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jpeg" ContentType="image/jpeg"/>
  <Default Extension="emf" ContentType="image/x-e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handoutMasterIdLst>
    <p:handoutMasterId r:id="rId60"/>
  </p:handoutMasterIdLst>
  <p:sldIdLst>
    <p:sldId id="1073" r:id="rId3"/>
    <p:sldId id="1094" r:id="rId5"/>
    <p:sldId id="929" r:id="rId6"/>
    <p:sldId id="1064" r:id="rId7"/>
    <p:sldId id="1072" r:id="rId8"/>
    <p:sldId id="1136" r:id="rId9"/>
    <p:sldId id="1120" r:id="rId10"/>
    <p:sldId id="1121" r:id="rId11"/>
    <p:sldId id="1065" r:id="rId12"/>
    <p:sldId id="1033" r:id="rId13"/>
    <p:sldId id="1119" r:id="rId14"/>
    <p:sldId id="1096" r:id="rId15"/>
    <p:sldId id="1109" r:id="rId16"/>
    <p:sldId id="1134" r:id="rId17"/>
    <p:sldId id="1122" r:id="rId18"/>
    <p:sldId id="1123" r:id="rId19"/>
    <p:sldId id="1135" r:id="rId20"/>
    <p:sldId id="1124" r:id="rId21"/>
    <p:sldId id="1139" r:id="rId22"/>
    <p:sldId id="1140" r:id="rId23"/>
    <p:sldId id="1141" r:id="rId24"/>
    <p:sldId id="1142" r:id="rId25"/>
    <p:sldId id="1143" r:id="rId26"/>
    <p:sldId id="1144" r:id="rId27"/>
    <p:sldId id="1145" r:id="rId28"/>
    <p:sldId id="1146" r:id="rId29"/>
    <p:sldId id="1147" r:id="rId30"/>
    <p:sldId id="1148" r:id="rId31"/>
    <p:sldId id="1149" r:id="rId32"/>
    <p:sldId id="1150" r:id="rId33"/>
    <p:sldId id="1151" r:id="rId34"/>
    <p:sldId id="1152" r:id="rId35"/>
    <p:sldId id="1153" r:id="rId36"/>
    <p:sldId id="1154" r:id="rId37"/>
    <p:sldId id="1155" r:id="rId38"/>
    <p:sldId id="1156" r:id="rId39"/>
    <p:sldId id="1157" r:id="rId40"/>
    <p:sldId id="1158" r:id="rId41"/>
    <p:sldId id="1159" r:id="rId42"/>
    <p:sldId id="1160" r:id="rId43"/>
    <p:sldId id="1161" r:id="rId44"/>
    <p:sldId id="1162" r:id="rId45"/>
    <p:sldId id="1163" r:id="rId46"/>
    <p:sldId id="1164" r:id="rId47"/>
    <p:sldId id="1166" r:id="rId48"/>
    <p:sldId id="1125" r:id="rId49"/>
    <p:sldId id="1126" r:id="rId50"/>
    <p:sldId id="1127" r:id="rId51"/>
    <p:sldId id="1128" r:id="rId52"/>
    <p:sldId id="1129" r:id="rId53"/>
    <p:sldId id="1130" r:id="rId54"/>
    <p:sldId id="1131" r:id="rId55"/>
    <p:sldId id="1132" r:id="rId56"/>
    <p:sldId id="1133" r:id="rId57"/>
    <p:sldId id="1138" r:id="rId58"/>
    <p:sldId id="1137" r:id="rId59"/>
  </p:sldIdLst>
  <p:sldSz cx="9144000" cy="5143500" type="screen16x9"/>
  <p:notesSz cx="6858000" cy="9144000"/>
  <p:embeddedFontLst>
    <p:embeddedFont>
      <p:font typeface="微软雅黑" panose="020B0503020204020204" pitchFamily="34" charset="-122"/>
      <p:regular r:id="rId64"/>
    </p:embeddedFont>
    <p:embeddedFont>
      <p:font typeface="Arial Rounded MT Bold" panose="020F0704030504030204" pitchFamily="34" charset="0"/>
      <p:regular r:id="rId65"/>
    </p:embeddedFont>
    <p:embeddedFont>
      <p:font typeface="楷体" panose="02010609060101010101" pitchFamily="49" charset="-122"/>
      <p:regular r:id="rId66"/>
    </p:embeddedFont>
    <p:embeddedFont>
      <p:font typeface="Calibri" panose="020F0502020204030204" charset="0"/>
      <p:regular r:id="rId67"/>
      <p:bold r:id="rId68"/>
      <p:italic r:id="rId69"/>
      <p:boldItalic r:id="rId70"/>
    </p:embeddedFont>
    <p:embeddedFont>
      <p:font typeface="黑体" panose="02010609060101010101" pitchFamily="49" charset="-122"/>
      <p:regular r:id="rId71"/>
    </p:embeddedFont>
  </p:embeddedFontLst>
  <p:defaultTextStyle>
    <a:defPPr>
      <a:defRPr lang="zh-CN"/>
    </a:defPPr>
    <a:lvl1pPr marL="0" lvl="0"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5pPr>
    <a:lvl6pPr marL="2286000" lvl="5"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6pPr>
    <a:lvl7pPr marL="2743200" lvl="6"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7pPr>
    <a:lvl8pPr marL="3200400" lvl="7"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8pPr>
    <a:lvl9pPr marL="3657600" lvl="8" indent="0" algn="l" defTabSz="91440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9pPr>
  </p:defaultTextStyle>
  <p:extLst>
    <p:ext uri="{505F2C04-C923-438B-8C0F-E0CD2BADF298}">
      <wppc:fontMiss xmlns:wppc="http://www.wps.cn/officeDocument/PresentationCustomData" type="true"/>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1F33"/>
    <a:srgbClr val="004A82"/>
    <a:srgbClr val="E60012"/>
    <a:srgbClr val="0066FF"/>
    <a:srgbClr val="66CCFF"/>
    <a:srgbClr val="FFCCCC"/>
    <a:srgbClr val="FFCC99"/>
    <a:srgbClr val="DDDDDD"/>
    <a:srgbClr val="BFBFB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79563" autoAdjust="0"/>
  </p:normalViewPr>
  <p:slideViewPr>
    <p:cSldViewPr showGuides="1">
      <p:cViewPr>
        <p:scale>
          <a:sx n="50" d="100"/>
          <a:sy n="50" d="100"/>
        </p:scale>
        <p:origin x="-821" y="-149"/>
      </p:cViewPr>
      <p:guideLst>
        <p:guide orient="horz" pos="1715"/>
        <p:guide pos="2869"/>
      </p:guideLst>
    </p:cSldViewPr>
  </p:slideViewPr>
  <p:outlineViewPr>
    <p:cViewPr>
      <p:scale>
        <a:sx n="33" d="100"/>
        <a:sy n="33" d="100"/>
      </p:scale>
      <p:origin x="0" y="4334"/>
    </p:cViewPr>
  </p:outlineViewPr>
  <p:notesTextViewPr>
    <p:cViewPr>
      <p:scale>
        <a:sx n="75" d="100"/>
        <a:sy n="75" d="100"/>
      </p:scale>
      <p:origin x="0" y="0"/>
    </p:cViewPr>
  </p:notesTextViewPr>
  <p:sorterViewPr showFormatting="0">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1" Type="http://schemas.openxmlformats.org/officeDocument/2006/relationships/font" Target="fonts/font8.fntdata"/><Relationship Id="rId70" Type="http://schemas.openxmlformats.org/officeDocument/2006/relationships/font" Target="fonts/font7.fntdata"/><Relationship Id="rId7" Type="http://schemas.openxmlformats.org/officeDocument/2006/relationships/slide" Target="slides/slide4.xml"/><Relationship Id="rId69" Type="http://schemas.openxmlformats.org/officeDocument/2006/relationships/font" Target="fonts/font6.fntdata"/><Relationship Id="rId68" Type="http://schemas.openxmlformats.org/officeDocument/2006/relationships/font" Target="fonts/font5.fntdata"/><Relationship Id="rId67" Type="http://schemas.openxmlformats.org/officeDocument/2006/relationships/font" Target="fonts/font4.fntdata"/><Relationship Id="rId66" Type="http://schemas.openxmlformats.org/officeDocument/2006/relationships/font" Target="fonts/font3.fntdata"/><Relationship Id="rId65" Type="http://schemas.openxmlformats.org/officeDocument/2006/relationships/font" Target="fonts/font2.fntdata"/><Relationship Id="rId64" Type="http://schemas.openxmlformats.org/officeDocument/2006/relationships/font" Target="fonts/font1.fntdata"/><Relationship Id="rId63" Type="http://schemas.openxmlformats.org/officeDocument/2006/relationships/tableStyles" Target="tableStyles.xml"/><Relationship Id="rId62" Type="http://schemas.openxmlformats.org/officeDocument/2006/relationships/viewProps" Target="viewProps.xml"/><Relationship Id="rId61" Type="http://schemas.openxmlformats.org/officeDocument/2006/relationships/presProps" Target="presProps.xml"/><Relationship Id="rId60" Type="http://schemas.openxmlformats.org/officeDocument/2006/relationships/handoutMaster" Target="handoutMasters/handoutMaster1.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lvl1pPr>
          </a:lstStyle>
          <a:p>
            <a:pPr marL="0" marR="0" lvl="0" indent="0" algn="r"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smtClean="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p>
            <a:pPr lvl="0" algn="r"/>
            <a:fld id="{9A0DB2DC-4C9A-4742-B13C-FB6460FD3503}" type="slidenum">
              <a:rPr lang="zh-CN" altLang="en-US" sz="1200" dirty="0"/>
            </a:fld>
            <a:endParaRPr lang="zh-CN" altLang="en-US" sz="1200"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1AF551-2784-4572-94A8-CD2A5E373267}"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CD23BB-3132-41AE-8865-7B7CA0BDB7CE}"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solidFill>
                <a:srgbClr val="FF0000"/>
              </a:solidFill>
            </a:endParaRPr>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smtClean="0"/>
              <a:t>1.</a:t>
            </a:r>
            <a:r>
              <a:rPr lang="zh-CN" altLang="en-US" smtClean="0"/>
              <a:t>突出“各类课程”，包括了思政课、文史哲、自然科学等。</a:t>
            </a:r>
            <a:endParaRPr lang="en-US" altLang="zh-CN" smtClean="0"/>
          </a:p>
          <a:p>
            <a:r>
              <a:rPr lang="en-US" altLang="zh-CN" smtClean="0"/>
              <a:t>2.</a:t>
            </a:r>
            <a:r>
              <a:rPr lang="zh-CN" altLang="en-US" smtClean="0"/>
              <a:t>教学各环节：课程本身（备课，教材，理论和知识，能力训练，教学方法，课堂，课外）。教学管理。教学环境，等。即“三圈三全十育人”。</a:t>
            </a:r>
            <a:endParaRPr lang="en-US" altLang="zh-CN" smtClean="0"/>
          </a:p>
          <a:p>
            <a:r>
              <a:rPr lang="en-US" altLang="zh-CN" smtClean="0"/>
              <a:t>3.</a:t>
            </a:r>
            <a:r>
              <a:rPr lang="zh-CN" altLang="en-US" smtClean="0"/>
              <a:t>作为专业的“教指委”和二级学院领导在此方面应该可以具体指导甚至辅导一线专业课程教师的课程思政工作和实践，另一方面，能够从教师的课程实践中敏锐地捕捉到并能评价教师有意识（设计的）的和无意识呈现出来的思政元素。</a:t>
            </a:r>
            <a:endParaRPr lang="en-US" altLang="zh-CN" smtClean="0"/>
          </a:p>
          <a:p>
            <a:endParaRPr lang="en-US" altLang="zh-CN" smtClean="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smtClean="0"/>
              <a:t>1.</a:t>
            </a:r>
            <a:r>
              <a:rPr lang="zh-CN" altLang="en-US" smtClean="0"/>
              <a:t>突出“各类课程”，包括了思政课、文史哲、自然科学等。</a:t>
            </a:r>
            <a:endParaRPr lang="en-US" altLang="zh-CN" smtClean="0"/>
          </a:p>
          <a:p>
            <a:r>
              <a:rPr lang="en-US" altLang="zh-CN" smtClean="0"/>
              <a:t>2.</a:t>
            </a:r>
            <a:r>
              <a:rPr lang="zh-CN" altLang="en-US" smtClean="0"/>
              <a:t>教学各环节：课程本身（备课，教材，理论和知识，能力训练，教学方法，课堂，课外）。教学管理。教学环境，等。即“三全育人”。</a:t>
            </a:r>
            <a:endParaRPr lang="en-US" altLang="zh-CN" smtClean="0"/>
          </a:p>
          <a:p>
            <a:endParaRPr lang="en-US" altLang="zh-CN" smtClean="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sz="1200" kern="1200" dirty="0">
                <a:solidFill>
                  <a:schemeClr val="tx1"/>
                </a:solidFill>
                <a:latin typeface="+mn-lt"/>
                <a:ea typeface="+mn-ea"/>
                <a:cs typeface="+mn-cs"/>
              </a:rPr>
              <a:t>    1.2017</a:t>
            </a:r>
            <a:r>
              <a:rPr lang="zh-CN" altLang="en-US" sz="1200" kern="1200" dirty="0">
                <a:solidFill>
                  <a:schemeClr val="tx1"/>
                </a:solidFill>
                <a:latin typeface="+mn-lt"/>
                <a:ea typeface="+mn-ea"/>
                <a:cs typeface="+mn-cs"/>
              </a:rPr>
              <a:t>年</a:t>
            </a:r>
            <a:r>
              <a:rPr lang="en-US" sz="1200" kern="1200" dirty="0">
                <a:solidFill>
                  <a:schemeClr val="tx1"/>
                </a:solidFill>
                <a:latin typeface="+mn-lt"/>
                <a:ea typeface="+mn-ea"/>
                <a:cs typeface="+mn-cs"/>
              </a:rPr>
              <a:t>5</a:t>
            </a:r>
            <a:r>
              <a:rPr lang="zh-CN" altLang="en-US" sz="1200" kern="1200" dirty="0">
                <a:solidFill>
                  <a:schemeClr val="tx1"/>
                </a:solidFill>
                <a:latin typeface="+mn-lt"/>
                <a:ea typeface="+mn-ea"/>
                <a:cs typeface="+mn-cs"/>
              </a:rPr>
              <a:t>月</a:t>
            </a:r>
            <a:r>
              <a:rPr lang="en-US" sz="1200" kern="1200" dirty="0">
                <a:solidFill>
                  <a:schemeClr val="tx1"/>
                </a:solidFill>
                <a:latin typeface="+mn-lt"/>
                <a:ea typeface="+mn-ea"/>
                <a:cs typeface="+mn-cs"/>
              </a:rPr>
              <a:t>3</a:t>
            </a:r>
            <a:r>
              <a:rPr lang="zh-CN" altLang="en-US" sz="1200" kern="1200" dirty="0">
                <a:solidFill>
                  <a:schemeClr val="tx1"/>
                </a:solidFill>
                <a:latin typeface="+mn-lt"/>
                <a:ea typeface="+mn-ea"/>
                <a:cs typeface="+mn-cs"/>
              </a:rPr>
              <a:t>日，习近平总书记在考察中国政法大学时发表的重要讲话中指出，青年时期是培养和训练科学思维方法和思维能力的关键时期，养成了</a:t>
            </a:r>
            <a:r>
              <a:rPr lang="zh-CN" altLang="en-US" sz="1200" b="1" kern="1200" dirty="0">
                <a:solidFill>
                  <a:schemeClr val="tx1"/>
                </a:solidFill>
                <a:latin typeface="黑体" panose="02010609060101010101" pitchFamily="49" charset="-122"/>
                <a:ea typeface="黑体" panose="02010609060101010101" pitchFamily="49" charset="-122"/>
                <a:cs typeface="+mn-cs"/>
              </a:rPr>
              <a:t>历史思维、辩证思维、系统思维、创造思维的习惯</a:t>
            </a:r>
            <a:r>
              <a:rPr lang="zh-CN" altLang="en-US" sz="1200" kern="1200" dirty="0">
                <a:solidFill>
                  <a:schemeClr val="tx1"/>
                </a:solidFill>
                <a:latin typeface="+mn-lt"/>
                <a:ea typeface="+mn-ea"/>
                <a:cs typeface="+mn-cs"/>
              </a:rPr>
              <a:t>，终身受用。</a:t>
            </a:r>
            <a:endParaRPr lang="en-US" altLang="zh-CN" sz="1200" kern="1200" dirty="0">
              <a:solidFill>
                <a:schemeClr val="tx1"/>
              </a:solidFill>
              <a:latin typeface="+mn-lt"/>
              <a:ea typeface="+mn-ea"/>
              <a:cs typeface="+mn-cs"/>
            </a:endParaRPr>
          </a:p>
          <a:p>
            <a:r>
              <a:rPr lang="en-US" altLang="zh-CN" sz="1200" kern="1200" dirty="0">
                <a:solidFill>
                  <a:schemeClr val="tx1"/>
                </a:solidFill>
                <a:latin typeface="+mn-lt"/>
                <a:ea typeface="+mn-ea"/>
                <a:cs typeface="+mn-cs"/>
              </a:rPr>
              <a:t>    2.</a:t>
            </a:r>
            <a:r>
              <a:rPr lang="zh-CN" altLang="en-US" sz="1200" kern="1200" dirty="0">
                <a:solidFill>
                  <a:schemeClr val="tx1"/>
                </a:solidFill>
                <a:latin typeface="+mn-lt"/>
                <a:ea typeface="+mn-ea"/>
                <a:cs typeface="+mn-cs"/>
              </a:rPr>
              <a:t>通过</a:t>
            </a:r>
            <a:r>
              <a:rPr lang="zh-CN" altLang="en-US" sz="1200" b="1" kern="1200" dirty="0">
                <a:solidFill>
                  <a:schemeClr val="tx1"/>
                </a:solidFill>
                <a:latin typeface="+mn-lt"/>
                <a:ea typeface="+mn-ea"/>
                <a:cs typeface="+mn-cs"/>
              </a:rPr>
              <a:t>培养科学思维能力为其思想政治定力固基强柱。</a:t>
            </a:r>
            <a:endParaRPr lang="en-US" altLang="zh-CN" sz="1200" b="1"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200" kern="1200" dirty="0">
                <a:solidFill>
                  <a:schemeClr val="tx1"/>
                </a:solidFill>
                <a:latin typeface="+mn-lt"/>
                <a:ea typeface="+mn-ea"/>
                <a:cs typeface="+mn-cs"/>
              </a:rPr>
              <a:t>    3.</a:t>
            </a:r>
            <a:r>
              <a:rPr lang="zh-CN" altLang="en-US" sz="1200" kern="1200" dirty="0">
                <a:solidFill>
                  <a:schemeClr val="tx1"/>
                </a:solidFill>
                <a:latin typeface="+mn-lt"/>
                <a:ea typeface="+mn-ea"/>
                <a:cs typeface="+mn-cs"/>
              </a:rPr>
              <a:t>培养</a:t>
            </a:r>
            <a:r>
              <a:rPr lang="zh-CN" altLang="en-US" sz="1200" b="1" kern="1200" dirty="0">
                <a:solidFill>
                  <a:schemeClr val="tx1"/>
                </a:solidFill>
                <a:latin typeface="+mn-lt"/>
                <a:ea typeface="+mn-ea"/>
                <a:cs typeface="+mn-cs"/>
              </a:rPr>
              <a:t>思想政治认识</a:t>
            </a:r>
            <a:r>
              <a:rPr lang="zh-CN" altLang="en-US" sz="1200" kern="1200" dirty="0">
                <a:solidFill>
                  <a:schemeClr val="tx1"/>
                </a:solidFill>
                <a:latin typeface="+mn-lt"/>
                <a:ea typeface="+mn-ea"/>
                <a:cs typeface="+mn-cs"/>
              </a:rPr>
              <a:t>与培养</a:t>
            </a:r>
            <a:r>
              <a:rPr lang="zh-CN" altLang="en-US" sz="1200" b="1" kern="1200" dirty="0">
                <a:solidFill>
                  <a:schemeClr val="tx1"/>
                </a:solidFill>
                <a:latin typeface="+mn-lt"/>
                <a:ea typeface="+mn-ea"/>
                <a:cs typeface="+mn-cs"/>
              </a:rPr>
              <a:t>思想政治人格</a:t>
            </a:r>
            <a:r>
              <a:rPr lang="en-US" altLang="zh-CN" sz="1200" b="1" kern="1200" dirty="0">
                <a:solidFill>
                  <a:schemeClr val="tx1"/>
                </a:solidFill>
                <a:latin typeface="+mn-lt"/>
                <a:ea typeface="+mn-ea"/>
                <a:cs typeface="+mn-cs"/>
              </a:rPr>
              <a:t>——</a:t>
            </a:r>
            <a:r>
              <a:rPr lang="zh-CN" altLang="en-US" sz="1200" kern="1200" dirty="0">
                <a:solidFill>
                  <a:schemeClr val="tx1"/>
                </a:solidFill>
                <a:latin typeface="+mn-lt"/>
                <a:ea typeface="+mn-ea"/>
                <a:cs typeface="+mn-cs"/>
              </a:rPr>
              <a:t>中国政法大学党委书记 石亚军        </a:t>
            </a:r>
            <a:r>
              <a:rPr lang="zh-CN" altLang="en-US" dirty="0"/>
              <a:t>将认知内化为品格</a:t>
            </a:r>
            <a:endParaRPr lang="zh-CN" alt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defRPr/>
            </a:pPr>
            <a:r>
              <a:rPr lang="zh-CN" altLang="en-US" dirty="0"/>
              <a:t>    </a:t>
            </a:r>
            <a:r>
              <a:rPr lang="en-US" altLang="zh-CN" dirty="0"/>
              <a:t>4.</a:t>
            </a:r>
            <a:r>
              <a:rPr lang="zh-CN" altLang="en-US" dirty="0"/>
              <a:t>三个层面是贯通的，互相影响和依存的，不是孤立存在的</a:t>
            </a:r>
            <a:endParaRPr lang="zh-CN" altLang="en-US" dirty="0"/>
          </a:p>
          <a:p>
            <a:pPr marL="0" marR="0" indent="0" algn="l" defTabSz="914400" rtl="0" eaLnBrk="1" fontAlgn="auto" latinLnBrk="0" hangingPunct="1">
              <a:lnSpc>
                <a:spcPct val="100000"/>
              </a:lnSpc>
              <a:spcBef>
                <a:spcPts val="0"/>
              </a:spcBef>
              <a:spcAft>
                <a:spcPts val="0"/>
              </a:spcAft>
              <a:buClrTx/>
              <a:buSzTx/>
              <a:buFontTx/>
              <a:buNone/>
              <a:defRPr/>
            </a:pPr>
            <a:r>
              <a:rPr lang="en-US" altLang="zh-CN" dirty="0"/>
              <a:t>    5. </a:t>
            </a:r>
            <a:r>
              <a:rPr lang="zh-CN" altLang="en-US" dirty="0"/>
              <a:t>高校对科学观培养和训练的特殊性。注意：科学观并不只是局限于“科学研究的观点”，而是“如何做事”的命题</a:t>
            </a:r>
            <a:endParaRPr lang="en-US" altLang="zh-CN" dirty="0"/>
          </a:p>
          <a:p>
            <a:r>
              <a:rPr lang="en-US" altLang="zh-CN" baseline="0" dirty="0"/>
              <a:t>    6.</a:t>
            </a:r>
            <a:r>
              <a:rPr lang="zh-CN" altLang="en-US" dirty="0"/>
              <a:t>从“四有好老师”的角度解释：理想信念，道德情操（生活态度），扎实学识，仁爱之心</a:t>
            </a:r>
            <a:endParaRPr lang="en-US" altLang="zh-CN" dirty="0"/>
          </a:p>
          <a:p>
            <a:pPr marL="0" marR="0" indent="0" algn="l" defTabSz="914400" rtl="0" eaLnBrk="1" fontAlgn="auto" latinLnBrk="0" hangingPunct="1">
              <a:lnSpc>
                <a:spcPct val="100000"/>
              </a:lnSpc>
              <a:spcBef>
                <a:spcPts val="0"/>
              </a:spcBef>
              <a:spcAft>
                <a:spcPts val="0"/>
              </a:spcAft>
              <a:buClrTx/>
              <a:buSzTx/>
              <a:buFontTx/>
              <a:buNone/>
              <a:defRPr/>
            </a:pPr>
            <a:r>
              <a:rPr lang="zh-CN" altLang="en-US" dirty="0"/>
              <a:t>    </a:t>
            </a:r>
            <a:r>
              <a:rPr lang="en-US" altLang="zh-CN" dirty="0"/>
              <a:t>7.</a:t>
            </a:r>
            <a:r>
              <a:rPr lang="zh-CN" altLang="en-US" dirty="0"/>
              <a:t>十育人途径：可以涉及到</a:t>
            </a:r>
            <a:r>
              <a:rPr lang="en-US" altLang="zh-CN" dirty="0"/>
              <a:t>6</a:t>
            </a:r>
            <a:r>
              <a:rPr lang="zh-CN" altLang="en-US" dirty="0"/>
              <a:t>项</a:t>
            </a:r>
            <a:r>
              <a:rPr lang="en-US" altLang="zh-CN" dirty="0"/>
              <a:t>——</a:t>
            </a:r>
            <a:r>
              <a:rPr lang="zh-CN" altLang="en-US" dirty="0"/>
              <a:t>课堂，科研，实践，心理，文化，网络</a:t>
            </a:r>
            <a:endParaRPr lang="en-US" altLang="zh-CN" dirty="0"/>
          </a:p>
          <a:p>
            <a:pPr marL="0" marR="0" indent="0" algn="l" defTabSz="914400" rtl="0" eaLnBrk="1" fontAlgn="auto" latinLnBrk="0" hangingPunct="1">
              <a:lnSpc>
                <a:spcPct val="100000"/>
              </a:lnSpc>
              <a:spcBef>
                <a:spcPts val="0"/>
              </a:spcBef>
              <a:spcAft>
                <a:spcPts val="0"/>
              </a:spcAft>
              <a:buClrTx/>
              <a:buSzTx/>
              <a:buFontTx/>
              <a:buNone/>
              <a:defRPr/>
            </a:pPr>
            <a:r>
              <a:rPr lang="en-US" altLang="zh-CN" dirty="0"/>
              <a:t>    8.</a:t>
            </a:r>
            <a:r>
              <a:rPr lang="zh-CN" altLang="en-US" dirty="0"/>
              <a:t>对“专业认同”解释：为何放在家国情怀和责任担当之中。以华师大环境工程专业为例，并不仅仅是个专业问题，而是放在国家战略和布局上考虑。</a:t>
            </a:r>
            <a:endParaRPr lang="en-US" altLang="zh-CN" dirty="0"/>
          </a:p>
          <a:p>
            <a:pPr marL="0" marR="0" indent="0" algn="l" defTabSz="914400" rtl="0" eaLnBrk="1" fontAlgn="auto" latinLnBrk="0" hangingPunct="1">
              <a:lnSpc>
                <a:spcPct val="100000"/>
              </a:lnSpc>
              <a:spcBef>
                <a:spcPts val="0"/>
              </a:spcBef>
              <a:spcAft>
                <a:spcPts val="0"/>
              </a:spcAft>
              <a:buClrTx/>
              <a:buSzTx/>
              <a:buFontTx/>
              <a:buNone/>
              <a:defRPr/>
            </a:pPr>
            <a:r>
              <a:rPr lang="en-US" altLang="zh-CN" dirty="0"/>
              <a:t>    </a:t>
            </a:r>
            <a:endParaRPr lang="zh-CN" altLang="en-US" dirty="0"/>
          </a:p>
          <a:p>
            <a:endParaRPr lang="en-US" altLang="zh-CN" dirty="0"/>
          </a:p>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altLang="zh-CN" dirty="0" smtClean="0"/>
          </a:p>
          <a:p>
            <a:r>
              <a:rPr lang="zh-CN" altLang="en-US" smtClean="0"/>
              <a:t>主要针对的是课题申报和完成的形式和整体课程的研究。对于章节和段落的形式不是太适合。</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a:t>之所以加个引号，是因为此为非“官方”和学术严格论证的，只是我们自己研</a:t>
            </a:r>
            <a:r>
              <a:rPr lang="zh-CN" altLang="en-US" smtClean="0"/>
              <a:t>究和“</a:t>
            </a:r>
            <a:r>
              <a:rPr lang="zh-CN" altLang="en-US"/>
              <a:t>体会”</a:t>
            </a:r>
            <a:endParaRPr lang="en-US" altLang="zh-CN"/>
          </a:p>
          <a:p>
            <a:endParaRPr lang="en-US" altLang="zh-CN"/>
          </a:p>
          <a:p>
            <a:endParaRPr lang="zh-CN" altLang="en-US"/>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b="0" dirty="0" smtClean="0">
                <a:solidFill>
                  <a:srgbClr val="FF0000"/>
                </a:solidFill>
                <a:latin typeface="黑体" panose="02010609060101010101" pitchFamily="49" charset="-122"/>
                <a:ea typeface="黑体" panose="02010609060101010101" pitchFamily="49" charset="-122"/>
              </a:rPr>
              <a:t>解剖学的特点大家都是非常明白的。但是我们要非常明确地认识到，人体解剖学对学生“医学生身份自我认定”的过程中的重要位置和所发挥的作用。</a:t>
            </a:r>
            <a:endParaRPr lang="zh-CN" altLang="en-US" b="1" dirty="0">
              <a:solidFill>
                <a:srgbClr val="FF0000"/>
              </a:solidFill>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教师与学生参与的模块。整体设计和系统实施</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提示：我们在进行教育和专业教学过程中，社会资源的充分发掘和利用，对学生的教育功能。</a:t>
            </a:r>
            <a:endParaRPr lang="en-US" altLang="zh-CN" dirty="0" smtClean="0"/>
          </a:p>
          <a:p>
            <a:r>
              <a:rPr lang="zh-CN" altLang="en-US" dirty="0" smtClean="0"/>
              <a:t>链接文件，呈现我们教研室在遗体捐献文化对学生进行教育的“全部活动”情况。</a:t>
            </a:r>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几条逻辑线：学生参与的情感发展线，教师的组织引导线，德育的期望值线</a:t>
            </a:r>
            <a:endParaRPr lang="en-US" altLang="zh-CN" dirty="0" smtClean="0"/>
          </a:p>
          <a:p>
            <a:r>
              <a:rPr lang="zh-CN" altLang="en-US" dirty="0" smtClean="0"/>
              <a:t>几个结合：课堂内外，校园内外，线上线下。</a:t>
            </a:r>
            <a:endParaRPr lang="en-US" altLang="zh-CN" dirty="0" smtClean="0"/>
          </a:p>
          <a:p>
            <a:r>
              <a:rPr lang="zh-CN" altLang="en-US" dirty="0" smtClean="0"/>
              <a:t>核心价值观和整体设计的“定型”；</a:t>
            </a:r>
            <a:endParaRPr lang="en-US" altLang="zh-CN" dirty="0" smtClean="0"/>
          </a:p>
          <a:p>
            <a:r>
              <a:rPr lang="zh-CN" altLang="en-US" dirty="0" smtClean="0"/>
              <a:t>一个核心价值观和实践路线不是一次成型的，是在不断的反思和获得经验的基础上逐渐成型的。</a:t>
            </a:r>
            <a:endParaRPr lang="en-US" altLang="zh-CN" dirty="0" smtClean="0"/>
          </a:p>
          <a:p>
            <a:r>
              <a:rPr lang="en-US" altLang="zh-CN" dirty="0" smtClean="0"/>
              <a:t>1.</a:t>
            </a:r>
            <a:r>
              <a:rPr lang="zh-CN" altLang="en-US" dirty="0" smtClean="0"/>
              <a:t>我们的最大特色之一，也就在社会资源（人）的开发与利用，提出了“五位一体”（学生，教师，红会，遗体捐献接受站，社会资源）的工作形式。不光是我们教研室在做这件事情，而是社会因素的配合。</a:t>
            </a:r>
            <a:endParaRPr lang="en-US" altLang="zh-CN" dirty="0" smtClean="0"/>
          </a:p>
          <a:p>
            <a:r>
              <a:rPr lang="en-US" altLang="zh-CN" dirty="0" smtClean="0"/>
              <a:t>2.</a:t>
            </a:r>
            <a:r>
              <a:rPr lang="zh-CN" altLang="en-US" dirty="0" smtClean="0"/>
              <a:t>最大特点：真实的人（遗体捐献登记者及其家属）和物（信件，照片，故事，文件）</a:t>
            </a:r>
            <a:endParaRPr lang="zh-CN" altLang="en-US" dirty="0" smtClean="0"/>
          </a:p>
          <a:p>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dirty="0" smtClean="0"/>
              <a:t>1.</a:t>
            </a:r>
            <a:r>
              <a:rPr lang="zh-CN" altLang="en-US" dirty="0" smtClean="0"/>
              <a:t>我们的最大特色之一，也就在社会资源（人）的开发与利用，提出了“五位一体”（学生，教师，红会，遗体捐献接受站，社会资源）的工作形式。不光是我们教研室在做这件事情，而是社会因素的配合。</a:t>
            </a:r>
            <a:endParaRPr lang="en-US" altLang="zh-CN" dirty="0" smtClean="0"/>
          </a:p>
          <a:p>
            <a:r>
              <a:rPr lang="en-US" altLang="zh-CN" dirty="0" smtClean="0"/>
              <a:t>2.</a:t>
            </a:r>
            <a:r>
              <a:rPr lang="zh-CN" altLang="en-US" dirty="0" smtClean="0"/>
              <a:t>最大特点：真实的人（遗体捐献登记者及其家属）和物（信件，照片，故事，文件）。我们原来用的都是社会其他资源和故事，现在都用的是我们自己所经历的事件。</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体现一个课堂内仪式和所产生的仪式感。</a:t>
            </a:r>
            <a:endParaRPr lang="en-US" altLang="zh-CN" dirty="0" smtClean="0"/>
          </a:p>
          <a:p>
            <a:r>
              <a:rPr lang="zh-CN" altLang="en-US" dirty="0" smtClean="0"/>
              <a:t>体现出一个教研室精心的“完整系统的设计”</a:t>
            </a:r>
            <a:endParaRPr lang="zh-CN" altLang="en-US" dirty="0" smtClean="0"/>
          </a:p>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四条中的顺序，呈现重要性的梯度表述。</a:t>
            </a:r>
            <a:endParaRPr lang="en-US" altLang="zh-CN" dirty="0" smtClean="0"/>
          </a:p>
          <a:p>
            <a:r>
              <a:rPr lang="zh-CN" altLang="en-US" dirty="0" smtClean="0"/>
              <a:t>冷与暖的情感变化（或心理变化）的来源：学生的感觉。</a:t>
            </a:r>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第一课的设计：</a:t>
            </a:r>
            <a:r>
              <a:rPr lang="en-US" altLang="zh-CN" dirty="0" smtClean="0"/>
              <a:t>1.</a:t>
            </a:r>
            <a:r>
              <a:rPr lang="zh-CN" altLang="en-US" dirty="0" smtClean="0"/>
              <a:t>内容处理：感性，真实资料。</a:t>
            </a:r>
            <a:r>
              <a:rPr lang="en-US" altLang="zh-CN" dirty="0" smtClean="0"/>
              <a:t>2.</a:t>
            </a:r>
            <a:r>
              <a:rPr lang="zh-CN" altLang="en-US" dirty="0" smtClean="0"/>
              <a:t>呈现时机（心理依据）。</a:t>
            </a:r>
            <a:r>
              <a:rPr lang="en-US" altLang="zh-CN" dirty="0" smtClean="0"/>
              <a:t>3.</a:t>
            </a:r>
            <a:r>
              <a:rPr lang="zh-CN" altLang="en-US" dirty="0" smtClean="0"/>
              <a:t>规范性文件。</a:t>
            </a:r>
            <a:endParaRPr lang="en-US" altLang="zh-CN" dirty="0" smtClean="0"/>
          </a:p>
          <a:p>
            <a:r>
              <a:rPr lang="zh-CN" altLang="en-US" dirty="0" smtClean="0"/>
              <a:t>以走进遗体捐献者的内心，诠释遗体捐献的意义。所谓“意义”在题头上呈现，但是在处理上全部都用真实的故事诠释。</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dirty="0" smtClean="0"/>
              <a:t>1.</a:t>
            </a:r>
            <a:r>
              <a:rPr lang="zh-CN" altLang="en-US" dirty="0" smtClean="0"/>
              <a:t>构成：基本理论，遗体捐献者故事（四个类型：感恩医生和医学，本校学生，对中医药事业发展的期待，特殊的疾病或情况），我们应该做的事情。</a:t>
            </a:r>
            <a:endParaRPr lang="en-US" altLang="zh-CN" dirty="0" smtClean="0"/>
          </a:p>
          <a:p>
            <a:r>
              <a:rPr lang="en-US" altLang="zh-CN" dirty="0" smtClean="0"/>
              <a:t>2.</a:t>
            </a:r>
            <a:r>
              <a:rPr lang="zh-CN" altLang="en-US" dirty="0" smtClean="0"/>
              <a:t>真实：真实图片，故事，信件原件，视频。</a:t>
            </a:r>
            <a:endParaRPr lang="en-US" altLang="zh-CN" dirty="0" smtClean="0"/>
          </a:p>
          <a:p>
            <a:r>
              <a:rPr lang="en-US" altLang="zh-CN" dirty="0" smtClean="0"/>
              <a:t>3.</a:t>
            </a:r>
            <a:r>
              <a:rPr lang="zh-CN" altLang="en-US" dirty="0" smtClean="0"/>
              <a:t>进入时机（教研室的文件）：一定要在第一次触摸大体老师前的</a:t>
            </a:r>
            <a:r>
              <a:rPr lang="en-US" altLang="zh-CN" dirty="0" smtClean="0"/>
              <a:t>20-30</a:t>
            </a:r>
            <a:r>
              <a:rPr lang="zh-CN" altLang="en-US" dirty="0" smtClean="0"/>
              <a:t>分钟的时间进行！</a:t>
            </a:r>
            <a:endParaRPr lang="en-US" altLang="zh-CN" dirty="0" smtClean="0"/>
          </a:p>
          <a:p>
            <a:r>
              <a:rPr lang="en-US" altLang="zh-CN" dirty="0" smtClean="0"/>
              <a:t>4.</a:t>
            </a:r>
            <a:r>
              <a:rPr lang="zh-CN" altLang="en-US" dirty="0" smtClean="0"/>
              <a:t>每次上课之前都要酝酿好自己的情绪。</a:t>
            </a:r>
            <a:endParaRPr lang="zh-CN" altLang="en-US" dirty="0" smtClean="0"/>
          </a:p>
          <a:p>
            <a:r>
              <a:rPr lang="en-US" altLang="zh-CN" dirty="0"/>
              <a:t>5.</a:t>
            </a:r>
            <a:r>
              <a:rPr lang="zh-CN" altLang="en-US" dirty="0"/>
              <a:t>教育部部长、各司司长、全国各高校书记和校长、上海市委市政府领导曾经</a:t>
            </a:r>
            <a:r>
              <a:rPr lang="en-US" altLang="zh-CN" dirty="0"/>
              <a:t>4</a:t>
            </a:r>
            <a:r>
              <a:rPr lang="zh-CN" altLang="en-US" dirty="0"/>
              <a:t>次来课堂与学生一起听课。</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dirty="0" smtClean="0"/>
              <a:t>1.</a:t>
            </a:r>
            <a:r>
              <a:rPr lang="zh-CN" altLang="en-US" dirty="0" smtClean="0"/>
              <a:t>构成：基本理论，遗体捐献者故事（四个类型：感恩医生和医学，本校学生，对中医药事业发展的期待），我们应该做的事情。</a:t>
            </a:r>
            <a:endParaRPr lang="en-US" altLang="zh-CN" dirty="0" smtClean="0"/>
          </a:p>
          <a:p>
            <a:r>
              <a:rPr lang="en-US" altLang="zh-CN" dirty="0" smtClean="0"/>
              <a:t>2.</a:t>
            </a:r>
            <a:r>
              <a:rPr lang="zh-CN" altLang="en-US" dirty="0" smtClean="0"/>
              <a:t>真实：真实图片，信件原件，视频。</a:t>
            </a:r>
            <a:endParaRPr lang="en-US" altLang="zh-CN" dirty="0" smtClean="0"/>
          </a:p>
          <a:p>
            <a:r>
              <a:rPr lang="en-US" altLang="zh-CN" dirty="0" smtClean="0"/>
              <a:t>3.</a:t>
            </a:r>
            <a:r>
              <a:rPr lang="zh-CN" altLang="en-US" dirty="0" smtClean="0"/>
              <a:t>进入时机：</a:t>
            </a:r>
            <a:r>
              <a:rPr lang="zh-CN" altLang="en-US" dirty="0" smtClean="0">
                <a:sym typeface="+mn-ea"/>
              </a:rPr>
              <a:t>（教研室的文件）：一定要在第一次触摸大体老师前的</a:t>
            </a:r>
            <a:r>
              <a:rPr lang="en-US" altLang="zh-CN" dirty="0" smtClean="0">
                <a:sym typeface="+mn-ea"/>
              </a:rPr>
              <a:t>20-30</a:t>
            </a:r>
            <a:r>
              <a:rPr lang="zh-CN" altLang="en-US" dirty="0" smtClean="0">
                <a:sym typeface="+mn-ea"/>
              </a:rPr>
              <a:t>分钟的时间进行！</a:t>
            </a:r>
            <a:endParaRPr lang="en-US" altLang="zh-CN" dirty="0" smtClean="0"/>
          </a:p>
          <a:p>
            <a:r>
              <a:rPr lang="en-US" altLang="zh-CN" dirty="0" smtClean="0"/>
              <a:t>4.</a:t>
            </a:r>
            <a:r>
              <a:rPr lang="zh-CN" altLang="en-US" dirty="0" smtClean="0"/>
              <a:t>每次上课之前都要酝酿好自己的情绪。</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第一次默哀有</a:t>
            </a:r>
            <a:r>
              <a:rPr lang="en-US" altLang="zh-CN" dirty="0" smtClean="0"/>
              <a:t>=</a:t>
            </a:r>
            <a:r>
              <a:rPr lang="zh-CN" altLang="en-US" dirty="0" smtClean="0"/>
              <a:t>由教师带领，以后每次上下课都由同学们自觉进行（小组和个人）。教师是“观察者”和纠正者。</a:t>
            </a:r>
            <a:endParaRPr lang="en-US" altLang="zh-CN" dirty="0" smtClean="0"/>
          </a:p>
          <a:p>
            <a:r>
              <a:rPr lang="zh-CN" altLang="en-US" dirty="0" smtClean="0"/>
              <a:t>由他律逐渐成为自律行为。</a:t>
            </a:r>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dirty="0" smtClean="0"/>
              <a:t>      1.</a:t>
            </a:r>
            <a:r>
              <a:rPr lang="zh-CN" altLang="en-US" dirty="0" smtClean="0"/>
              <a:t>说明：实验室和遗体告别大厅在同一层楼。主要针对正在实验室上课的学生。告知家属，学生代表致辞（致辞稿被遗捐家属收藏。）。力争每个建制班都要参加一次。（实验员的通知和计划）</a:t>
            </a:r>
            <a:endParaRPr lang="zh-CN" altLang="en-US" dirty="0" smtClean="0"/>
          </a:p>
          <a:p>
            <a:r>
              <a:rPr lang="zh-CN" altLang="en-US" dirty="0"/>
              <a:t>      </a:t>
            </a:r>
            <a:r>
              <a:rPr lang="en-US" altLang="zh-CN" dirty="0"/>
              <a:t>2. </a:t>
            </a:r>
            <a:r>
              <a:rPr lang="zh-CN" altLang="en-US" dirty="0"/>
              <a:t>课堂仪式给学生带来的变化举例：实验课后的实验环境整理</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仪式简介：铺单，点燃蜡烛，默哀，读感恩卡，献花和感恩卡，鞠躬。</a:t>
            </a:r>
            <a:endParaRPr lang="zh-CN" altLang="en-US" dirty="0" smtClean="0"/>
          </a:p>
          <a:p>
            <a:r>
              <a:rPr lang="zh-CN" altLang="en-US" dirty="0" smtClean="0"/>
              <a:t>情感渲染点：关于感恩卡。</a:t>
            </a:r>
            <a:endParaRPr lang="en-US" altLang="zh-CN" dirty="0" smtClean="0"/>
          </a:p>
          <a:p>
            <a:r>
              <a:rPr lang="zh-CN" altLang="en-US" dirty="0" smtClean="0"/>
              <a:t>物品准备：提前一周下发感恩卡。提前预定献花。</a:t>
            </a:r>
            <a:endParaRPr lang="en-US" altLang="zh-CN" dirty="0" smtClean="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a:t>之所以加个引号，是因为此为非“官方”和学术严格论证的，只是我们自己研</a:t>
            </a:r>
            <a:r>
              <a:rPr lang="zh-CN" altLang="en-US" smtClean="0"/>
              <a:t>究和“</a:t>
            </a:r>
            <a:r>
              <a:rPr lang="zh-CN" altLang="en-US"/>
              <a:t>体会”</a:t>
            </a:r>
            <a:endParaRPr lang="en-US" altLang="zh-CN"/>
          </a:p>
          <a:p>
            <a:endParaRPr lang="en-US" altLang="zh-CN"/>
          </a:p>
          <a:p>
            <a:endParaRPr lang="zh-CN" altLang="en-US"/>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强调“社会资源”对学生的教育作用。</a:t>
            </a:r>
            <a:endParaRPr lang="en-US" altLang="zh-CN" dirty="0" smtClean="0"/>
          </a:p>
          <a:p>
            <a:r>
              <a:rPr lang="zh-CN" altLang="en-US" dirty="0" smtClean="0"/>
              <a:t>现在已经由课程和教研室行为，扩展为导师团和学校的活动项目，入学教育和毕业季活动设计。</a:t>
            </a:r>
            <a:endParaRPr lang="en-US" altLang="zh-CN" dirty="0" smtClean="0"/>
          </a:p>
          <a:p>
            <a:r>
              <a:rPr lang="zh-CN" altLang="en-US" dirty="0" smtClean="0"/>
              <a:t>每个活动，都会在学生的某些文字中留下回忆的痕迹。</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上课时的仪式是“凝重”的氛围。但是课</a:t>
            </a:r>
            <a:r>
              <a:rPr lang="zh-CN" altLang="en-US" smtClean="0"/>
              <a:t>外的接触场景则</a:t>
            </a:r>
            <a:r>
              <a:rPr lang="zh-CN" altLang="en-US" dirty="0" smtClean="0"/>
              <a:t>是轻松</a:t>
            </a:r>
            <a:r>
              <a:rPr lang="zh-CN" altLang="en-US" smtClean="0"/>
              <a:t>的。从生活理念和态度给同学的情感</a:t>
            </a:r>
            <a:r>
              <a:rPr lang="zh-CN" altLang="en-US" smtClean="0">
                <a:sym typeface="+mn-ea"/>
              </a:rPr>
              <a:t>形成的反差，</a:t>
            </a:r>
            <a:r>
              <a:rPr lang="zh-CN" altLang="en-US" smtClean="0"/>
              <a:t>影响学生的价值观。</a:t>
            </a:r>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亲自听到他们的真心话语。学生可以问及任何问题。</a:t>
            </a:r>
            <a:endParaRPr lang="en-US" altLang="zh-CN" dirty="0" smtClean="0"/>
          </a:p>
          <a:p>
            <a:r>
              <a:rPr lang="zh-CN" altLang="en-US" dirty="0" smtClean="0"/>
              <a:t>可以听到类似“你们可以在我身上切千刀万刀，为的是以后不要在病人身上切错一刀。”的语言。</a:t>
            </a:r>
            <a:endParaRPr lang="en-US" altLang="zh-CN" dirty="0" smtClean="0"/>
          </a:p>
          <a:p>
            <a:r>
              <a:rPr lang="zh-CN" altLang="en-US" dirty="0" smtClean="0"/>
              <a:t>一般涉及到的话题：为何要捐献，家人的意见和情感，对当代医患关系的看法，对医学生的期望，等。</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出动的人员简介：教研室全体教师，遗体捐献服务部同学，某班级的团支部，学校领导，红会领导，遗体捐献登记者。</a:t>
            </a:r>
            <a:endParaRPr lang="en-US" altLang="zh-CN" dirty="0" smtClean="0"/>
          </a:p>
          <a:p>
            <a:r>
              <a:rPr lang="zh-CN" altLang="en-US" dirty="0" smtClean="0"/>
              <a:t>宣传效应。</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dirty="0" smtClean="0"/>
              <a:t>青浦福寿园的一角“遗体器官捐献者纪念园”。每年的</a:t>
            </a:r>
            <a:r>
              <a:rPr lang="en-US" altLang="zh-CN" dirty="0" smtClean="0"/>
              <a:t>3.1</a:t>
            </a:r>
            <a:r>
              <a:rPr lang="zh-CN" altLang="en-US" dirty="0" smtClean="0"/>
              <a:t>日（现在已经改为“周”了）</a:t>
            </a:r>
            <a:endParaRPr lang="zh-CN" altLang="en-US" dirty="0" smtClean="0"/>
          </a:p>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教研室环境建设的四个方面：</a:t>
            </a:r>
            <a:endParaRPr lang="en-US" altLang="zh-CN" dirty="0" smtClean="0"/>
          </a:p>
          <a:p>
            <a:r>
              <a:rPr lang="zh-CN" altLang="en-US" dirty="0" smtClean="0"/>
              <a:t>学术</a:t>
            </a:r>
            <a:r>
              <a:rPr lang="en-US" altLang="zh-CN" dirty="0" smtClean="0"/>
              <a:t>——</a:t>
            </a:r>
            <a:r>
              <a:rPr lang="zh-CN" altLang="en-US" dirty="0" smtClean="0"/>
              <a:t>包括学生的学习园地</a:t>
            </a:r>
            <a:endParaRPr lang="en-US" altLang="zh-CN" dirty="0" smtClean="0"/>
          </a:p>
          <a:p>
            <a:r>
              <a:rPr lang="zh-CN" altLang="en-US" dirty="0" smtClean="0"/>
              <a:t>传承</a:t>
            </a:r>
            <a:r>
              <a:rPr lang="en-US" altLang="zh-CN" dirty="0" smtClean="0"/>
              <a:t>——</a:t>
            </a:r>
            <a:r>
              <a:rPr lang="zh-CN" altLang="en-US" dirty="0" smtClean="0"/>
              <a:t>致敬解剖教研室的老前辈（照片）和现在的教师生活、工作情景（照片）</a:t>
            </a:r>
            <a:endParaRPr lang="en-US" altLang="zh-CN" dirty="0" smtClean="0"/>
          </a:p>
          <a:p>
            <a:r>
              <a:rPr lang="zh-CN" altLang="en-US" dirty="0" smtClean="0"/>
              <a:t>艺术</a:t>
            </a:r>
            <a:r>
              <a:rPr lang="en-US" altLang="zh-CN" dirty="0" smtClean="0"/>
              <a:t>——</a:t>
            </a:r>
            <a:r>
              <a:rPr lang="zh-CN" altLang="en-US" dirty="0" smtClean="0"/>
              <a:t>环境色调，油画，艺术照片和配诗，书架，绿化，灯光等。</a:t>
            </a:r>
            <a:endParaRPr lang="en-US" altLang="zh-CN" dirty="0" smtClean="0"/>
          </a:p>
          <a:p>
            <a:r>
              <a:rPr lang="zh-CN" altLang="en-US" dirty="0" smtClean="0"/>
              <a:t>遗体捐献文化</a:t>
            </a:r>
            <a:r>
              <a:rPr lang="en-US" altLang="zh-CN" dirty="0" smtClean="0"/>
              <a:t>——</a:t>
            </a:r>
            <a:r>
              <a:rPr lang="zh-CN" altLang="en-US" dirty="0" smtClean="0"/>
              <a:t>最为突出的教研室文化</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dirty="0" smtClean="0"/>
              <a:t>走廊包括了遗体捐献告别厅</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defRPr/>
            </a:pPr>
            <a:r>
              <a:rPr lang="zh-CN" altLang="en-US" dirty="0" smtClean="0"/>
              <a:t>孙志幻带留学生参观的故事。</a:t>
            </a:r>
            <a:endParaRPr lang="zh-CN" altLang="en-US" dirty="0" smtClean="0"/>
          </a:p>
          <a:p>
            <a:pPr marL="0" marR="0" indent="0" algn="l" defTabSz="914400" rtl="0" eaLnBrk="1" fontAlgn="auto" latinLnBrk="0" hangingPunct="1">
              <a:lnSpc>
                <a:spcPct val="100000"/>
              </a:lnSpc>
              <a:spcBef>
                <a:spcPts val="0"/>
              </a:spcBef>
              <a:spcAft>
                <a:spcPts val="0"/>
              </a:spcAft>
              <a:buClrTx/>
              <a:buSzTx/>
              <a:buFontTx/>
              <a:buNone/>
              <a:defRPr/>
            </a:pPr>
            <a:r>
              <a:rPr lang="zh-CN" altLang="en-US" dirty="0" smtClean="0"/>
              <a:t>遗体捐献登记者来校参观</a:t>
            </a:r>
            <a:r>
              <a:rPr lang="en-US" altLang="zh-CN" dirty="0" smtClean="0"/>
              <a:t>“</a:t>
            </a:r>
            <a:r>
              <a:rPr lang="zh-CN" altLang="en-US" dirty="0" smtClean="0"/>
              <a:t>我们的家</a:t>
            </a:r>
            <a:r>
              <a:rPr lang="en-US" altLang="zh-CN" dirty="0" smtClean="0"/>
              <a:t>”</a:t>
            </a:r>
            <a:r>
              <a:rPr lang="zh-CN" altLang="en-US" dirty="0" smtClean="0"/>
              <a:t>的故事。</a:t>
            </a:r>
            <a:endParaRPr lang="zh-CN" altLang="en-US" dirty="0" smtClean="0"/>
          </a:p>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各位的简介和愿望（期盼在母校当老师的在校研究生徐欣毅，在有限的生命中努力工作的陈海新，镜面人的袁老师，</a:t>
            </a:r>
            <a:r>
              <a:rPr lang="en-US" altLang="zh-CN" dirty="0" smtClean="0"/>
              <a:t>24</a:t>
            </a:r>
            <a:r>
              <a:rPr lang="zh-CN" altLang="en-US" dirty="0" smtClean="0"/>
              <a:t>年入党的许德良副院长，全国劳模奚九一，普通职工）。</a:t>
            </a:r>
            <a:endParaRPr lang="zh-CN" altLang="en-US" dirty="0" smtClean="0"/>
          </a:p>
          <a:p>
            <a:r>
              <a:rPr lang="zh-CN" altLang="en-US" dirty="0" smtClean="0"/>
              <a:t>参观者驻足最长时间的展线。对学生和对社会的教育意义。</a:t>
            </a:r>
            <a:endParaRPr lang="zh-CN" altLang="en-US" dirty="0" smtClean="0"/>
          </a:p>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相应的活动，新生入学，毕业季活动。社会人员的参观。</a:t>
            </a:r>
            <a:endParaRPr lang="en-US" altLang="zh-CN" dirty="0" smtClean="0"/>
          </a:p>
          <a:p>
            <a:r>
              <a:rPr lang="zh-CN" altLang="en-US" dirty="0" smtClean="0"/>
              <a:t>各种仪式和活动形成文化现象，在参与中产生情感（及其叠加效应），达到：情感的感染功能，迁移功能和动力功能。（心理学依据）</a:t>
            </a:r>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dirty="0"/>
              <a:t>   1.</a:t>
            </a:r>
            <a:r>
              <a:rPr lang="zh-CN" altLang="en-US" dirty="0"/>
              <a:t>在</a:t>
            </a:r>
            <a:r>
              <a:rPr lang="en-US" altLang="zh-CN" dirty="0"/>
              <a:t>2016</a:t>
            </a:r>
            <a:r>
              <a:rPr lang="zh-CN" altLang="en-US" dirty="0"/>
              <a:t>年</a:t>
            </a:r>
            <a:r>
              <a:rPr lang="en-US" altLang="zh-CN" dirty="0"/>
              <a:t>12</a:t>
            </a:r>
            <a:r>
              <a:rPr lang="zh-CN" altLang="en-US" dirty="0"/>
              <a:t>月的全国高校思想政治工作大会</a:t>
            </a:r>
            <a:endParaRPr lang="en-US" altLang="zh-CN" dirty="0"/>
          </a:p>
          <a:p>
            <a:r>
              <a:rPr lang="zh-CN" altLang="en-US" dirty="0"/>
              <a:t>   </a:t>
            </a:r>
            <a:r>
              <a:rPr lang="en-US" altLang="zh-CN" dirty="0"/>
              <a:t>2..</a:t>
            </a:r>
            <a:r>
              <a:rPr lang="zh-CN" altLang="en-US" dirty="0"/>
              <a:t>教育部的</a:t>
            </a:r>
            <a:r>
              <a:rPr lang="zh-CN" altLang="en-US"/>
              <a:t>两次上海推</a:t>
            </a:r>
            <a:r>
              <a:rPr lang="zh-CN" altLang="en-US" dirty="0"/>
              <a:t>进会：</a:t>
            </a:r>
            <a:r>
              <a:rPr lang="en-US" altLang="zh-CN" dirty="0"/>
              <a:t>2017.6</a:t>
            </a:r>
            <a:r>
              <a:rPr lang="zh-CN" altLang="en-US" dirty="0"/>
              <a:t>教育部长助理刘大为，</a:t>
            </a:r>
            <a:r>
              <a:rPr lang="en-US" altLang="zh-CN" dirty="0"/>
              <a:t>2018</a:t>
            </a:r>
            <a:r>
              <a:rPr lang="zh-CN" altLang="en-US" dirty="0"/>
              <a:t>年</a:t>
            </a:r>
            <a:r>
              <a:rPr lang="en-US" altLang="zh-CN" dirty="0"/>
              <a:t>1</a:t>
            </a:r>
            <a:r>
              <a:rPr lang="zh-CN" altLang="en-US" dirty="0"/>
              <a:t>月教育部长陈</a:t>
            </a:r>
            <a:r>
              <a:rPr lang="zh-CN" altLang="en-US"/>
              <a:t>宝</a:t>
            </a:r>
            <a:r>
              <a:rPr lang="zh-CN" altLang="en-US" smtClean="0"/>
              <a:t>生。并分别两次来听“人体解剖学第一课</a:t>
            </a:r>
            <a:endParaRPr lang="en-US" altLang="zh-CN" dirty="0"/>
          </a:p>
          <a:p>
            <a:r>
              <a:rPr lang="en-US" altLang="zh-CN" dirty="0">
                <a:solidFill>
                  <a:srgbClr val="FF0000"/>
                </a:solidFill>
              </a:rPr>
              <a:t>   3.</a:t>
            </a:r>
            <a:r>
              <a:rPr lang="zh-CN" altLang="en-US" dirty="0">
                <a:solidFill>
                  <a:srgbClr val="FF0000"/>
                </a:solidFill>
              </a:rPr>
              <a:t>课程思政先后被纳入中央、教育部的文件，从地方实践转化为国家战略。</a:t>
            </a:r>
            <a:endParaRPr lang="en-US" altLang="zh-CN" dirty="0">
              <a:solidFill>
                <a:srgbClr val="FF0000"/>
              </a:solidFill>
            </a:endParaRPr>
          </a:p>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将自己的感恩卡上传。</a:t>
            </a:r>
            <a:endParaRPr lang="zh-CN" altLang="en-US" dirty="0" smtClean="0"/>
          </a:p>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dirty="0" smtClean="0"/>
              <a:t>心路的来源：学生实验报告中的心得体会，“原汁原味”的客观性，</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defRPr/>
            </a:pPr>
            <a:r>
              <a:rPr lang="zh-CN" altLang="en-US" dirty="0" smtClean="0"/>
              <a:t>心路的效益简介：对学生、咨询者、登记者、家属、对外宣传和影响</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defRPr/>
            </a:pPr>
            <a:r>
              <a:rPr lang="zh-CN" altLang="en-US" dirty="0" smtClean="0"/>
              <a:t>康复医学院的认证例子</a:t>
            </a:r>
            <a:endParaRPr lang="zh-CN" altLang="en-US" dirty="0" smtClean="0"/>
          </a:p>
          <a:p>
            <a:endParaRPr lang="zh-CN" alt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幻灯片图像占位符 1"/>
          <p:cNvSpPr>
            <a:spLocks noGrp="1" noRot="1" noChangeAspect="1" noTextEdit="1"/>
          </p:cNvSpPr>
          <p:nvPr>
            <p:ph type="sldImg"/>
          </p:nvPr>
        </p:nvSpPr>
        <p:spPr bwMode="auto">
          <a:noFill/>
          <a:ln>
            <a:solidFill>
              <a:srgbClr val="000000"/>
            </a:solidFill>
            <a:miter lim="800000"/>
          </a:ln>
        </p:spPr>
      </p:sp>
      <p:sp>
        <p:nvSpPr>
          <p:cNvPr id="51203" name="备注占位符 2"/>
          <p:cNvSpPr>
            <a:spLocks noGrp="1"/>
          </p:cNvSpPr>
          <p:nvPr>
            <p:ph type="body" idx="1"/>
          </p:nvPr>
        </p:nvSpPr>
        <p:spPr bwMode="auto">
          <a:noFill/>
        </p:spPr>
        <p:txBody>
          <a:bodyPr wrap="square" numCol="1" anchor="t" anchorCtr="0" compatLnSpc="1"/>
          <a:lstStyle/>
          <a:p>
            <a:r>
              <a:rPr lang="zh-CN" altLang="en-US" dirty="0" smtClean="0"/>
              <a:t>每年的清明节，医学院校的活动推文中，常常可以见到这句话。</a:t>
            </a:r>
            <a:endParaRPr lang="en-US" altLang="zh-CN" dirty="0" smtClean="0"/>
          </a:p>
          <a:p>
            <a:r>
              <a:rPr lang="zh-CN" altLang="en-US" dirty="0" smtClean="0"/>
              <a:t>就是价值观“感恩，敬畏，责任”的最好诠释。</a:t>
            </a:r>
            <a:endParaRPr lang="zh-CN" altLang="en-US" dirty="0" smtClean="0"/>
          </a:p>
        </p:txBody>
      </p:sp>
      <p:sp>
        <p:nvSpPr>
          <p:cNvPr id="51204" name="灯片编号占位符 3"/>
          <p:cNvSpPr>
            <a:spLocks noGrp="1"/>
          </p:cNvSpPr>
          <p:nvPr>
            <p:ph type="sldNum" sz="quarter" idx="5"/>
          </p:nvPr>
        </p:nvSpPr>
        <p:spPr bwMode="auto">
          <a:noFill/>
          <a:ln>
            <a:miter lim="800000"/>
          </a:ln>
        </p:spPr>
        <p:txBody>
          <a:bodyPr wrap="square" numCol="1" anchorCtr="0" compatLnSpc="1"/>
          <a:lstStyle/>
          <a:p>
            <a:fld id="{B105BE0E-7766-42CA-870A-14609778295A}" type="slidenum">
              <a:rPr lang="zh-CN" altLang="en-US" smtClean="0"/>
            </a:fld>
            <a:endParaRPr lang="zh-CN" alt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突出：</a:t>
            </a:r>
            <a:r>
              <a:rPr lang="en-US" altLang="zh-CN" dirty="0" smtClean="0"/>
              <a:t>1.</a:t>
            </a:r>
            <a:r>
              <a:rPr lang="zh-CN" altLang="en-US" dirty="0" smtClean="0"/>
              <a:t>资料来源（非要求性的，客观性）。</a:t>
            </a:r>
            <a:r>
              <a:rPr lang="en-US" altLang="zh-CN" dirty="0" smtClean="0"/>
              <a:t>2.</a:t>
            </a:r>
            <a:r>
              <a:rPr lang="zh-CN" altLang="en-US" dirty="0" smtClean="0"/>
              <a:t>行为学观察的介绍。</a:t>
            </a:r>
            <a:r>
              <a:rPr lang="en-US" altLang="zh-CN" dirty="0" smtClean="0"/>
              <a:t>3.</a:t>
            </a:r>
            <a:r>
              <a:rPr lang="zh-CN" altLang="en-US" dirty="0" smtClean="0"/>
              <a:t>各种表格的呈现（超链接）</a:t>
            </a:r>
            <a:r>
              <a:rPr lang="en-US" altLang="zh-CN" dirty="0" smtClean="0"/>
              <a:t>4.</a:t>
            </a:r>
            <a:r>
              <a:rPr lang="zh-CN" altLang="en-US" dirty="0" smtClean="0"/>
              <a:t>资料在质性评价中的作用和有效性。</a:t>
            </a:r>
            <a:endParaRPr lang="en-US" altLang="zh-CN" dirty="0" smtClean="0"/>
          </a:p>
          <a:p>
            <a:r>
              <a:rPr lang="zh-CN" altLang="en-US" dirty="0" smtClean="0"/>
              <a:t>从中可以看得出，我们教师做好专业课程思政工作的“底气，信心，感动，成就感”的结合。</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对“形成性评价”的说明。</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幻灯片图像占位符 1"/>
          <p:cNvSpPr>
            <a:spLocks noGrp="1" noRot="1" noChangeAspect="1" noTextEdit="1"/>
          </p:cNvSpPr>
          <p:nvPr>
            <p:ph type="sldImg"/>
          </p:nvPr>
        </p:nvSpPr>
        <p:spPr bwMode="auto">
          <a:noFill/>
          <a:ln>
            <a:solidFill>
              <a:srgbClr val="000000"/>
            </a:solidFill>
            <a:miter lim="800000"/>
          </a:ln>
        </p:spPr>
      </p:sp>
      <p:sp>
        <p:nvSpPr>
          <p:cNvPr id="54275" name="备注占位符 2"/>
          <p:cNvSpPr>
            <a:spLocks noGrp="1"/>
          </p:cNvSpPr>
          <p:nvPr>
            <p:ph type="body" idx="1"/>
          </p:nvPr>
        </p:nvSpPr>
        <p:spPr bwMode="auto">
          <a:noFill/>
        </p:spPr>
        <p:txBody>
          <a:bodyPr wrap="square" numCol="1" anchor="t" anchorCtr="0" compatLnSpc="1"/>
          <a:lstStyle/>
          <a:p>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defRPr/>
            </a:pPr>
            <a:r>
              <a:rPr lang="zh-CN" altLang="en-US" dirty="0" smtClean="0"/>
              <a:t>体会：所谓“碎片化”：每位教师其实都在做这项工作，但大多数属于偶然的，片段的，个人的行为，</a:t>
            </a:r>
            <a:endParaRPr lang="zh-CN" altLang="en-US" dirty="0" smtClean="0"/>
          </a:p>
          <a:p>
            <a:r>
              <a:rPr lang="en-US" altLang="zh-CN" dirty="0" smtClean="0"/>
              <a:t>1.</a:t>
            </a:r>
            <a:r>
              <a:rPr lang="zh-CN" altLang="en-US" dirty="0" smtClean="0"/>
              <a:t>用心（教师的育德意识和育德能力）。</a:t>
            </a:r>
            <a:endParaRPr lang="en-US" altLang="zh-CN" dirty="0" smtClean="0"/>
          </a:p>
          <a:p>
            <a:r>
              <a:rPr lang="en-US" altLang="zh-CN" dirty="0" smtClean="0"/>
              <a:t>2.</a:t>
            </a:r>
            <a:r>
              <a:rPr lang="zh-CN" altLang="en-US" dirty="0" smtClean="0"/>
              <a:t>经验与反思</a:t>
            </a:r>
            <a:r>
              <a:rPr lang="en-US" altLang="zh-CN" dirty="0" smtClean="0"/>
              <a:t>——</a:t>
            </a:r>
            <a:r>
              <a:rPr lang="zh-CN" altLang="en-US" dirty="0" smtClean="0"/>
              <a:t>设计</a:t>
            </a:r>
            <a:r>
              <a:rPr lang="en-US" altLang="zh-CN" dirty="0" smtClean="0"/>
              <a:t>——</a:t>
            </a:r>
            <a:r>
              <a:rPr lang="zh-CN" altLang="en-US" dirty="0" smtClean="0"/>
              <a:t>探索式实践</a:t>
            </a:r>
            <a:r>
              <a:rPr lang="en-US" altLang="zh-CN" dirty="0" smtClean="0"/>
              <a:t>——</a:t>
            </a:r>
            <a:r>
              <a:rPr lang="zh-CN" altLang="en-US" dirty="0" smtClean="0"/>
              <a:t>总结经验</a:t>
            </a:r>
            <a:r>
              <a:rPr lang="en-US" altLang="zh-CN" dirty="0" smtClean="0"/>
              <a:t>——</a:t>
            </a:r>
            <a:r>
              <a:rPr lang="zh-CN" altLang="en-US" dirty="0" smtClean="0"/>
              <a:t>教研室推广</a:t>
            </a:r>
            <a:r>
              <a:rPr lang="en-US" altLang="zh-CN" dirty="0" smtClean="0"/>
              <a:t>——</a:t>
            </a:r>
            <a:r>
              <a:rPr lang="zh-CN" altLang="en-US" smtClean="0"/>
              <a:t>形成教研室文化</a:t>
            </a:r>
            <a:endParaRPr lang="en-US" altLang="zh-CN" dirty="0" smtClean="0"/>
          </a:p>
        </p:txBody>
      </p:sp>
      <p:sp>
        <p:nvSpPr>
          <p:cNvPr id="54276" name="灯片编号占位符 3"/>
          <p:cNvSpPr>
            <a:spLocks noGrp="1"/>
          </p:cNvSpPr>
          <p:nvPr>
            <p:ph type="sldNum" sz="quarter" idx="5"/>
          </p:nvPr>
        </p:nvSpPr>
        <p:spPr bwMode="auto">
          <a:noFill/>
          <a:ln>
            <a:miter lim="800000"/>
          </a:ln>
        </p:spPr>
        <p:txBody>
          <a:bodyPr wrap="square" numCol="1" anchorCtr="0" compatLnSpc="1"/>
          <a:lstStyle/>
          <a:p>
            <a:fld id="{A00E548D-78C2-4981-8C5E-70D3977C7CED}" type="slidenum">
              <a:rPr lang="zh-CN" altLang="en-US" smtClean="0"/>
            </a:fld>
            <a:endParaRPr lang="zh-CN" alt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mtClean="0"/>
              <a:t>此为授课用的</a:t>
            </a:r>
            <a:r>
              <a:rPr lang="en-US" altLang="zh-CN" smtClean="0"/>
              <a:t>PPT</a:t>
            </a:r>
            <a:r>
              <a:rPr lang="zh-CN" altLang="en-US" smtClean="0"/>
              <a:t>课件及其讲解时切入的方向和要点。通过对课程原有理论和知识的结构、解析，发掘和拓展学术内涵和价值内涵。</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mtClean="0"/>
              <a:t>左与右，梁启超被“割错肾”的故事及其辨析。</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mtClean="0"/>
              <a:t>解构和解析解剖学概念形成的要素和分级（解剖学规律），从众多表述中提炼出本质性要素。</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smtClean="0"/>
              <a:t>1.</a:t>
            </a:r>
            <a:r>
              <a:rPr lang="zh-CN" altLang="en-US" smtClean="0"/>
              <a:t>今年两个月内发文两次（</a:t>
            </a:r>
            <a:r>
              <a:rPr lang="en-US" altLang="zh-CN" smtClean="0"/>
              <a:t>22</a:t>
            </a:r>
            <a:r>
              <a:rPr lang="zh-CN" altLang="en-US" smtClean="0"/>
              <a:t>条和</a:t>
            </a:r>
            <a:r>
              <a:rPr lang="en-US" altLang="zh-CN" smtClean="0"/>
              <a:t>6</a:t>
            </a:r>
            <a:r>
              <a:rPr lang="zh-CN" altLang="en-US" smtClean="0"/>
              <a:t>条），都在第一条中强调思政课程和课程思政工作。</a:t>
            </a:r>
            <a:endParaRPr lang="en-US" altLang="zh-CN" smtClean="0"/>
          </a:p>
          <a:p>
            <a:r>
              <a:rPr lang="en-US" altLang="zh-CN" smtClean="0"/>
              <a:t>2.</a:t>
            </a:r>
            <a:r>
              <a:rPr lang="zh-CN" altLang="en-US" smtClean="0"/>
              <a:t>突出地提出了“教学方法”中的思政资源</a:t>
            </a:r>
            <a:endParaRPr lang="en-US" altLang="zh-CN" smtClean="0"/>
          </a:p>
          <a:p>
            <a:r>
              <a:rPr lang="en-US" altLang="zh-CN" sz="1200" b="0" i="0" kern="1200" smtClean="0">
                <a:solidFill>
                  <a:schemeClr val="tx1"/>
                </a:solidFill>
                <a:latin typeface="+mn-lt"/>
                <a:ea typeface="+mn-ea"/>
                <a:cs typeface="+mn-cs"/>
              </a:rPr>
              <a:t>3.</a:t>
            </a:r>
            <a:r>
              <a:rPr lang="zh-CN" altLang="en-US" sz="1200" b="0" i="0" kern="1200" smtClean="0">
                <a:solidFill>
                  <a:schemeClr val="tx1"/>
                </a:solidFill>
                <a:latin typeface="+mn-lt"/>
                <a:ea typeface="+mn-ea"/>
                <a:cs typeface="+mn-cs"/>
              </a:rPr>
              <a:t>显性与隐性的关系。完全可以将隐性的思政元素在合适的“点”上、用合适的方法显性地提呈出来！</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mtClean="0"/>
              <a:t>步骤和分级：根据学生的认知情况，由低级逐步发展到高级。</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mtClean="0"/>
              <a:t>类似的“训练”性的题目，经过多次练习，引导学生逐步养成对问题的高等级分析和认知的意识，形成自己的思维品格。</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mtClean="0"/>
              <a:t>各个教学文件的超链接</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mtClean="0"/>
              <a:t>各个教学文件的超链接</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smtClean="0"/>
              <a:t>1.</a:t>
            </a:r>
            <a:r>
              <a:rPr lang="zh-CN" altLang="en-US" smtClean="0"/>
              <a:t>今年两个月内发文两次（</a:t>
            </a:r>
            <a:r>
              <a:rPr lang="en-US" altLang="zh-CN" smtClean="0"/>
              <a:t>22</a:t>
            </a:r>
            <a:r>
              <a:rPr lang="zh-CN" altLang="en-US" smtClean="0"/>
              <a:t>条和</a:t>
            </a:r>
            <a:r>
              <a:rPr lang="en-US" altLang="zh-CN" smtClean="0"/>
              <a:t>6</a:t>
            </a:r>
            <a:r>
              <a:rPr lang="zh-CN" altLang="en-US" smtClean="0"/>
              <a:t>条），都在第一条中强调思政课程和课程思政工作。</a:t>
            </a:r>
            <a:endParaRPr lang="en-US" altLang="zh-CN" smtClean="0"/>
          </a:p>
          <a:p>
            <a:r>
              <a:rPr lang="en-US" altLang="zh-CN" smtClean="0"/>
              <a:t>2.</a:t>
            </a:r>
            <a:r>
              <a:rPr lang="zh-CN" altLang="en-US" smtClean="0"/>
              <a:t>突出地提出了“教学方法”中的思政资源</a:t>
            </a:r>
            <a:endParaRPr lang="en-US" altLang="zh-CN" smtClean="0"/>
          </a:p>
          <a:p>
            <a:r>
              <a:rPr lang="en-US" altLang="zh-CN" sz="1200" b="0" i="0" kern="1200" smtClean="0">
                <a:solidFill>
                  <a:schemeClr val="tx1"/>
                </a:solidFill>
                <a:latin typeface="+mn-lt"/>
                <a:ea typeface="+mn-ea"/>
                <a:cs typeface="+mn-cs"/>
              </a:rPr>
              <a:t>3.</a:t>
            </a:r>
            <a:r>
              <a:rPr lang="zh-CN" altLang="en-US" sz="1200" b="0" i="0" kern="1200" smtClean="0">
                <a:solidFill>
                  <a:schemeClr val="tx1"/>
                </a:solidFill>
                <a:latin typeface="+mn-lt"/>
                <a:ea typeface="+mn-ea"/>
                <a:cs typeface="+mn-cs"/>
              </a:rPr>
              <a:t>显性与隐性的关系。完全可以将隐性的思政元素在合适的“点”上、用合适的方法显性地提呈出来！</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z="1200" kern="1200">
                <a:solidFill>
                  <a:schemeClr val="tx1"/>
                </a:solidFill>
                <a:latin typeface="+mn-lt"/>
                <a:ea typeface="+mn-ea"/>
                <a:cs typeface="+mn-cs"/>
              </a:rPr>
              <a:t>    </a:t>
            </a:r>
            <a:r>
              <a:rPr lang="en-US" altLang="zh-CN" sz="1200" kern="1200">
                <a:solidFill>
                  <a:schemeClr val="tx1"/>
                </a:solidFill>
                <a:latin typeface="+mn-lt"/>
                <a:ea typeface="+mn-ea"/>
                <a:cs typeface="+mn-cs"/>
              </a:rPr>
              <a:t>1.</a:t>
            </a:r>
            <a:r>
              <a:rPr lang="zh-CN" altLang="en-US" sz="1200" kern="1200">
                <a:solidFill>
                  <a:schemeClr val="tx1"/>
                </a:solidFill>
                <a:latin typeface="+mn-lt"/>
                <a:ea typeface="+mn-ea"/>
                <a:cs typeface="+mn-cs"/>
              </a:rPr>
              <a:t>构建思想政治理论课为核心、综合素养课程为骨干、专业课程为支撑的三位一体育人“同心圆”。</a:t>
            </a:r>
            <a:endParaRPr lang="en-US" altLang="zh-CN" sz="1200" kern="1200">
              <a:solidFill>
                <a:schemeClr val="tx1"/>
              </a:solidFill>
              <a:latin typeface="+mn-lt"/>
              <a:ea typeface="+mn-ea"/>
              <a:cs typeface="+mn-cs"/>
            </a:endParaRPr>
          </a:p>
          <a:p>
            <a:r>
              <a:rPr lang="zh-CN" altLang="en-US"/>
              <a:t>    </a:t>
            </a:r>
            <a:r>
              <a:rPr lang="en-US" altLang="zh-CN"/>
              <a:t>2.</a:t>
            </a:r>
            <a:r>
              <a:rPr lang="zh-CN" altLang="en-US"/>
              <a:t>中国系列</a:t>
            </a:r>
            <a:r>
              <a:rPr lang="zh-CN" altLang="en-US" smtClean="0"/>
              <a:t>：根据校本专业和文</a:t>
            </a:r>
            <a:r>
              <a:rPr lang="zh-CN" altLang="en-US"/>
              <a:t>化特质，</a:t>
            </a:r>
            <a:r>
              <a:rPr lang="zh-CN" altLang="en-US" smtClean="0"/>
              <a:t>由多位专</a:t>
            </a:r>
            <a:r>
              <a:rPr lang="zh-CN" altLang="en-US"/>
              <a:t>家讲。</a:t>
            </a:r>
            <a:endParaRPr lang="en-US" altLang="zh-CN"/>
          </a:p>
          <a:p>
            <a:r>
              <a:rPr lang="zh-CN" altLang="en-US"/>
              <a:t>    </a:t>
            </a:r>
            <a:r>
              <a:rPr lang="en-US" altLang="zh-CN"/>
              <a:t>3.</a:t>
            </a:r>
            <a:r>
              <a:rPr lang="zh-CN" altLang="en-US"/>
              <a:t>大思政的概念和专业课程思政的异同。</a:t>
            </a:r>
            <a:endParaRPr lang="en-US" altLang="zh-CN"/>
          </a:p>
          <a:p>
            <a:r>
              <a:rPr lang="zh-CN" altLang="en-US"/>
              <a:t>    </a:t>
            </a:r>
            <a:r>
              <a:rPr lang="en-US" altLang="zh-CN"/>
              <a:t>4.</a:t>
            </a:r>
            <a:r>
              <a:rPr lang="zh-CN" altLang="en-US"/>
              <a:t>教育部几次来上海“</a:t>
            </a:r>
            <a:r>
              <a:rPr lang="zh-CN" altLang="en-US" dirty="0"/>
              <a:t>上海高校思政工作现场会”的三个授课片段示范。</a:t>
            </a:r>
            <a:endParaRPr lang="en-US" altLang="zh-CN" dirty="0"/>
          </a:p>
          <a:p>
            <a:pPr marL="0" marR="0" indent="0" algn="l" defTabSz="914400" rtl="0" eaLnBrk="1" fontAlgn="auto" latinLnBrk="0" hangingPunct="1">
              <a:lnSpc>
                <a:spcPct val="100000"/>
              </a:lnSpc>
              <a:spcBef>
                <a:spcPts val="0"/>
              </a:spcBef>
              <a:spcAft>
                <a:spcPts val="0"/>
              </a:spcAft>
              <a:buClrTx/>
              <a:buSzTx/>
              <a:buFontTx/>
              <a:buNone/>
              <a:defRPr/>
            </a:pPr>
            <a:r>
              <a:rPr lang="zh-CN" altLang="en-US">
                <a:solidFill>
                  <a:srgbClr val="FF0000"/>
                </a:solidFill>
              </a:rPr>
              <a:t>    </a:t>
            </a:r>
            <a:r>
              <a:rPr lang="en-US" altLang="zh-CN">
                <a:solidFill>
                  <a:srgbClr val="FF0000"/>
                </a:solidFill>
              </a:rPr>
              <a:t>5.</a:t>
            </a:r>
            <a:r>
              <a:rPr lang="zh-CN" altLang="en-US">
                <a:solidFill>
                  <a:srgbClr val="FF0000"/>
                </a:solidFill>
              </a:rPr>
              <a:t>课</a:t>
            </a:r>
            <a:r>
              <a:rPr lang="zh-CN" altLang="en-US" dirty="0">
                <a:solidFill>
                  <a:srgbClr val="FF0000"/>
                </a:solidFill>
              </a:rPr>
              <a:t>程思政先后被纳入中央、教育部的文件，从地方实践转化为国家战</a:t>
            </a:r>
            <a:r>
              <a:rPr lang="zh-CN" altLang="en-US">
                <a:solidFill>
                  <a:srgbClr val="FF0000"/>
                </a:solidFill>
              </a:rPr>
              <a:t>略。</a:t>
            </a:r>
            <a:endParaRPr lang="en-US" altLang="zh-CN">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defRPr/>
            </a:pPr>
            <a:r>
              <a:rPr lang="zh-CN" altLang="en-US">
                <a:solidFill>
                  <a:srgbClr val="FF0000"/>
                </a:solidFill>
              </a:rPr>
              <a:t>    </a:t>
            </a:r>
            <a:r>
              <a:rPr lang="en-US" altLang="zh-CN">
                <a:solidFill>
                  <a:srgbClr val="FF0000"/>
                </a:solidFill>
              </a:rPr>
              <a:t>6.</a:t>
            </a:r>
            <a:r>
              <a:rPr lang="zh-CN" altLang="en-US">
                <a:solidFill>
                  <a:srgbClr val="FF0000"/>
                </a:solidFill>
              </a:rPr>
              <a:t>专业课程思政成为：改革开放</a:t>
            </a:r>
            <a:r>
              <a:rPr lang="en-US" altLang="zh-CN">
                <a:solidFill>
                  <a:srgbClr val="FF0000"/>
                </a:solidFill>
              </a:rPr>
              <a:t>40</a:t>
            </a:r>
            <a:r>
              <a:rPr lang="zh-CN" altLang="en-US">
                <a:solidFill>
                  <a:srgbClr val="FF0000"/>
                </a:solidFill>
              </a:rPr>
              <a:t>周年，上海教育取得突破性案例的代表之一。</a:t>
            </a:r>
            <a:endParaRPr lang="zh-CN" altLang="en-US">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defRPr/>
            </a:pPr>
            <a:r>
              <a:rPr lang="zh-CN" altLang="en-US">
                <a:solidFill>
                  <a:srgbClr val="FF0000"/>
                </a:solidFill>
              </a:rPr>
              <a:t>    </a:t>
            </a:r>
            <a:r>
              <a:rPr lang="en-US" altLang="zh-CN">
                <a:solidFill>
                  <a:srgbClr val="FF0000"/>
                </a:solidFill>
              </a:rPr>
              <a:t>7. “</a:t>
            </a:r>
            <a:r>
              <a:rPr lang="zh-CN" altLang="en-US">
                <a:solidFill>
                  <a:srgbClr val="FF0000"/>
                </a:solidFill>
              </a:rPr>
              <a:t>所有课堂都有育人功能</a:t>
            </a:r>
            <a:r>
              <a:rPr lang="en-US" altLang="zh-CN">
                <a:solidFill>
                  <a:srgbClr val="FF0000"/>
                </a:solidFill>
              </a:rPr>
              <a:t>”</a:t>
            </a:r>
            <a:r>
              <a:rPr lang="zh-CN" altLang="en-US">
                <a:solidFill>
                  <a:srgbClr val="FF0000"/>
                </a:solidFill>
              </a:rPr>
              <a:t>是结论性命题。</a:t>
            </a:r>
            <a:endParaRPr lang="zh-CN" altLang="en-US">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defRPr/>
            </a:pPr>
            <a:r>
              <a:rPr lang="zh-CN" altLang="en-US" dirty="0"/>
              <a:t>    </a:t>
            </a:r>
            <a:r>
              <a:rPr lang="en-US" altLang="zh-CN" dirty="0"/>
              <a:t>8.</a:t>
            </a:r>
            <a:r>
              <a:rPr lang="zh-CN" altLang="en-US" dirty="0"/>
              <a:t>以上数据是</a:t>
            </a:r>
            <a:r>
              <a:rPr lang="en-US" altLang="zh-CN" dirty="0"/>
              <a:t>2018</a:t>
            </a:r>
            <a:r>
              <a:rPr lang="zh-CN" altLang="en-US" dirty="0"/>
              <a:t>年上半年的数据。</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dirty="0"/>
              <a:t>“</a:t>
            </a:r>
            <a:r>
              <a:rPr lang="zh-CN" altLang="en-US" dirty="0"/>
              <a:t>中国系列</a:t>
            </a:r>
            <a:r>
              <a:rPr lang="en-US" altLang="zh-CN" dirty="0"/>
              <a:t>”</a:t>
            </a:r>
            <a:r>
              <a:rPr lang="zh-CN" altLang="en-US" dirty="0"/>
              <a:t>课程：属于思政选修课程。由各种资源的师资组成，与学校培养方向、校本文化相适应。每所高校至少一</a:t>
            </a:r>
            <a:r>
              <a:rPr lang="zh-CN" altLang="en-US"/>
              <a:t>门</a:t>
            </a:r>
            <a:r>
              <a:rPr lang="zh-CN" altLang="en-US" smtClean="0"/>
              <a:t>。</a:t>
            </a:r>
            <a:endParaRPr lang="en-US" altLang="zh-CN" smtClean="0"/>
          </a:p>
          <a:p>
            <a:r>
              <a:rPr lang="zh-CN" altLang="en-US" smtClean="0"/>
              <a:t>东华大学</a:t>
            </a:r>
            <a:r>
              <a:rPr lang="en-US" altLang="zh-CN" smtClean="0"/>
              <a:t>——</a:t>
            </a:r>
            <a:r>
              <a:rPr lang="zh-CN" altLang="en-US" smtClean="0"/>
              <a:t>锦绣中国。</a:t>
            </a:r>
            <a:endParaRPr lang="en-US" altLang="zh-CN" smtClean="0"/>
          </a:p>
          <a:p>
            <a:r>
              <a:rPr lang="en-US" altLang="zh-CN" smtClean="0"/>
              <a:t>2016</a:t>
            </a:r>
            <a:r>
              <a:rPr lang="zh-CN" altLang="en-US" smtClean="0"/>
              <a:t>上海教育年度新闻人物</a:t>
            </a:r>
            <a:r>
              <a:rPr lang="en-US" altLang="zh-CN" smtClean="0"/>
              <a:t>——</a:t>
            </a:r>
            <a:r>
              <a:rPr lang="zh-CN" altLang="en-US" smtClean="0"/>
              <a:t>东华的材料团队</a:t>
            </a:r>
            <a:endParaRPr lang="en-US" altLang="zh-CN" smtClean="0"/>
          </a:p>
          <a:p>
            <a:r>
              <a:rPr lang="en-US" altLang="zh-CN" smtClean="0"/>
              <a:t>2018</a:t>
            </a:r>
            <a:r>
              <a:rPr lang="zh-CN" altLang="en-US" smtClean="0"/>
              <a:t>上海教育年度新闻人物</a:t>
            </a:r>
            <a:r>
              <a:rPr lang="en-US" altLang="zh-CN" smtClean="0"/>
              <a:t>——</a:t>
            </a:r>
            <a:r>
              <a:rPr lang="zh-CN" altLang="en-US" smtClean="0"/>
              <a:t>陈孩未</a:t>
            </a:r>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62CD23BB-3132-41AE-8865-7B7CA0BDB7CE}"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noProof="1"/>
              <a:t>单击此处编辑母版标题样式</a:t>
            </a:r>
            <a:endParaRPr lang="zh-CN" altLang="en-US" noProof="1"/>
          </a:p>
        </p:txBody>
      </p:sp>
      <p:sp>
        <p:nvSpPr>
          <p:cNvPr id="3" name="副标题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noProof="1"/>
              <a:t>单击此处编辑母版副标题样式</a:t>
            </a:r>
            <a:endParaRPr lang="zh-CN" altLang="en-US"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algn="r" eaLnBrk="1" hangingPunct="1">
              <a:buChar char="•"/>
            </a:pPr>
            <a:fld id="{9A0DB2DC-4C9A-4742-B13C-FB6460FD3503}" type="slidenum">
              <a:rPr lang="en-US" altLang="en-US" sz="1400" dirty="0"/>
            </a:fld>
            <a:endParaRPr lang="en-US" altLang="en-US" sz="1400"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algn="r" eaLnBrk="1" hangingPunct="1">
              <a:buChar char="•"/>
            </a:pPr>
            <a:fld id="{9A0DB2DC-4C9A-4742-B13C-FB6460FD3503}" type="slidenum">
              <a:rPr lang="en-US" altLang="en-US" sz="1400" dirty="0"/>
            </a:fld>
            <a:endParaRPr lang="en-US" altLang="en-US" sz="1400"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457200" y="205979"/>
            <a:ext cx="6052930" cy="4388644"/>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algn="r" eaLnBrk="1" hangingPunct="1">
              <a:buChar char="•"/>
            </a:pPr>
            <a:fld id="{9A0DB2DC-4C9A-4742-B13C-FB6460FD3503}" type="slidenum">
              <a:rPr lang="en-US" altLang="en-US" sz="1400" dirty="0"/>
            </a:fld>
            <a:endParaRPr lang="en-US" altLang="en-US" sz="1400" dirty="0"/>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自定义版式">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p:spPr>
        <p:txBody>
          <a:bodyPr/>
          <a:lstStyle/>
          <a:p>
            <a:r>
              <a:rPr lang="zh-CN" altLang="en-US"/>
              <a:t>单击此处编辑母版标题样式</a:t>
            </a:r>
            <a:endParaRPr lang="zh-CN" altLang="en-US"/>
          </a:p>
        </p:txBody>
      </p:sp>
      <p:sp>
        <p:nvSpPr>
          <p:cNvPr id="7" name="日期占位符 3"/>
          <p:cNvSpPr>
            <a:spLocks noGrp="1" noChangeArrowheads="1"/>
          </p:cNvSpPr>
          <p:nvPr>
            <p:ph type="dt" sz="half" idx="2"/>
          </p:nvPr>
        </p:nvSpPr>
        <p:spPr>
          <a:xfrm>
            <a:off x="457200" y="4684713"/>
            <a:ext cx="2133600" cy="357188"/>
          </a:xfrm>
          <a:prstGeom prst="rect">
            <a:avLst/>
          </a:prstGeom>
          <a:ln>
            <a:miter/>
          </a:ln>
        </p:spPr>
        <p:txBody>
          <a:bodyPr lIns="68580" tIns="34290" rIns="68580" bIns="34290"/>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buNone/>
              <a:defRPr/>
            </a:pPr>
            <a:fld id="{9DD79EB0-3659-44DB-AE7D-36F7A5744F5C}" type="datetime1">
              <a:rPr kumimoji="0" lang="zh-CN" altLang="en-US" b="0" i="0" kern="1200" cap="none" spc="0" normalizeH="0" baseline="0" noProof="1">
                <a:solidFill>
                  <a:schemeClr val="tx1"/>
                </a:solidFill>
                <a:latin typeface="Arial" panose="020B0604020202020204" pitchFamily="34" charset="0"/>
                <a:ea typeface="宋体" panose="02010600030101010101" pitchFamily="2" charset="-122"/>
                <a:cs typeface="+mn-cs"/>
              </a:rPr>
            </a:fld>
            <a:endParaRPr kumimoji="0" lang="zh-CN" altLang="en-US"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8" name="页脚占位符 4"/>
          <p:cNvSpPr>
            <a:spLocks noGrp="1" noChangeArrowheads="1"/>
          </p:cNvSpPr>
          <p:nvPr>
            <p:ph type="ftr" sz="quarter" idx="3"/>
          </p:nvPr>
        </p:nvSpPr>
        <p:spPr>
          <a:xfrm>
            <a:off x="3124200" y="4684713"/>
            <a:ext cx="2895600" cy="357188"/>
          </a:xfrm>
          <a:prstGeom prst="rect">
            <a:avLst/>
          </a:prstGeom>
          <a:ln>
            <a:miter/>
          </a:ln>
        </p:spPr>
        <p:txBody>
          <a:bodyPr lIns="68580" tIns="34290" rIns="68580" bIns="34290"/>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buNone/>
              <a:defRPr/>
            </a:pPr>
            <a:endParaRPr kumimoji="0" lang="zh-CN" altLang="zh-CN"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9" name="灯片编号占位符 5"/>
          <p:cNvSpPr>
            <a:spLocks noGrp="1" noChangeArrowheads="1"/>
          </p:cNvSpPr>
          <p:nvPr>
            <p:ph type="sldNum" sz="quarter" idx="4"/>
          </p:nvPr>
        </p:nvSpPr>
        <p:spPr>
          <a:xfrm>
            <a:off x="6553200" y="4684713"/>
            <a:ext cx="2133600" cy="357188"/>
          </a:xfrm>
          <a:prstGeom prst="rect">
            <a:avLst/>
          </a:prstGeom>
          <a:ln>
            <a:miter/>
          </a:ln>
        </p:spPr>
        <p:txBody>
          <a:bodyPr vert="horz" wrap="square" lIns="91440" tIns="45720" rIns="91440" bIns="45720" numCol="1" anchor="t" anchorCtr="0" compatLnSpc="1"/>
          <a:lstStyle/>
          <a:p>
            <a:pPr algn="r" eaLnBrk="1" hangingPunct="1">
              <a:buChar char="•"/>
            </a:pPr>
            <a:fld id="{9A0DB2DC-4C9A-4742-B13C-FB6460FD3503}" type="slidenum">
              <a:rPr lang="en-US" altLang="en-US" sz="1400" dirty="0"/>
            </a:fld>
            <a:endParaRPr lang="en-US" altLang="en-US" sz="1400" dirty="0"/>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lIns="68580" tIns="34290" rIns="68580" bIns="34290"/>
          <a:lstStyle/>
          <a:p>
            <a:fld id="{A272FBD5-3F75-45D1-ABFD-44A9E90C58C2}" type="datetimeFigureOut">
              <a:rPr lang="zh-CN" altLang="en-US" smtClean="0"/>
            </a:fld>
            <a:endParaRPr lang="zh-CN" altLang="en-US"/>
          </a:p>
        </p:txBody>
      </p:sp>
      <p:sp>
        <p:nvSpPr>
          <p:cNvPr id="4" name="页脚占位符 3"/>
          <p:cNvSpPr>
            <a:spLocks noGrp="1"/>
          </p:cNvSpPr>
          <p:nvPr>
            <p:ph type="ftr" sz="quarter" idx="11"/>
          </p:nvPr>
        </p:nvSpPr>
        <p:spPr/>
        <p:txBody>
          <a:bodyPr lIns="68580" tIns="34290" rIns="68580" bIns="34290"/>
          <a:lstStyle/>
          <a:p>
            <a:endParaRPr lang="zh-CN" altLang="en-US"/>
          </a:p>
        </p:txBody>
      </p:sp>
      <p:sp>
        <p:nvSpPr>
          <p:cNvPr id="5" name="灯片编号占位符 4"/>
          <p:cNvSpPr>
            <a:spLocks noGrp="1"/>
          </p:cNvSpPr>
          <p:nvPr>
            <p:ph type="sldNum" sz="quarter" idx="12"/>
          </p:nvPr>
        </p:nvSpPr>
        <p:spPr/>
        <p:txBody>
          <a:bodyPr/>
          <a:lstStyle/>
          <a:p>
            <a:fld id="{55789973-F166-4072-9950-83A47A3AD5E3}" type="slidenum">
              <a:rPr lang="zh-CN" altLang="en-US" smtClean="0"/>
            </a:fld>
            <a:endParaRPr lang="zh-CN" altLang="en-US"/>
          </a:p>
        </p:txBody>
      </p:sp>
      <p:sp>
        <p:nvSpPr>
          <p:cNvPr id="6" name="矩形 5"/>
          <p:cNvSpPr/>
          <p:nvPr userDrawn="1"/>
        </p:nvSpPr>
        <p:spPr>
          <a:xfrm>
            <a:off x="157844" y="176893"/>
            <a:ext cx="8828314" cy="4789715"/>
          </a:xfrm>
          <a:prstGeom prst="rect">
            <a:avLst/>
          </a:prstGeom>
          <a:solidFill>
            <a:srgbClr val="F5F5F5">
              <a:alpha val="50000"/>
            </a:srgbClr>
          </a:solidFill>
          <a:ln w="6350">
            <a:solidFill>
              <a:srgbClr val="51515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lIns="68580" tIns="34290" rIns="68580" bIns="34290"/>
          <a:lstStyle/>
          <a:p>
            <a:fld id="{A272FBD5-3F75-45D1-ABFD-44A9E90C58C2}" type="datetimeFigureOut">
              <a:rPr lang="zh-CN" altLang="en-US" smtClean="0"/>
            </a:fld>
            <a:endParaRPr lang="zh-CN" altLang="en-US"/>
          </a:p>
        </p:txBody>
      </p:sp>
      <p:sp>
        <p:nvSpPr>
          <p:cNvPr id="4" name="页脚占位符 3"/>
          <p:cNvSpPr>
            <a:spLocks noGrp="1"/>
          </p:cNvSpPr>
          <p:nvPr>
            <p:ph type="ftr" sz="quarter" idx="11"/>
          </p:nvPr>
        </p:nvSpPr>
        <p:spPr/>
        <p:txBody>
          <a:bodyPr lIns="68580" tIns="34290" rIns="68580" bIns="34290"/>
          <a:lstStyle/>
          <a:p>
            <a:endParaRPr lang="zh-CN" altLang="en-US"/>
          </a:p>
        </p:txBody>
      </p:sp>
      <p:sp>
        <p:nvSpPr>
          <p:cNvPr id="5" name="灯片编号占位符 4"/>
          <p:cNvSpPr>
            <a:spLocks noGrp="1"/>
          </p:cNvSpPr>
          <p:nvPr>
            <p:ph type="sldNum" sz="quarter" idx="12"/>
          </p:nvPr>
        </p:nvSpPr>
        <p:spPr/>
        <p:txBody>
          <a:bodyPr/>
          <a:lstStyle/>
          <a:p>
            <a:fld id="{55789973-F166-4072-9950-83A47A3AD5E3}" type="slidenum">
              <a:rPr lang="zh-CN" altLang="en-US" smtClean="0"/>
            </a:fld>
            <a:endParaRPr lang="zh-CN" altLang="en-US"/>
          </a:p>
        </p:txBody>
      </p:sp>
      <p:sp>
        <p:nvSpPr>
          <p:cNvPr id="6" name="矩形 5"/>
          <p:cNvSpPr/>
          <p:nvPr userDrawn="1"/>
        </p:nvSpPr>
        <p:spPr>
          <a:xfrm>
            <a:off x="157844" y="176893"/>
            <a:ext cx="8828314" cy="4789715"/>
          </a:xfrm>
          <a:prstGeom prst="rect">
            <a:avLst/>
          </a:prstGeom>
          <a:solidFill>
            <a:srgbClr val="F5F5F5">
              <a:alpha val="50000"/>
            </a:srgbClr>
          </a:solidFill>
          <a:ln w="6350">
            <a:solidFill>
              <a:srgbClr val="51515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bg1"/>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lvl="0" algn="r" eaLnBrk="1" hangingPunct="1">
              <a:buChar char="•"/>
            </a:pPr>
            <a:fld id="{9A0DB2DC-4C9A-4742-B13C-FB6460FD3503}" type="slidenum">
              <a:rPr lang="en-US" altLang="en-US" sz="1400" dirty="0"/>
            </a:fld>
            <a:endParaRPr lang="en-US" altLang="en-US" sz="1400"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a:t>单击此处编辑母版文本样式</a:t>
            </a:r>
            <a:endParaRPr lang="zh-CN" altLang="en-US"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algn="r" eaLnBrk="1" hangingPunct="1">
              <a:buChar char="•"/>
            </a:pPr>
            <a:fld id="{9A0DB2DC-4C9A-4742-B13C-FB6460FD3503}" type="slidenum">
              <a:rPr lang="en-US" altLang="en-US" sz="1400" dirty="0"/>
            </a:fld>
            <a:endParaRPr lang="en-US" altLang="en-US" sz="1400"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内容占位符 2"/>
          <p:cNvSpPr>
            <a:spLocks noGrp="1"/>
          </p:cNvSpPr>
          <p:nvPr>
            <p:ph sz="half" idx="1"/>
          </p:nvPr>
        </p:nvSpPr>
        <p:spPr>
          <a:xfrm>
            <a:off x="457200" y="1200151"/>
            <a:ext cx="4032504" cy="3394472"/>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nvPr>
        </p:nvSpPr>
        <p:spPr>
          <a:xfrm>
            <a:off x="4654296" y="1200151"/>
            <a:ext cx="4032504" cy="3394472"/>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algn="r" eaLnBrk="1" hangingPunct="1">
              <a:buChar char="•"/>
            </a:pPr>
            <a:fld id="{9A0DB2DC-4C9A-4742-B13C-FB6460FD3503}" type="slidenum">
              <a:rPr lang="en-US" altLang="en-US" sz="1400" dirty="0"/>
            </a:fld>
            <a:endParaRPr lang="en-US" altLang="en-US" sz="1400"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629841"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629841" y="1878806"/>
            <a:ext cx="3868340" cy="2763441"/>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4629151"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4629151" y="1878806"/>
            <a:ext cx="3887391" cy="2763441"/>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lvl="0" algn="r" eaLnBrk="1" hangingPunct="1">
              <a:buChar char="•"/>
            </a:pPr>
            <a:fld id="{9A0DB2DC-4C9A-4742-B13C-FB6460FD3503}" type="slidenum">
              <a:rPr lang="en-US" altLang="en-US" sz="1400" dirty="0"/>
            </a:fld>
            <a:endParaRPr lang="en-US" altLang="en-US" sz="1400"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lvl="0" algn="r" eaLnBrk="1" hangingPunct="1">
              <a:buChar char="•"/>
            </a:pPr>
            <a:fld id="{9A0DB2DC-4C9A-4742-B13C-FB6460FD3503}" type="slidenum">
              <a:rPr lang="en-US" altLang="en-US" sz="1400" dirty="0"/>
            </a:fld>
            <a:endParaRPr lang="en-US" altLang="en-US" sz="1400"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lvl="0" algn="r" eaLnBrk="1" hangingPunct="1">
              <a:buChar char="•"/>
            </a:pPr>
            <a:fld id="{9A0DB2DC-4C9A-4742-B13C-FB6460FD3503}" type="slidenum">
              <a:rPr lang="en-US" altLang="en-US" sz="1400" dirty="0"/>
            </a:fld>
            <a:endParaRPr lang="en-US" altLang="en-US" sz="1400"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endParaRPr lang="zh-CN" altLang="en-US" noProof="1"/>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algn="r" eaLnBrk="1" hangingPunct="1">
              <a:buChar char="•"/>
            </a:pPr>
            <a:fld id="{9A0DB2DC-4C9A-4742-B13C-FB6460FD3503}" type="slidenum">
              <a:rPr lang="en-US" altLang="en-US" sz="1400" dirty="0"/>
            </a:fld>
            <a:endParaRPr lang="en-US" altLang="en-US" sz="1400"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3887391" y="740569"/>
            <a:ext cx="4629150" cy="3655219"/>
          </a:xfrm>
        </p:spPr>
        <p:txBody>
          <a:bodyPr vert="horz" wrap="square" lIns="91440" tIns="45720" rIns="91440" bIns="45720" numCol="1" anchor="t" anchorCtr="0" compatLnSpc="1"/>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2400" b="0" i="0" u="none" strike="noStrike" kern="1200" cap="none" spc="0" normalizeH="0" baseline="0" noProof="1">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endParaRPr lang="zh-CN" altLang="en-US" noProof="1"/>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algn="r" eaLnBrk="1" hangingPunct="1">
              <a:buChar char="•"/>
            </a:pPr>
            <a:fld id="{9A0DB2DC-4C9A-4742-B13C-FB6460FD3503}" type="slidenum">
              <a:rPr lang="en-US" altLang="en-US" sz="1400" dirty="0"/>
            </a:fld>
            <a:endParaRPr lang="en-US" altLang="en-US" sz="1400"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 1025"/>
          <p:cNvSpPr>
            <a:spLocks noGrp="1"/>
          </p:cNvSpPr>
          <p:nvPr>
            <p:ph type="title"/>
          </p:nvPr>
        </p:nvSpPr>
        <p:spPr>
          <a:xfrm>
            <a:off x="457200" y="206375"/>
            <a:ext cx="8229600" cy="857250"/>
          </a:xfrm>
          <a:prstGeom prst="rect">
            <a:avLst/>
          </a:prstGeom>
          <a:noFill/>
          <a:ln w="9525">
            <a:noFill/>
          </a:ln>
        </p:spPr>
        <p:txBody>
          <a:bodyPr anchor="ctr"/>
          <a:lstStyle/>
          <a:p>
            <a:pPr lvl="0"/>
            <a:r>
              <a:rPr lang="zh-CN" altLang="en-US" dirty="0"/>
              <a:t>单击此处编辑母版标题样式</a:t>
            </a:r>
            <a:endParaRPr lang="zh-CN" altLang="en-US" dirty="0"/>
          </a:p>
        </p:txBody>
      </p:sp>
      <p:sp>
        <p:nvSpPr>
          <p:cNvPr id="1027" name="文本占位符 1026"/>
          <p:cNvSpPr>
            <a:spLocks noGrp="1"/>
          </p:cNvSpPr>
          <p:nvPr>
            <p:ph type="body"/>
          </p:nvPr>
        </p:nvSpPr>
        <p:spPr>
          <a:xfrm>
            <a:off x="457200" y="1200150"/>
            <a:ext cx="8229600" cy="3394075"/>
          </a:xfrm>
          <a:prstGeom prst="rect">
            <a:avLst/>
          </a:prstGeom>
          <a:noFill/>
          <a:ln w="9525">
            <a:noFill/>
          </a:ln>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8" name="日期占位符 1027"/>
          <p:cNvSpPr>
            <a:spLocks noGrp="1"/>
          </p:cNvSpPr>
          <p:nvPr>
            <p:ph type="dt" sz="half" idx="2"/>
          </p:nvPr>
        </p:nvSpPr>
        <p:spPr>
          <a:xfrm>
            <a:off x="457200" y="4684713"/>
            <a:ext cx="2133600" cy="357188"/>
          </a:xfrm>
          <a:prstGeom prst="rect">
            <a:avLst/>
          </a:prstGeom>
          <a:noFill/>
          <a:ln w="9525">
            <a:noFill/>
            <a:miter/>
          </a:ln>
        </p:spPr>
        <p:txBody>
          <a:bodyPr/>
          <a:lstStyle>
            <a:lvl1pPr eaLnBrk="1" hangingPunct="1">
              <a:buFont typeface="Arial" panose="020B0604020202020204" pitchFamily="34" charset="0"/>
              <a:buNone/>
              <a:defRPr sz="1400" noProof="1">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页脚占位符 1028"/>
          <p:cNvSpPr>
            <a:spLocks noGrp="1"/>
          </p:cNvSpPr>
          <p:nvPr>
            <p:ph type="ftr" sz="quarter" idx="3"/>
          </p:nvPr>
        </p:nvSpPr>
        <p:spPr>
          <a:xfrm>
            <a:off x="3124200" y="4684713"/>
            <a:ext cx="2895600" cy="357188"/>
          </a:xfrm>
          <a:prstGeom prst="rect">
            <a:avLst/>
          </a:prstGeom>
          <a:noFill/>
          <a:ln w="9525">
            <a:noFill/>
            <a:miter/>
          </a:ln>
        </p:spPr>
        <p:txBody>
          <a:bodyPr/>
          <a:lstStyle>
            <a:lvl1pPr algn="ctr" eaLnBrk="1" hangingPunct="1">
              <a:buFont typeface="Arial" panose="020B0604020202020204" pitchFamily="34" charset="0"/>
              <a:buNone/>
              <a:defRPr sz="1400" noProof="1">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灯片编号占位符 1029"/>
          <p:cNvSpPr>
            <a:spLocks noGrp="1"/>
          </p:cNvSpPr>
          <p:nvPr>
            <p:ph type="sldNum" sz="quarter" idx="4"/>
          </p:nvPr>
        </p:nvSpPr>
        <p:spPr>
          <a:xfrm>
            <a:off x="6553200" y="4684713"/>
            <a:ext cx="2133600" cy="357188"/>
          </a:xfrm>
          <a:prstGeom prst="rect">
            <a:avLst/>
          </a:prstGeom>
          <a:noFill/>
          <a:ln w="9525">
            <a:noFill/>
            <a:miter/>
          </a:ln>
        </p:spPr>
        <p:txBody>
          <a:bodyPr vert="horz" wrap="square" lIns="91440" tIns="45720" rIns="91440" bIns="45720" numCol="1" anchor="t" anchorCtr="0" compatLnSpc="1"/>
          <a:lstStyle/>
          <a:p>
            <a:pPr lvl="0" algn="r" eaLnBrk="1" hangingPunct="1">
              <a:buChar char="•"/>
            </a:pPr>
            <a:fld id="{9A0DB2DC-4C9A-4742-B13C-FB6460FD3503}" type="slidenum">
              <a:rPr lang="en-US" altLang="en-US" sz="1400" dirty="0"/>
            </a:fld>
            <a:endParaRPr lang="en-US" altLang="en-US" sz="140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p:fade/>
  </p:transition>
  <p:hf sldNum="0"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lvl="5" indent="-228600" algn="l" defTabSz="914400" eaLnBrk="1" fontAlgn="base" latinLnBrk="0" hangingPunct="1">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spcBef>
          <a:spcPct val="0"/>
        </a:spcBef>
        <a:spcAft>
          <a:spcPct val="0"/>
        </a:spcAft>
        <a:buNone/>
        <a:defRPr sz="1800" b="0" i="0" u="none" kern="1200" baseline="0">
          <a:solidFill>
            <a:schemeClr val="tx1"/>
          </a:solidFill>
          <a:latin typeface="+mn-lt"/>
          <a:ea typeface="+mn-ea"/>
          <a:cs typeface="+mn-cs"/>
        </a:defRPr>
      </a:lvl2pPr>
      <a:lvl3pPr marL="914400" lvl="2" indent="0" algn="l" defTabSz="914400" eaLnBrk="1" fontAlgn="base" latinLnBrk="0" hangingPunct="1">
        <a:spcBef>
          <a:spcPct val="0"/>
        </a:spcBef>
        <a:spcAft>
          <a:spcPct val="0"/>
        </a:spcAft>
        <a:buNone/>
        <a:defRPr sz="1800" b="0" i="0" u="none" kern="1200" baseline="0">
          <a:solidFill>
            <a:schemeClr val="tx1"/>
          </a:solidFill>
          <a:latin typeface="+mn-lt"/>
          <a:ea typeface="+mn-ea"/>
          <a:cs typeface="+mn-cs"/>
        </a:defRPr>
      </a:lvl3pPr>
      <a:lvl4pPr marL="1371600" lvl="3" indent="0" algn="l" defTabSz="914400" eaLnBrk="1" fontAlgn="base" latinLnBrk="0" hangingPunct="1">
        <a:spcBef>
          <a:spcPct val="0"/>
        </a:spcBef>
        <a:spcAft>
          <a:spcPct val="0"/>
        </a:spcAft>
        <a:buNone/>
        <a:defRPr sz="1800" b="0" i="0" u="none" kern="1200" baseline="0">
          <a:solidFill>
            <a:schemeClr val="tx1"/>
          </a:solidFill>
          <a:latin typeface="+mn-lt"/>
          <a:ea typeface="+mn-ea"/>
          <a:cs typeface="+mn-cs"/>
        </a:defRPr>
      </a:lvl4pPr>
      <a:lvl5pPr marL="1828800" lvl="4" indent="0" algn="l" defTabSz="914400" eaLnBrk="1" fontAlgn="base" latinLnBrk="0" hangingPunct="1">
        <a:spcBef>
          <a:spcPct val="0"/>
        </a:spcBef>
        <a:spcAft>
          <a:spcPct val="0"/>
        </a:spcAft>
        <a:buNone/>
        <a:defRPr sz="1800" b="0" i="0" u="none" kern="1200" baseline="0">
          <a:solidFill>
            <a:schemeClr val="tx1"/>
          </a:solidFill>
          <a:latin typeface="+mn-lt"/>
          <a:ea typeface="+mn-ea"/>
          <a:cs typeface="+mn-cs"/>
        </a:defRPr>
      </a:lvl5pPr>
      <a:lvl6pPr marL="2286000" lvl="5" indent="0" algn="l" defTabSz="914400" eaLnBrk="1" fontAlgn="base" latinLnBrk="0" hangingPunct="1">
        <a:spcBef>
          <a:spcPct val="0"/>
        </a:spcBef>
        <a:spcAft>
          <a:spcPct val="0"/>
        </a:spcAft>
        <a:buNone/>
        <a:defRPr sz="1800" b="0" i="0" u="none" kern="1200" baseline="0">
          <a:solidFill>
            <a:schemeClr val="tx1"/>
          </a:solidFill>
          <a:latin typeface="+mn-lt"/>
          <a:ea typeface="+mn-ea"/>
          <a:cs typeface="+mn-cs"/>
        </a:defRPr>
      </a:lvl6pPr>
      <a:lvl7pPr marL="2743200" lvl="6" indent="0" algn="l" defTabSz="914400" eaLnBrk="1" fontAlgn="base" latinLnBrk="0" hangingPunct="1">
        <a:spcBef>
          <a:spcPct val="0"/>
        </a:spcBef>
        <a:spcAft>
          <a:spcPct val="0"/>
        </a:spcAft>
        <a:buNone/>
        <a:defRPr sz="1800" b="0" i="0" u="none" kern="1200" baseline="0">
          <a:solidFill>
            <a:schemeClr val="tx1"/>
          </a:solidFill>
          <a:latin typeface="+mn-lt"/>
          <a:ea typeface="+mn-ea"/>
          <a:cs typeface="+mn-cs"/>
        </a:defRPr>
      </a:lvl7pPr>
      <a:lvl8pPr marL="3200400" lvl="7" indent="0" algn="l" defTabSz="914400" eaLnBrk="1" fontAlgn="base" latinLnBrk="0" hangingPunct="1">
        <a:spcBef>
          <a:spcPct val="0"/>
        </a:spcBef>
        <a:spcAft>
          <a:spcPct val="0"/>
        </a:spcAft>
        <a:buNone/>
        <a:defRPr sz="1800" b="0" i="0" u="none" kern="1200" baseline="0">
          <a:solidFill>
            <a:schemeClr val="tx1"/>
          </a:solidFill>
          <a:latin typeface="+mn-lt"/>
          <a:ea typeface="+mn-ea"/>
          <a:cs typeface="+mn-cs"/>
        </a:defRPr>
      </a:lvl8pPr>
      <a:lvl9pPr marL="3657600" lvl="8" indent="0" algn="l" defTabSz="914400" eaLnBrk="1" fontAlgn="base" latinLnBrk="0" hangingPunct="1">
        <a:spcBef>
          <a:spcPct val="0"/>
        </a:spcBef>
        <a:spcAft>
          <a:spcPct val="0"/>
        </a:spcAft>
        <a:buNone/>
        <a:defRPr sz="1800" b="0" i="0" u="none"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vmlDrawing" Target="../drawings/vmlDrawing1.vml"/><Relationship Id="rId3" Type="http://schemas.openxmlformats.org/officeDocument/2006/relationships/slideLayout" Target="../slideLayouts/slideLayout2.xml"/><Relationship Id="rId2" Type="http://schemas.openxmlformats.org/officeDocument/2006/relationships/image" Target="../media/image2.emf"/><Relationship Id="rId1"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7" Type="http://schemas.openxmlformats.org/officeDocument/2006/relationships/notesSlide" Target="../notesSlides/notesSlide25.xml"/><Relationship Id="rId6"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4.png"/><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hyperlink" Target="&#35299;&#21078;&#23398;&#31532;&#19968;&#35838;&#65288;&#21508;&#29255;&#20869;&#23481;&#35299;&#26512;&#21442;&#32771;&#65289;.docx" TargetMode="Externa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6" Type="http://schemas.openxmlformats.org/officeDocument/2006/relationships/notesSlide" Target="../notesSlides/notesSlide27.xml"/><Relationship Id="rId5" Type="http://schemas.openxmlformats.org/officeDocument/2006/relationships/slideLayout" Target="../slideLayouts/slideLayout2.xml"/><Relationship Id="rId4" Type="http://schemas.openxmlformats.org/officeDocument/2006/relationships/image" Target="../media/image10.jpeg"/><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image" Target="../media/image8.jpeg"/></Relationships>
</file>

<file path=ppt/slides/_rels/slide28.xml.rels><?xml version="1.0" encoding="UTF-8" standalone="yes"?>
<Relationships xmlns="http://schemas.openxmlformats.org/package/2006/relationships"><Relationship Id="rId6" Type="http://schemas.openxmlformats.org/officeDocument/2006/relationships/notesSlide" Target="../notesSlides/notesSlide28.xml"/><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slides/_rels/slide29.xml.rels><?xml version="1.0" encoding="UTF-8" standalone="yes"?>
<Relationships xmlns="http://schemas.openxmlformats.org/package/2006/relationships"><Relationship Id="rId6" Type="http://schemas.openxmlformats.org/officeDocument/2006/relationships/notesSlide" Target="../notesSlides/notesSlide29.xml"/><Relationship Id="rId5" Type="http://schemas.openxmlformats.org/officeDocument/2006/relationships/slideLayout" Target="../slideLayouts/slideLayout2.xml"/><Relationship Id="rId4" Type="http://schemas.openxmlformats.org/officeDocument/2006/relationships/image" Target="../media/image16.jpeg"/><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image" Target="../media/image1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7" Type="http://schemas.openxmlformats.org/officeDocument/2006/relationships/notesSlide" Target="../notesSlides/notesSlide31.xml"/><Relationship Id="rId6"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 Id="rId3" Type="http://schemas.openxmlformats.org/officeDocument/2006/relationships/image" Target="../media/image4.png"/><Relationship Id="rId2" Type="http://schemas.openxmlformats.org/officeDocument/2006/relationships/image" Target="../media/image18.jpeg"/><Relationship Id="rId1" Type="http://schemas.openxmlformats.org/officeDocument/2006/relationships/image" Target="../media/image17.jpeg"/></Relationships>
</file>

<file path=ppt/slides/_rels/slide32.xml.rels><?xml version="1.0" encoding="UTF-8" standalone="yes"?>
<Relationships xmlns="http://schemas.openxmlformats.org/package/2006/relationships"><Relationship Id="rId8" Type="http://schemas.openxmlformats.org/officeDocument/2006/relationships/notesSlide" Target="../notesSlides/notesSlide32.xml"/><Relationship Id="rId7"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4.png"/><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21.jpeg"/></Relationships>
</file>

<file path=ppt/slides/_rels/slide33.xml.rels><?xml version="1.0" encoding="UTF-8" standalone="yes"?>
<Relationships xmlns="http://schemas.openxmlformats.org/package/2006/relationships"><Relationship Id="rId6" Type="http://schemas.openxmlformats.org/officeDocument/2006/relationships/notesSlide" Target="../notesSlides/notesSlide33.xml"/><Relationship Id="rId5" Type="http://schemas.openxmlformats.org/officeDocument/2006/relationships/slideLayout" Target="../slideLayouts/slideLayout7.xml"/><Relationship Id="rId4" Type="http://schemas.openxmlformats.org/officeDocument/2006/relationships/image" Target="../media/image28.jpeg"/><Relationship Id="rId3"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image" Target="../media/image26.jpeg"/></Relationships>
</file>

<file path=ppt/slides/_rels/slide34.xml.rels><?xml version="1.0" encoding="UTF-8" standalone="yes"?>
<Relationships xmlns="http://schemas.openxmlformats.org/package/2006/relationships"><Relationship Id="rId9" Type="http://schemas.openxmlformats.org/officeDocument/2006/relationships/notesSlide" Target="../notesSlides/notesSlide34.xml"/><Relationship Id="rId8" Type="http://schemas.openxmlformats.org/officeDocument/2006/relationships/slideLayout" Target="../slideLayouts/slideLayout7.xml"/><Relationship Id="rId7" Type="http://schemas.openxmlformats.org/officeDocument/2006/relationships/image" Target="../media/image34.jpeg"/><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 Id="rId3" Type="http://schemas.openxmlformats.org/officeDocument/2006/relationships/image" Target="../media/image30.jpeg"/><Relationship Id="rId2" Type="http://schemas.openxmlformats.org/officeDocument/2006/relationships/image" Target="../media/image4.png"/><Relationship Id="rId1" Type="http://schemas.openxmlformats.org/officeDocument/2006/relationships/image" Target="../media/image29.jpeg"/></Relationships>
</file>

<file path=ppt/slides/_rels/slide35.xml.rels><?xml version="1.0" encoding="UTF-8" standalone="yes"?>
<Relationships xmlns="http://schemas.openxmlformats.org/package/2006/relationships"><Relationship Id="rId6" Type="http://schemas.openxmlformats.org/officeDocument/2006/relationships/notesSlide" Target="../notesSlides/notesSlide35.xml"/><Relationship Id="rId5" Type="http://schemas.openxmlformats.org/officeDocument/2006/relationships/slideLayout" Target="../slideLayouts/slideLayout7.xml"/><Relationship Id="rId4" Type="http://schemas.openxmlformats.org/officeDocument/2006/relationships/image" Target="../media/image37.png"/><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7" Type="http://schemas.openxmlformats.org/officeDocument/2006/relationships/notesSlide" Target="../notesSlides/notesSlide37.xml"/><Relationship Id="rId6"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41.jpeg"/><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s>
</file>

<file path=ppt/slides/_rels/slide38.xml.rels><?xml version="1.0" encoding="UTF-8" standalone="yes"?>
<Relationships xmlns="http://schemas.openxmlformats.org/package/2006/relationships"><Relationship Id="rId9" Type="http://schemas.openxmlformats.org/officeDocument/2006/relationships/notesSlide" Target="../notesSlides/notesSlide38.xml"/><Relationship Id="rId8" Type="http://schemas.openxmlformats.org/officeDocument/2006/relationships/slideLayout" Target="../slideLayouts/slideLayout7.xml"/><Relationship Id="rId7" Type="http://schemas.openxmlformats.org/officeDocument/2006/relationships/image" Target="../media/image47.jpeg"/><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4.png"/></Relationships>
</file>

<file path=ppt/slides/_rels/slide39.xml.rels><?xml version="1.0" encoding="UTF-8" standalone="yes"?>
<Relationships xmlns="http://schemas.openxmlformats.org/package/2006/relationships"><Relationship Id="rId6" Type="http://schemas.openxmlformats.org/officeDocument/2006/relationships/notesSlide" Target="../notesSlides/notesSlide39.xml"/><Relationship Id="rId5" Type="http://schemas.openxmlformats.org/officeDocument/2006/relationships/slideLayout" Target="../slideLayouts/slideLayout7.xml"/><Relationship Id="rId4" Type="http://schemas.openxmlformats.org/officeDocument/2006/relationships/image" Target="../media/image50.jpeg"/><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5" Type="http://schemas.openxmlformats.org/officeDocument/2006/relationships/notesSlide" Target="../notesSlides/notesSlide40.xml"/><Relationship Id="rId4" Type="http://schemas.openxmlformats.org/officeDocument/2006/relationships/slideLayout" Target="../slideLayouts/slideLayout7.xml"/><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image" Target="../media/image4.png"/></Relationships>
</file>

<file path=ppt/slides/_rels/slide41.xml.rels><?xml version="1.0" encoding="UTF-8" standalone="yes"?>
<Relationships xmlns="http://schemas.openxmlformats.org/package/2006/relationships"><Relationship Id="rId5" Type="http://schemas.openxmlformats.org/officeDocument/2006/relationships/notesSlide" Target="../notesSlides/notesSlide41.xml"/><Relationship Id="rId4" Type="http://schemas.openxmlformats.org/officeDocument/2006/relationships/slideLayout" Target="../slideLayouts/slideLayout7.xml"/><Relationship Id="rId3" Type="http://schemas.openxmlformats.org/officeDocument/2006/relationships/image" Target="../media/image54.jpeg"/><Relationship Id="rId2" Type="http://schemas.openxmlformats.org/officeDocument/2006/relationships/image" Target="../media/image4.png"/><Relationship Id="rId1" Type="http://schemas.openxmlformats.org/officeDocument/2006/relationships/image" Target="../media/image53.jpeg"/></Relationships>
</file>

<file path=ppt/slides/_rels/slide42.xml.rels><?xml version="1.0" encoding="UTF-8" standalone="yes"?>
<Relationships xmlns="http://schemas.openxmlformats.org/package/2006/relationships"><Relationship Id="rId5" Type="http://schemas.openxmlformats.org/officeDocument/2006/relationships/notesSlide" Target="../notesSlides/notesSlide42.xml"/><Relationship Id="rId4" Type="http://schemas.openxmlformats.org/officeDocument/2006/relationships/slideLayout" Target="../slideLayouts/slideLayout7.xml"/><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image" Target="../media/image55.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xml"/><Relationship Id="rId1" Type="http://schemas.openxmlformats.org/officeDocument/2006/relationships/image" Target="../media/image58.png"/></Relationships>
</file>

<file path=ppt/slides/_rels/slide48.xml.rels><?xml version="1.0" encoding="UTF-8" standalone="yes"?>
<Relationships xmlns="http://schemas.openxmlformats.org/package/2006/relationships"><Relationship Id="rId7" Type="http://schemas.openxmlformats.org/officeDocument/2006/relationships/notesSlide" Target="../notesSlides/notesSlide48.xml"/><Relationship Id="rId6" Type="http://schemas.openxmlformats.org/officeDocument/2006/relationships/slideLayout" Target="../slideLayouts/slideLayout1.xml"/><Relationship Id="rId5" Type="http://schemas.openxmlformats.org/officeDocument/2006/relationships/image" Target="../media/image62.jpeg"/><Relationship Id="rId4" Type="http://schemas.openxmlformats.org/officeDocument/2006/relationships/image" Target="../media/image61.jpeg"/><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image" Target="../media/image58.png"/></Relationships>
</file>

<file path=ppt/slides/_rels/slide49.xml.rels><?xml version="1.0" encoding="UTF-8" standalone="yes"?>
<Relationships xmlns="http://schemas.openxmlformats.org/package/2006/relationships"><Relationship Id="rId6" Type="http://schemas.openxmlformats.org/officeDocument/2006/relationships/notesSlide" Target="../notesSlides/notesSlide49.xml"/><Relationship Id="rId5" Type="http://schemas.openxmlformats.org/officeDocument/2006/relationships/slideLayout" Target="../slideLayouts/slideLayout1.xml"/><Relationship Id="rId4" Type="http://schemas.openxmlformats.org/officeDocument/2006/relationships/image" Target="../media/image61.jpeg"/><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image" Target="../media/image5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xml"/><Relationship Id="rId1" Type="http://schemas.openxmlformats.org/officeDocument/2006/relationships/image" Target="../media/image59.jpe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xml"/><Relationship Id="rId1" Type="http://schemas.openxmlformats.org/officeDocument/2006/relationships/image" Target="../media/image60.jpe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hyperlink" Target="&#23454;&#39564;&#25253;&#21578;&#31995;&#21015;/&#25945;&#23398;&#25991;&#20214;/7.%20&#37327;&#21270;&#20381;&#25454;&#21046;&#23450;.doc" TargetMode="External"/><Relationship Id="rId7" Type="http://schemas.openxmlformats.org/officeDocument/2006/relationships/hyperlink" Target="&#23454;&#39564;&#25253;&#21578;&#31995;&#21015;/&#25945;&#23398;&#25991;&#20214;/6.%20&#21453;&#39304;&#34920;&#65288;&#23450;&#24615;&#21644;&#23450;&#37327;&#65289;.doc" TargetMode="External"/><Relationship Id="rId6" Type="http://schemas.openxmlformats.org/officeDocument/2006/relationships/hyperlink" Target="&#23454;&#39564;&#25253;&#21578;&#31995;&#21015;/&#23454;&#39564;&#25253;&#21578;&#26679;&#26412;/&#21521;&#23433;&#23792;&#65288;&#25913;&#65289;.doc" TargetMode="External"/><Relationship Id="rId5" Type="http://schemas.openxmlformats.org/officeDocument/2006/relationships/hyperlink" Target="&#23454;&#39564;&#25253;&#21578;&#31995;&#21015;/&#25945;&#23398;&#25991;&#20214;/5.%20&#23454;&#39564;&#25253;&#21578;&#25209;&#25913;&#19982;&#28857;&#35780;&#30340;&#25216;&#26415;&#24212;&#29992;.doc" TargetMode="External"/><Relationship Id="rId4" Type="http://schemas.openxmlformats.org/officeDocument/2006/relationships/hyperlink" Target="&#23454;&#39564;&#25253;&#21578;&#31995;&#21015;/&#25945;&#23398;&#25991;&#20214;/4.%20&#23454;&#39564;&#25253;&#21578;&#25209;&#25913;&#21644;&#28857;&#35780;&#35266;&#23519;&#28857;.doc" TargetMode="External"/><Relationship Id="rId3" Type="http://schemas.openxmlformats.org/officeDocument/2006/relationships/hyperlink" Target="&#23454;&#39564;&#25253;&#21578;&#31995;&#21015;/&#25945;&#23398;&#25991;&#20214;/3.%20&#12298;&#23616;&#37096;&#35299;&#21078;&#23398;&#12299;&#23454;&#39564;&#25253;&#21578;&#20070;&#20889;&#25351;&#23548;.doc" TargetMode="External"/><Relationship Id="rId2" Type="http://schemas.openxmlformats.org/officeDocument/2006/relationships/hyperlink" Target="&#23454;&#39564;&#25253;&#21578;&#31995;&#21015;/&#25945;&#23398;&#25991;&#20214;/2.%20&#23454;&#39564;&#25253;&#21578;&#27169;&#22359;&#30340;&#25972;&#20307;&#35774;&#35745;&#65288;&#27969;&#31243;&#26694;&#22270;&#65289;.doc" TargetMode="External"/><Relationship Id="rId10" Type="http://schemas.openxmlformats.org/officeDocument/2006/relationships/notesSlide" Target="../notesSlides/notesSlide54.xml"/><Relationship Id="rId1" Type="http://schemas.openxmlformats.org/officeDocument/2006/relationships/hyperlink" Target="&#23454;&#39564;&#25253;&#21578;&#31995;&#21015;/&#25945;&#23398;&#25991;&#20214;/1.%20&#23454;&#39564;&#35838;&#31243;&#25972;&#20307;&#35774;&#35745;&#65288;&#25945;&#23398;&#27969;&#31243;&#65289;.doc" TargetMode="Externa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4" name="直接连接符 73"/>
          <p:cNvCxnSpPr/>
          <p:nvPr/>
        </p:nvCxnSpPr>
        <p:spPr>
          <a:xfrm>
            <a:off x="468313" y="1503501"/>
            <a:ext cx="5688013"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nvCxnSpPr>
        <p:spPr>
          <a:xfrm>
            <a:off x="1763713" y="3364062"/>
            <a:ext cx="6880253" cy="1588"/>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9" name="矩形 78"/>
          <p:cNvSpPr/>
          <p:nvPr/>
        </p:nvSpPr>
        <p:spPr>
          <a:xfrm>
            <a:off x="7938" y="1195526"/>
            <a:ext cx="468313" cy="668338"/>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3400" b="0" i="0" u="none" strike="noStrike" kern="1200" cap="none" spc="0" normalizeH="0" baseline="0" noProof="0" dirty="0">
              <a:ln>
                <a:noFill/>
              </a:ln>
              <a:solidFill>
                <a:schemeClr val="lt1"/>
              </a:solidFill>
              <a:effectLst/>
              <a:uLnTx/>
              <a:uFillTx/>
              <a:latin typeface="Arial Black" panose="020B0A04020102020204" pitchFamily="34" charset="0"/>
              <a:ea typeface="+mn-ea"/>
              <a:cs typeface="+mn-cs"/>
            </a:endParaRPr>
          </a:p>
        </p:txBody>
      </p:sp>
      <p:sp>
        <p:nvSpPr>
          <p:cNvPr id="80" name="矩形 79"/>
          <p:cNvSpPr/>
          <p:nvPr/>
        </p:nvSpPr>
        <p:spPr>
          <a:xfrm>
            <a:off x="8762785" y="1500180"/>
            <a:ext cx="381214" cy="2371730"/>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3400" b="0" i="0" u="none" strike="noStrike" kern="1200" cap="none" spc="0" normalizeH="0" baseline="0" noProof="0" dirty="0">
              <a:ln>
                <a:noFill/>
              </a:ln>
              <a:solidFill>
                <a:schemeClr val="lt1"/>
              </a:solidFill>
              <a:effectLst/>
              <a:uLnTx/>
              <a:uFillTx/>
              <a:latin typeface="Arial Black" panose="020B0A04020102020204" pitchFamily="34" charset="0"/>
              <a:ea typeface="+mn-ea"/>
              <a:cs typeface="+mn-cs"/>
            </a:endParaRPr>
          </a:p>
        </p:txBody>
      </p:sp>
      <p:sp>
        <p:nvSpPr>
          <p:cNvPr id="5128" name="矩形 1"/>
          <p:cNvSpPr/>
          <p:nvPr/>
        </p:nvSpPr>
        <p:spPr>
          <a:xfrm>
            <a:off x="714348" y="2006740"/>
            <a:ext cx="7429552" cy="1292662"/>
          </a:xfrm>
          <a:prstGeom prst="rect">
            <a:avLst/>
          </a:prstGeom>
          <a:noFill/>
          <a:ln w="9525">
            <a:noFill/>
          </a:ln>
        </p:spPr>
        <p:txBody>
          <a:bodyPr wrap="square">
            <a:spAutoFit/>
          </a:bodyPr>
          <a:lstStyle/>
          <a:p>
            <a:pPr algn="ctr">
              <a:lnSpc>
                <a:spcPct val="150000"/>
              </a:lnSpc>
            </a:pPr>
            <a:r>
              <a:rPr lang="zh-CN" altLang="en-US" sz="2800" b="1" smtClean="0">
                <a:solidFill>
                  <a:srgbClr val="9D1F33"/>
                </a:solidFill>
                <a:latin typeface="微软雅黑" panose="020B0503020204020204" pitchFamily="34" charset="-122"/>
                <a:ea typeface="微软雅黑" panose="020B0503020204020204" pitchFamily="34" charset="-122"/>
              </a:rPr>
              <a:t>专业课程融入思政工作的教学理念与方法</a:t>
            </a:r>
            <a:endParaRPr lang="en-US" altLang="zh-CN" sz="2800" b="1" smtClean="0">
              <a:solidFill>
                <a:srgbClr val="9D1F33"/>
              </a:solidFill>
              <a:latin typeface="微软雅黑" panose="020B0503020204020204" pitchFamily="34" charset="-122"/>
              <a:ea typeface="微软雅黑" panose="020B0503020204020204" pitchFamily="34" charset="-122"/>
            </a:endParaRPr>
          </a:p>
          <a:p>
            <a:pPr algn="ctr">
              <a:lnSpc>
                <a:spcPct val="150000"/>
              </a:lnSpc>
            </a:pPr>
            <a:r>
              <a:rPr lang="zh-CN" altLang="en-US" sz="2400" b="1" smtClean="0">
                <a:solidFill>
                  <a:srgbClr val="9D1F33"/>
                </a:solidFill>
                <a:latin typeface="微软雅黑" panose="020B0503020204020204" pitchFamily="34" charset="-122"/>
                <a:ea typeface="微软雅黑" panose="020B0503020204020204" pitchFamily="34" charset="-122"/>
              </a:rPr>
              <a:t>（上篇）</a:t>
            </a:r>
            <a:endParaRPr lang="zh-CN" altLang="en-US" sz="2400" b="1" smtClean="0">
              <a:solidFill>
                <a:srgbClr val="9D1F33"/>
              </a:solidFill>
              <a:latin typeface="微软雅黑" panose="020B0503020204020204" pitchFamily="34" charset="-122"/>
              <a:ea typeface="微软雅黑" panose="020B0503020204020204" pitchFamily="34" charset="-122"/>
            </a:endParaRPr>
          </a:p>
        </p:txBody>
      </p:sp>
      <p:sp>
        <p:nvSpPr>
          <p:cNvPr id="85" name="矩形 84"/>
          <p:cNvSpPr/>
          <p:nvPr/>
        </p:nvSpPr>
        <p:spPr>
          <a:xfrm>
            <a:off x="2557479" y="3802573"/>
            <a:ext cx="4371975" cy="400110"/>
          </a:xfrm>
          <a:prstGeom prst="rect">
            <a:avLst/>
          </a:prstGeom>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0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上海中医药</a:t>
            </a:r>
            <a:r>
              <a:rPr kumimoji="0" lang="zh-CN" altLang="en-US" sz="2000" i="0" u="none" strike="noStrike" kern="1200" cap="none" spc="0" normalizeH="0" baseline="0" noProof="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大</a:t>
            </a:r>
            <a:r>
              <a:rPr kumimoji="0" lang="zh-CN" altLang="en-US" sz="2000" i="0" u="none" strike="noStrike" kern="1200" cap="none" spc="0" normalizeH="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学  基础医学院      </a:t>
            </a:r>
            <a:endParaRPr kumimoji="0" sz="20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3075" name="Text Box 10"/>
          <p:cNvSpPr txBox="1"/>
          <p:nvPr/>
        </p:nvSpPr>
        <p:spPr>
          <a:xfrm>
            <a:off x="3128983" y="4231201"/>
            <a:ext cx="3293110" cy="400110"/>
          </a:xfrm>
          <a:prstGeom prst="rect">
            <a:avLst/>
          </a:prstGeom>
          <a:noFill/>
          <a:ln w="9525">
            <a:noFill/>
          </a:ln>
        </p:spPr>
        <p:txBody>
          <a:bodyPr wrap="square">
            <a:spAutoFit/>
          </a:bodyPr>
          <a:lstStyle/>
          <a:p>
            <a:pPr lvl="0" algn="ctr" eaLnBrk="1" hangingPunct="1">
              <a:spcBef>
                <a:spcPct val="50000"/>
              </a:spcBef>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cs typeface="+mn-cs"/>
              </a:rPr>
              <a:t>张</a:t>
            </a:r>
            <a:r>
              <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cs"/>
              </a:rPr>
              <a:t>黎</a:t>
            </a:r>
            <a:r>
              <a:rPr lang="zh-CN" altLang="en-US" sz="2000" smtClean="0">
                <a:solidFill>
                  <a:schemeClr val="tx1">
                    <a:lumMod val="75000"/>
                    <a:lumOff val="25000"/>
                  </a:schemeClr>
                </a:solidFill>
                <a:latin typeface="微软雅黑" panose="020B0503020204020204" pitchFamily="34" charset="-122"/>
                <a:ea typeface="微软雅黑" panose="020B0503020204020204" pitchFamily="34" charset="-122"/>
                <a:cs typeface="+mn-cs"/>
              </a:rPr>
              <a:t>声</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4786328"/>
            <a:ext cx="9186545" cy="357172"/>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a:solidFill>
                <a:schemeClr val="bg1"/>
              </a:solidFill>
              <a:latin typeface="微软雅黑" panose="020B0503020204020204" pitchFamily="34" charset="-122"/>
              <a:ea typeface="微软雅黑" panose="020B0503020204020204" pitchFamily="34" charset="-122"/>
            </a:endParaRPr>
          </a:p>
        </p:txBody>
      </p:sp>
      <p:sp>
        <p:nvSpPr>
          <p:cNvPr id="11" name="矩形 10"/>
          <p:cNvSpPr/>
          <p:nvPr/>
        </p:nvSpPr>
        <p:spPr>
          <a:xfrm>
            <a:off x="3003217" y="4774168"/>
            <a:ext cx="2316480" cy="306705"/>
          </a:xfrm>
          <a:prstGeom prst="rect">
            <a:avLst/>
          </a:prstGeom>
        </p:spPr>
        <p:txBody>
          <a:bodyPr wrap="none">
            <a:spAutoFit/>
          </a:bodyPr>
          <a:lstStyle/>
          <a:p>
            <a:r>
              <a:rPr lang="zh-CN" altLang="en-US" sz="1400" b="1" dirty="0">
                <a:solidFill>
                  <a:schemeClr val="bg1"/>
                </a:solidFill>
                <a:latin typeface="微软雅黑" panose="020B0503020204020204" pitchFamily="34" charset="-122"/>
                <a:ea typeface="微软雅黑" panose="020B0503020204020204" pitchFamily="34" charset="-122"/>
              </a:rPr>
              <a:t>“所有课堂都有育人功能”</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sp>
        <p:nvSpPr>
          <p:cNvPr id="18" name="矩形 17"/>
          <p:cNvSpPr/>
          <p:nvPr/>
        </p:nvSpPr>
        <p:spPr>
          <a:xfrm>
            <a:off x="1099068" y="71420"/>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
        <p:nvSpPr>
          <p:cNvPr id="19" name="矩形 18"/>
          <p:cNvSpPr/>
          <p:nvPr/>
        </p:nvSpPr>
        <p:spPr>
          <a:xfrm>
            <a:off x="10160" y="763898"/>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32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2</a:t>
            </a:r>
            <a:endParaRPr kumimoji="0" lang="en-US" sz="32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9" name="矩形 28"/>
          <p:cNvSpPr/>
          <p:nvPr/>
        </p:nvSpPr>
        <p:spPr>
          <a:xfrm>
            <a:off x="571472" y="99304"/>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
        <p:nvSpPr>
          <p:cNvPr id="58" name="矩形 57"/>
          <p:cNvSpPr/>
          <p:nvPr/>
        </p:nvSpPr>
        <p:spPr>
          <a:xfrm>
            <a:off x="728980" y="764540"/>
            <a:ext cx="5186680" cy="59118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sz="2000" b="1">
                <a:solidFill>
                  <a:srgbClr val="9D1F33"/>
                </a:solidFill>
                <a:latin typeface="微软雅黑" panose="020B0503020204020204" pitchFamily="34" charset="-122"/>
                <a:ea typeface="微软雅黑" panose="020B0503020204020204" pitchFamily="34" charset="-122"/>
              </a:rPr>
              <a:t>            </a:t>
            </a:r>
            <a:r>
              <a:rPr lang="zh-CN" altLang="en-US" sz="2000" b="1">
                <a:solidFill>
                  <a:srgbClr val="9D1F33"/>
                </a:solidFill>
                <a:latin typeface="微软雅黑" panose="020B0503020204020204" pitchFamily="34" charset="-122"/>
                <a:ea typeface="微软雅黑" panose="020B0503020204020204" pitchFamily="34" charset="-122"/>
                <a:sym typeface="+mn-ea"/>
              </a:rPr>
              <a:t>什么是“课程思政”</a:t>
            </a:r>
            <a:endParaRPr lang="zh-CN" altLang="en-US" sz="2000" b="1">
              <a:solidFill>
                <a:srgbClr val="9D1F33"/>
              </a:solidFill>
              <a:latin typeface="微软雅黑" panose="020B0503020204020204" pitchFamily="34" charset="-122"/>
              <a:ea typeface="微软雅黑" panose="020B0503020204020204" pitchFamily="34" charset="-122"/>
            </a:endParaRPr>
          </a:p>
        </p:txBody>
      </p:sp>
      <p:sp>
        <p:nvSpPr>
          <p:cNvPr id="2" name="矩形 1"/>
          <p:cNvSpPr/>
          <p:nvPr/>
        </p:nvSpPr>
        <p:spPr>
          <a:xfrm>
            <a:off x="667385" y="1985645"/>
            <a:ext cx="7632700" cy="192405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nSpc>
                <a:spcPct val="130000"/>
              </a:lnSpc>
            </a:pPr>
            <a:r>
              <a:rPr lang="zh-CN" altLang="en-US" dirty="0">
                <a:solidFill>
                  <a:srgbClr val="000000"/>
                </a:solidFill>
                <a:latin typeface="微软雅黑" panose="020B0503020204020204" pitchFamily="34" charset="-122"/>
                <a:ea typeface="微软雅黑" panose="020B0503020204020204" pitchFamily="34" charset="-122"/>
                <a:sym typeface="+mn-ea"/>
              </a:rPr>
              <a:t>“课程思政”</a:t>
            </a:r>
            <a:r>
              <a:rPr lang="zh-CN" altLang="en-US">
                <a:solidFill>
                  <a:srgbClr val="000000"/>
                </a:solidFill>
                <a:latin typeface="微软雅黑" panose="020B0503020204020204" pitchFamily="34" charset="-122"/>
                <a:ea typeface="微软雅黑" panose="020B0503020204020204" pitchFamily="34" charset="-122"/>
                <a:sym typeface="+mn-ea"/>
              </a:rPr>
              <a:t>是指：发</a:t>
            </a:r>
            <a:r>
              <a:rPr lang="zh-CN" altLang="en-US" dirty="0">
                <a:solidFill>
                  <a:srgbClr val="000000"/>
                </a:solidFill>
                <a:latin typeface="微软雅黑" panose="020B0503020204020204" pitchFamily="34" charset="-122"/>
                <a:ea typeface="微软雅黑" panose="020B0503020204020204" pitchFamily="34" charset="-122"/>
                <a:sym typeface="+mn-ea"/>
              </a:rPr>
              <a:t>掘高等学校</a:t>
            </a:r>
            <a:r>
              <a:rPr lang="zh-CN" altLang="en-US" dirty="0">
                <a:solidFill>
                  <a:srgbClr val="FF0000"/>
                </a:solidFill>
                <a:latin typeface="微软雅黑" panose="020B0503020204020204" pitchFamily="34" charset="-122"/>
                <a:ea typeface="微软雅黑" panose="020B0503020204020204" pitchFamily="34" charset="-122"/>
                <a:sym typeface="+mn-ea"/>
              </a:rPr>
              <a:t>各门课程</a:t>
            </a:r>
            <a:r>
              <a:rPr lang="zh-CN" altLang="en-US" dirty="0">
                <a:solidFill>
                  <a:srgbClr val="000000"/>
                </a:solidFill>
                <a:latin typeface="微软雅黑" panose="020B0503020204020204" pitchFamily="34" charset="-122"/>
                <a:ea typeface="微软雅黑" panose="020B0503020204020204" pitchFamily="34" charset="-122"/>
                <a:sym typeface="+mn-ea"/>
              </a:rPr>
              <a:t>所蕴含的思想政治教育元素和所承载的思想政治教育功能，</a:t>
            </a:r>
            <a:r>
              <a:rPr lang="zh-CN" altLang="en-US" dirty="0">
                <a:solidFill>
                  <a:srgbClr val="FF0000"/>
                </a:solidFill>
                <a:latin typeface="微软雅黑" panose="020B0503020204020204" pitchFamily="34" charset="-122"/>
                <a:ea typeface="微软雅黑" panose="020B0503020204020204" pitchFamily="34" charset="-122"/>
                <a:sym typeface="+mn-ea"/>
              </a:rPr>
              <a:t>融入</a:t>
            </a:r>
            <a:r>
              <a:rPr lang="zh-CN" altLang="en-US" b="1" dirty="0">
                <a:solidFill>
                  <a:srgbClr val="FF0000"/>
                </a:solidFill>
                <a:latin typeface="微软雅黑" panose="020B0503020204020204" pitchFamily="34" charset="-122"/>
                <a:ea typeface="微软雅黑" panose="020B0503020204020204" pitchFamily="34" charset="-122"/>
                <a:sym typeface="+mn-ea"/>
              </a:rPr>
              <a:t>课堂教学各环节</a:t>
            </a:r>
            <a:r>
              <a:rPr lang="zh-CN" altLang="en-US" dirty="0">
                <a:solidFill>
                  <a:srgbClr val="000000"/>
                </a:solidFill>
                <a:latin typeface="微软雅黑" panose="020B0503020204020204" pitchFamily="34" charset="-122"/>
                <a:ea typeface="微软雅黑" panose="020B0503020204020204" pitchFamily="34" charset="-122"/>
                <a:sym typeface="+mn-ea"/>
              </a:rPr>
              <a:t>，实现思想政治教育与知识体系教育的有机统一，实现</a:t>
            </a:r>
            <a:r>
              <a:rPr lang="zh-CN" altLang="en-US" dirty="0">
                <a:solidFill>
                  <a:srgbClr val="FF0000"/>
                </a:solidFill>
                <a:latin typeface="微软雅黑" panose="020B0503020204020204" pitchFamily="34" charset="-122"/>
                <a:ea typeface="微软雅黑" panose="020B0503020204020204" pitchFamily="34" charset="-122"/>
                <a:sym typeface="+mn-ea"/>
              </a:rPr>
              <a:t>所有课堂都有育人功能、所有教师都负有育人职责</a:t>
            </a:r>
            <a:r>
              <a:rPr lang="zh-CN" altLang="en-US" dirty="0">
                <a:solidFill>
                  <a:srgbClr val="000000"/>
                </a:solidFill>
                <a:latin typeface="微软雅黑" panose="020B0503020204020204" pitchFamily="34" charset="-122"/>
                <a:ea typeface="微软雅黑" panose="020B0503020204020204" pitchFamily="34" charset="-122"/>
                <a:sym typeface="+mn-ea"/>
              </a:rPr>
              <a:t>的要求。</a:t>
            </a:r>
            <a:endParaRPr lang="en-US" altLang="en-US" dirty="0">
              <a:solidFill>
                <a:srgbClr val="000000"/>
              </a:solidFill>
              <a:latin typeface="楷体" panose="02010609060101010101" pitchFamily="49" charset="-122"/>
              <a:ea typeface="楷体" panose="02010609060101010101" pitchFamily="49" charset="-122"/>
              <a:sym typeface="+mn-ea"/>
            </a:endParaRPr>
          </a:p>
        </p:txBody>
      </p:sp>
      <p:grpSp>
        <p:nvGrpSpPr>
          <p:cNvPr id="4" name="组合 12"/>
          <p:cNvGrpSpPr/>
          <p:nvPr/>
        </p:nvGrpSpPr>
        <p:grpSpPr>
          <a:xfrm>
            <a:off x="0" y="0"/>
            <a:ext cx="9144000" cy="604838"/>
            <a:chOff x="0" y="0"/>
            <a:chExt cx="9143999" cy="605532"/>
          </a:xfrm>
        </p:grpSpPr>
        <p:sp>
          <p:nvSpPr>
            <p:cNvPr id="15" name="矩形 14"/>
            <p:cNvSpPr/>
            <p:nvPr/>
          </p:nvSpPr>
          <p:spPr bwMode="auto">
            <a:xfrm>
              <a:off x="0" y="0"/>
              <a:ext cx="144463"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16" name="矩形 15"/>
            <p:cNvSpPr/>
            <p:nvPr/>
          </p:nvSpPr>
          <p:spPr bwMode="auto">
            <a:xfrm>
              <a:off x="250825" y="0"/>
              <a:ext cx="2089150"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zh-CN"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7" name="矩形 16"/>
            <p:cNvSpPr/>
            <p:nvPr/>
          </p:nvSpPr>
          <p:spPr bwMode="auto">
            <a:xfrm>
              <a:off x="2439988" y="4768"/>
              <a:ext cx="6704011"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a:solidFill>
                    <a:schemeClr val="bg1"/>
                  </a:solidFill>
                  <a:latin typeface="微软雅黑" panose="020B0503020204020204" pitchFamily="34" charset="-122"/>
                  <a:ea typeface="微软雅黑" panose="020B0503020204020204" pitchFamily="34" charset="-122"/>
                </a:rPr>
                <a:t>课程思政的“概念与内涵”</a:t>
              </a:r>
              <a:endParaRPr lang="zh-CN" altLang="en-US" sz="2000" b="1">
                <a:solidFill>
                  <a:schemeClr val="bg1"/>
                </a:solidFill>
                <a:latin typeface="微软雅黑" panose="020B0503020204020204" pitchFamily="34" charset="-122"/>
                <a:ea typeface="微软雅黑" panose="020B0503020204020204" pitchFamily="34" charset="-122"/>
              </a:endParaRPr>
            </a:p>
          </p:txBody>
        </p:sp>
      </p:grpSp>
      <p:sp>
        <p:nvSpPr>
          <p:cNvPr id="5" name="矩形 4"/>
          <p:cNvSpPr/>
          <p:nvPr/>
        </p:nvSpPr>
        <p:spPr>
          <a:xfrm>
            <a:off x="1226068" y="198420"/>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4786328"/>
            <a:ext cx="9186545" cy="357172"/>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a:solidFill>
                <a:schemeClr val="bg1"/>
              </a:solidFill>
              <a:latin typeface="微软雅黑" panose="020B0503020204020204" pitchFamily="34" charset="-122"/>
              <a:ea typeface="微软雅黑" panose="020B0503020204020204" pitchFamily="34" charset="-122"/>
            </a:endParaRPr>
          </a:p>
        </p:txBody>
      </p:sp>
      <p:sp>
        <p:nvSpPr>
          <p:cNvPr id="11" name="矩形 10"/>
          <p:cNvSpPr/>
          <p:nvPr/>
        </p:nvSpPr>
        <p:spPr>
          <a:xfrm>
            <a:off x="3003217" y="4774168"/>
            <a:ext cx="3595856" cy="307777"/>
          </a:xfrm>
          <a:prstGeom prst="rect">
            <a:avLst/>
          </a:prstGeom>
        </p:spPr>
        <p:txBody>
          <a:bodyPr wrap="none">
            <a:spAutoFit/>
          </a:bodyPr>
          <a:lstStyle/>
          <a:p>
            <a:r>
              <a:rPr lang="zh-CN" altLang="en-US" sz="1400" b="1" smtClean="0">
                <a:solidFill>
                  <a:schemeClr val="bg1"/>
                </a:solidFill>
                <a:latin typeface="微软雅黑" panose="020B0503020204020204" pitchFamily="34" charset="-122"/>
                <a:ea typeface="微软雅黑" panose="020B0503020204020204" pitchFamily="34" charset="-122"/>
              </a:rPr>
              <a:t>同向同行，同频共振，入耳，入脑，入心。</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sp>
        <p:nvSpPr>
          <p:cNvPr id="18" name="矩形 17"/>
          <p:cNvSpPr/>
          <p:nvPr/>
        </p:nvSpPr>
        <p:spPr>
          <a:xfrm>
            <a:off x="1099068" y="71420"/>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
        <p:nvSpPr>
          <p:cNvPr id="19" name="矩形 18"/>
          <p:cNvSpPr/>
          <p:nvPr/>
        </p:nvSpPr>
        <p:spPr>
          <a:xfrm>
            <a:off x="10160" y="763898"/>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32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2</a:t>
            </a:r>
            <a:endParaRPr kumimoji="0" lang="en-US" sz="32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9" name="矩形 28"/>
          <p:cNvSpPr/>
          <p:nvPr/>
        </p:nvSpPr>
        <p:spPr>
          <a:xfrm>
            <a:off x="571472" y="99304"/>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
        <p:nvSpPr>
          <p:cNvPr id="58" name="矩形 57"/>
          <p:cNvSpPr/>
          <p:nvPr/>
        </p:nvSpPr>
        <p:spPr>
          <a:xfrm>
            <a:off x="728980" y="764540"/>
            <a:ext cx="5186680" cy="59118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sz="2000" b="1">
                <a:solidFill>
                  <a:srgbClr val="9D1F33"/>
                </a:solidFill>
                <a:latin typeface="微软雅黑" panose="020B0503020204020204" pitchFamily="34" charset="-122"/>
                <a:ea typeface="微软雅黑" panose="020B0503020204020204" pitchFamily="34" charset="-122"/>
              </a:rPr>
              <a:t>            </a:t>
            </a:r>
            <a:r>
              <a:rPr lang="zh-CN" altLang="en-US" sz="2000" b="1">
                <a:solidFill>
                  <a:srgbClr val="9D1F33"/>
                </a:solidFill>
                <a:latin typeface="微软雅黑" panose="020B0503020204020204" pitchFamily="34" charset="-122"/>
                <a:ea typeface="微软雅黑" panose="020B0503020204020204" pitchFamily="34" charset="-122"/>
                <a:sym typeface="+mn-ea"/>
              </a:rPr>
              <a:t>什么是“课程思政”</a:t>
            </a:r>
            <a:endParaRPr lang="zh-CN" altLang="en-US" sz="2000" b="1">
              <a:solidFill>
                <a:srgbClr val="9D1F33"/>
              </a:solidFill>
              <a:latin typeface="微软雅黑" panose="020B0503020204020204" pitchFamily="34" charset="-122"/>
              <a:ea typeface="微软雅黑" panose="020B0503020204020204" pitchFamily="34" charset="-122"/>
            </a:endParaRPr>
          </a:p>
        </p:txBody>
      </p:sp>
      <p:grpSp>
        <p:nvGrpSpPr>
          <p:cNvPr id="2" name="组合 12"/>
          <p:cNvGrpSpPr/>
          <p:nvPr/>
        </p:nvGrpSpPr>
        <p:grpSpPr>
          <a:xfrm>
            <a:off x="0" y="0"/>
            <a:ext cx="9144000" cy="604838"/>
            <a:chOff x="0" y="0"/>
            <a:chExt cx="9143999" cy="605532"/>
          </a:xfrm>
        </p:grpSpPr>
        <p:sp>
          <p:nvSpPr>
            <p:cNvPr id="15" name="矩形 14"/>
            <p:cNvSpPr/>
            <p:nvPr/>
          </p:nvSpPr>
          <p:spPr bwMode="auto">
            <a:xfrm>
              <a:off x="0" y="0"/>
              <a:ext cx="144463"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16" name="矩形 15"/>
            <p:cNvSpPr/>
            <p:nvPr/>
          </p:nvSpPr>
          <p:spPr bwMode="auto">
            <a:xfrm>
              <a:off x="250825" y="0"/>
              <a:ext cx="2089150"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zh-CN"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7" name="矩形 16"/>
            <p:cNvSpPr/>
            <p:nvPr/>
          </p:nvSpPr>
          <p:spPr bwMode="auto">
            <a:xfrm>
              <a:off x="2439988" y="4768"/>
              <a:ext cx="6704011"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a:solidFill>
                    <a:schemeClr val="bg1"/>
                  </a:solidFill>
                  <a:latin typeface="微软雅黑" panose="020B0503020204020204" pitchFamily="34" charset="-122"/>
                  <a:ea typeface="微软雅黑" panose="020B0503020204020204" pitchFamily="34" charset="-122"/>
                </a:rPr>
                <a:t>课程思政的“概念与内涵”</a:t>
              </a:r>
              <a:endParaRPr lang="zh-CN" altLang="en-US" sz="2000" b="1">
                <a:solidFill>
                  <a:schemeClr val="bg1"/>
                </a:solidFill>
                <a:latin typeface="微软雅黑" panose="020B0503020204020204" pitchFamily="34" charset="-122"/>
                <a:ea typeface="微软雅黑" panose="020B0503020204020204" pitchFamily="34" charset="-122"/>
              </a:endParaRPr>
            </a:p>
          </p:txBody>
        </p:sp>
      </p:grpSp>
      <p:sp>
        <p:nvSpPr>
          <p:cNvPr id="5" name="矩形 4"/>
          <p:cNvSpPr/>
          <p:nvPr/>
        </p:nvSpPr>
        <p:spPr>
          <a:xfrm>
            <a:off x="1226068" y="198420"/>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
        <p:nvSpPr>
          <p:cNvPr id="14" name="矩形 13"/>
          <p:cNvSpPr/>
          <p:nvPr/>
        </p:nvSpPr>
        <p:spPr>
          <a:xfrm>
            <a:off x="285720" y="2071684"/>
            <a:ext cx="5072098" cy="250033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nSpc>
                <a:spcPct val="130000"/>
              </a:lnSpc>
            </a:pPr>
            <a:r>
              <a:rPr lang="zh-CN" altLang="en-US" sz="2000" b="1" smtClean="0">
                <a:solidFill>
                  <a:srgbClr val="000000"/>
                </a:solidFill>
                <a:latin typeface="微软雅黑" panose="020B0503020204020204" pitchFamily="34" charset="-122"/>
                <a:ea typeface="微软雅黑" panose="020B0503020204020204" pitchFamily="34" charset="-122"/>
                <a:sym typeface="+mn-ea"/>
              </a:rPr>
              <a:t>思政课程：（</a:t>
            </a:r>
            <a:r>
              <a:rPr lang="en-US" altLang="zh-CN" sz="2000" b="1" smtClean="0">
                <a:solidFill>
                  <a:srgbClr val="000000"/>
                </a:solidFill>
                <a:latin typeface="微软雅黑" panose="020B0503020204020204" pitchFamily="34" charset="-122"/>
                <a:ea typeface="微软雅黑" panose="020B0503020204020204" pitchFamily="34" charset="-122"/>
                <a:sym typeface="+mn-ea"/>
              </a:rPr>
              <a:t>4+1</a:t>
            </a:r>
            <a:r>
              <a:rPr lang="zh-CN" altLang="en-US" sz="2000" b="1" smtClean="0">
                <a:solidFill>
                  <a:srgbClr val="000000"/>
                </a:solidFill>
                <a:latin typeface="微软雅黑" panose="020B0503020204020204" pitchFamily="34" charset="-122"/>
                <a:ea typeface="微软雅黑" panose="020B0503020204020204" pitchFamily="34" charset="-122"/>
                <a:sym typeface="+mn-ea"/>
              </a:rPr>
              <a:t>）</a:t>
            </a:r>
            <a:endParaRPr lang="en-US" altLang="zh-CN" sz="2000" b="1" smtClean="0">
              <a:solidFill>
                <a:srgbClr val="000000"/>
              </a:solidFill>
              <a:latin typeface="微软雅黑" panose="020B0503020204020204" pitchFamily="34" charset="-122"/>
              <a:ea typeface="微软雅黑" panose="020B0503020204020204" pitchFamily="34" charset="-122"/>
              <a:sym typeface="+mn-ea"/>
            </a:endParaRPr>
          </a:p>
          <a:p>
            <a:pPr lvl="0">
              <a:lnSpc>
                <a:spcPct val="130000"/>
              </a:lnSpc>
              <a:buFont typeface="Arial" panose="020B0604020202020204" pitchFamily="34" charset="0"/>
              <a:buChar char="•"/>
            </a:pPr>
            <a:r>
              <a:rPr lang="zh-CN" altLang="en-US" smtClean="0">
                <a:solidFill>
                  <a:srgbClr val="000000"/>
                </a:solidFill>
                <a:latin typeface="微软雅黑" panose="020B0503020204020204" pitchFamily="34" charset="-122"/>
                <a:ea typeface="微软雅黑" panose="020B0503020204020204" pitchFamily="34" charset="-122"/>
                <a:sym typeface="+mn-ea"/>
              </a:rPr>
              <a:t>   马克思主义基本原理概论</a:t>
            </a:r>
            <a:endParaRPr lang="en-US" altLang="zh-CN" smtClean="0">
              <a:solidFill>
                <a:srgbClr val="000000"/>
              </a:solidFill>
              <a:latin typeface="微软雅黑" panose="020B0503020204020204" pitchFamily="34" charset="-122"/>
              <a:ea typeface="微软雅黑" panose="020B0503020204020204" pitchFamily="34" charset="-122"/>
              <a:sym typeface="+mn-ea"/>
            </a:endParaRPr>
          </a:p>
          <a:p>
            <a:pPr lvl="0">
              <a:lnSpc>
                <a:spcPct val="130000"/>
              </a:lnSpc>
              <a:buFont typeface="Arial" panose="020B0604020202020204" pitchFamily="34" charset="0"/>
              <a:buChar char="•"/>
            </a:pPr>
            <a:r>
              <a:rPr lang="zh-CN" altLang="en-US" smtClean="0">
                <a:solidFill>
                  <a:srgbClr val="000000"/>
                </a:solidFill>
                <a:latin typeface="微软雅黑" panose="020B0503020204020204" pitchFamily="34" charset="-122"/>
                <a:ea typeface="微软雅黑" panose="020B0503020204020204" pitchFamily="34" charset="-122"/>
                <a:sym typeface="+mn-ea"/>
              </a:rPr>
              <a:t>  毛泽东思想和中国特色社会主义理论体系概论</a:t>
            </a:r>
            <a:endParaRPr lang="en-US" altLang="zh-CN" smtClean="0">
              <a:solidFill>
                <a:srgbClr val="000000"/>
              </a:solidFill>
              <a:latin typeface="微软雅黑" panose="020B0503020204020204" pitchFamily="34" charset="-122"/>
              <a:ea typeface="微软雅黑" panose="020B0503020204020204" pitchFamily="34" charset="-122"/>
              <a:sym typeface="+mn-ea"/>
            </a:endParaRPr>
          </a:p>
          <a:p>
            <a:pPr lvl="0">
              <a:lnSpc>
                <a:spcPct val="130000"/>
              </a:lnSpc>
              <a:buFont typeface="Arial" panose="020B0604020202020204" pitchFamily="34" charset="0"/>
              <a:buChar char="•"/>
            </a:pPr>
            <a:r>
              <a:rPr lang="zh-CN" altLang="en-US" smtClean="0">
                <a:solidFill>
                  <a:srgbClr val="000000"/>
                </a:solidFill>
                <a:latin typeface="微软雅黑" panose="020B0503020204020204" pitchFamily="34" charset="-122"/>
                <a:ea typeface="微软雅黑" panose="020B0503020204020204" pitchFamily="34" charset="-122"/>
                <a:sym typeface="+mn-ea"/>
              </a:rPr>
              <a:t>  中国近现代史纲要</a:t>
            </a:r>
            <a:endParaRPr lang="en-US" altLang="zh-CN" smtClean="0">
              <a:solidFill>
                <a:srgbClr val="000000"/>
              </a:solidFill>
              <a:latin typeface="微软雅黑" panose="020B0503020204020204" pitchFamily="34" charset="-122"/>
              <a:ea typeface="微软雅黑" panose="020B0503020204020204" pitchFamily="34" charset="-122"/>
              <a:sym typeface="+mn-ea"/>
            </a:endParaRPr>
          </a:p>
          <a:p>
            <a:pPr lvl="0">
              <a:lnSpc>
                <a:spcPct val="130000"/>
              </a:lnSpc>
              <a:buFont typeface="Arial" panose="020B0604020202020204" pitchFamily="34" charset="0"/>
              <a:buChar char="•"/>
            </a:pPr>
            <a:r>
              <a:rPr lang="zh-CN" altLang="en-US" smtClean="0">
                <a:solidFill>
                  <a:srgbClr val="000000"/>
                </a:solidFill>
                <a:latin typeface="微软雅黑" panose="020B0503020204020204" pitchFamily="34" charset="-122"/>
                <a:ea typeface="微软雅黑" panose="020B0503020204020204" pitchFamily="34" charset="-122"/>
                <a:sym typeface="+mn-ea"/>
              </a:rPr>
              <a:t>  思想道德修养与法律基础</a:t>
            </a:r>
            <a:endParaRPr lang="en-US" altLang="zh-CN" smtClean="0">
              <a:solidFill>
                <a:srgbClr val="000000"/>
              </a:solidFill>
              <a:latin typeface="微软雅黑" panose="020B0503020204020204" pitchFamily="34" charset="-122"/>
              <a:ea typeface="微软雅黑" panose="020B0503020204020204" pitchFamily="34" charset="-122"/>
              <a:sym typeface="+mn-ea"/>
            </a:endParaRPr>
          </a:p>
          <a:p>
            <a:pPr lvl="0">
              <a:lnSpc>
                <a:spcPct val="130000"/>
              </a:lnSpc>
              <a:buFont typeface="Arial" panose="020B0604020202020204" pitchFamily="34" charset="0"/>
              <a:buChar char="•"/>
            </a:pPr>
            <a:r>
              <a:rPr lang="zh-CN" altLang="en-US" smtClean="0">
                <a:solidFill>
                  <a:srgbClr val="000000"/>
                </a:solidFill>
                <a:latin typeface="微软雅黑" panose="020B0503020204020204" pitchFamily="34" charset="-122"/>
                <a:ea typeface="微软雅黑" panose="020B0503020204020204" pitchFamily="34" charset="-122"/>
                <a:sym typeface="+mn-ea"/>
              </a:rPr>
              <a:t>  形势与政策。</a:t>
            </a:r>
            <a:endParaRPr lang="en-US" altLang="en-US" dirty="0">
              <a:solidFill>
                <a:srgbClr val="000000"/>
              </a:solidFill>
              <a:latin typeface="楷体" panose="02010609060101010101" pitchFamily="49" charset="-122"/>
              <a:ea typeface="楷体" panose="02010609060101010101" pitchFamily="49" charset="-122"/>
              <a:sym typeface="+mn-ea"/>
            </a:endParaRPr>
          </a:p>
        </p:txBody>
      </p:sp>
      <p:sp>
        <p:nvSpPr>
          <p:cNvPr id="20" name="矩形 19"/>
          <p:cNvSpPr/>
          <p:nvPr/>
        </p:nvSpPr>
        <p:spPr>
          <a:xfrm>
            <a:off x="5715008" y="2071684"/>
            <a:ext cx="3141630" cy="2428892"/>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nSpc>
                <a:spcPct val="130000"/>
              </a:lnSpc>
            </a:pPr>
            <a:r>
              <a:rPr lang="zh-CN" altLang="en-US" sz="2000" b="1" dirty="0">
                <a:solidFill>
                  <a:srgbClr val="000000"/>
                </a:solidFill>
                <a:latin typeface="微软雅黑" panose="020B0503020204020204" pitchFamily="34" charset="-122"/>
                <a:ea typeface="微软雅黑" panose="020B0503020204020204" pitchFamily="34" charset="-122"/>
                <a:sym typeface="+mn-ea"/>
              </a:rPr>
              <a:t>“课程思</a:t>
            </a:r>
            <a:r>
              <a:rPr lang="zh-CN" altLang="en-US" sz="2000" b="1">
                <a:solidFill>
                  <a:srgbClr val="000000"/>
                </a:solidFill>
                <a:latin typeface="微软雅黑" panose="020B0503020204020204" pitchFamily="34" charset="-122"/>
                <a:ea typeface="微软雅黑" panose="020B0503020204020204" pitchFamily="34" charset="-122"/>
                <a:sym typeface="+mn-ea"/>
              </a:rPr>
              <a:t>政</a:t>
            </a:r>
            <a:r>
              <a:rPr lang="zh-CN" altLang="en-US" sz="2000" b="1" smtClean="0">
                <a:solidFill>
                  <a:srgbClr val="000000"/>
                </a:solidFill>
                <a:latin typeface="微软雅黑" panose="020B0503020204020204" pitchFamily="34" charset="-122"/>
                <a:ea typeface="微软雅黑" panose="020B0503020204020204" pitchFamily="34" charset="-122"/>
                <a:sym typeface="+mn-ea"/>
              </a:rPr>
              <a:t>”：</a:t>
            </a:r>
            <a:endParaRPr lang="en-US" altLang="zh-CN" sz="2000" b="1" smtClean="0">
              <a:solidFill>
                <a:srgbClr val="000000"/>
              </a:solidFill>
              <a:latin typeface="微软雅黑" panose="020B0503020204020204" pitchFamily="34" charset="-122"/>
              <a:ea typeface="微软雅黑" panose="020B0503020204020204" pitchFamily="34" charset="-122"/>
              <a:sym typeface="+mn-ea"/>
            </a:endParaRPr>
          </a:p>
          <a:p>
            <a:pPr lvl="0">
              <a:lnSpc>
                <a:spcPct val="130000"/>
              </a:lnSpc>
              <a:buFont typeface="Arial" panose="020B0604020202020204" pitchFamily="34" charset="0"/>
              <a:buChar char="•"/>
            </a:pPr>
            <a:r>
              <a:rPr lang="zh-CN" altLang="en-US" smtClean="0">
                <a:solidFill>
                  <a:srgbClr val="000000"/>
                </a:solidFill>
                <a:latin typeface="微软雅黑" panose="020B0503020204020204" pitchFamily="34" charset="-122"/>
                <a:ea typeface="微软雅黑" panose="020B0503020204020204" pitchFamily="34" charset="-122"/>
                <a:sym typeface="+mn-ea"/>
              </a:rPr>
              <a:t>  文科课程</a:t>
            </a:r>
            <a:endParaRPr lang="en-US" altLang="zh-CN" smtClean="0">
              <a:solidFill>
                <a:srgbClr val="000000"/>
              </a:solidFill>
              <a:latin typeface="微软雅黑" panose="020B0503020204020204" pitchFamily="34" charset="-122"/>
              <a:ea typeface="微软雅黑" panose="020B0503020204020204" pitchFamily="34" charset="-122"/>
              <a:sym typeface="+mn-ea"/>
            </a:endParaRPr>
          </a:p>
          <a:p>
            <a:pPr lvl="0">
              <a:lnSpc>
                <a:spcPct val="130000"/>
              </a:lnSpc>
              <a:buFont typeface="Arial" panose="020B0604020202020204" pitchFamily="34" charset="0"/>
              <a:buChar char="•"/>
            </a:pPr>
            <a:r>
              <a:rPr lang="zh-CN" altLang="en-US" smtClean="0">
                <a:solidFill>
                  <a:srgbClr val="000000"/>
                </a:solidFill>
                <a:latin typeface="微软雅黑" panose="020B0503020204020204" pitchFamily="34" charset="-122"/>
                <a:ea typeface="微软雅黑" panose="020B0503020204020204" pitchFamily="34" charset="-122"/>
                <a:sym typeface="+mn-ea"/>
              </a:rPr>
              <a:t>  自然科学课程</a:t>
            </a:r>
            <a:endParaRPr lang="en-US" altLang="zh-CN" smtClean="0">
              <a:solidFill>
                <a:srgbClr val="000000"/>
              </a:solidFill>
              <a:latin typeface="微软雅黑" panose="020B0503020204020204" pitchFamily="34" charset="-122"/>
              <a:ea typeface="微软雅黑" panose="020B0503020204020204" pitchFamily="34" charset="-122"/>
              <a:sym typeface="+mn-ea"/>
            </a:endParaRPr>
          </a:p>
          <a:p>
            <a:pPr lvl="0">
              <a:lnSpc>
                <a:spcPct val="130000"/>
              </a:lnSpc>
            </a:pPr>
            <a:r>
              <a:rPr lang="zh-CN" altLang="en-US" smtClean="0">
                <a:solidFill>
                  <a:srgbClr val="000000"/>
                </a:solidFill>
                <a:latin typeface="微软雅黑" panose="020B0503020204020204" pitchFamily="34" charset="-122"/>
                <a:ea typeface="微软雅黑" panose="020B0503020204020204" pitchFamily="34" charset="-122"/>
                <a:sym typeface="+mn-ea"/>
              </a:rPr>
              <a:t>（“</a:t>
            </a:r>
            <a:r>
              <a:rPr lang="en-US" altLang="zh-CN" smtClean="0">
                <a:solidFill>
                  <a:srgbClr val="000000"/>
                </a:solidFill>
                <a:latin typeface="微软雅黑" panose="020B0503020204020204" pitchFamily="34" charset="-122"/>
                <a:ea typeface="微软雅黑" panose="020B0503020204020204" pitchFamily="34" charset="-122"/>
                <a:sym typeface="+mn-ea"/>
              </a:rPr>
              <a:t>4+1</a:t>
            </a:r>
            <a:r>
              <a:rPr lang="zh-CN" altLang="en-US" smtClean="0">
                <a:solidFill>
                  <a:srgbClr val="000000"/>
                </a:solidFill>
                <a:latin typeface="微软雅黑" panose="020B0503020204020204" pitchFamily="34" charset="-122"/>
                <a:ea typeface="微软雅黑" panose="020B0503020204020204" pitchFamily="34" charset="-122"/>
                <a:sym typeface="+mn-ea"/>
              </a:rPr>
              <a:t>”课程以外的所有专业课程）</a:t>
            </a:r>
            <a:endParaRPr lang="en-US" altLang="en-US" dirty="0">
              <a:solidFill>
                <a:srgbClr val="000000"/>
              </a:solidFill>
              <a:latin typeface="楷体" panose="02010609060101010101" pitchFamily="49" charset="-122"/>
              <a:ea typeface="楷体" panose="02010609060101010101" pitchFamily="49" charset="-122"/>
              <a:sym typeface="+mn-ea"/>
            </a:endParaRPr>
          </a:p>
        </p:txBody>
      </p:sp>
      <p:sp>
        <p:nvSpPr>
          <p:cNvPr id="21" name="矩形 20"/>
          <p:cNvSpPr/>
          <p:nvPr/>
        </p:nvSpPr>
        <p:spPr>
          <a:xfrm>
            <a:off x="571472" y="1500180"/>
            <a:ext cx="5214974" cy="417358"/>
          </a:xfrm>
          <a:prstGeom prst="rect">
            <a:avLst/>
          </a:prstGeom>
        </p:spPr>
        <p:txBody>
          <a:bodyPr wrap="square">
            <a:spAutoFit/>
          </a:bodyPr>
          <a:lstStyle/>
          <a:p>
            <a:pPr lvl="0">
              <a:lnSpc>
                <a:spcPct val="130000"/>
              </a:lnSpc>
            </a:pPr>
            <a:r>
              <a:rPr lang="zh-CN" altLang="en-US" b="1" smtClean="0">
                <a:solidFill>
                  <a:srgbClr val="000000"/>
                </a:solidFill>
                <a:latin typeface="微软雅黑" panose="020B0503020204020204" pitchFamily="34" charset="-122"/>
                <a:ea typeface="微软雅黑" panose="020B0503020204020204" pitchFamily="34" charset="-122"/>
                <a:sym typeface="+mn-ea"/>
              </a:rPr>
              <a:t>课程思政包括：思政课程和“课程思政”</a:t>
            </a:r>
            <a:endParaRPr lang="en-US" altLang="zh-CN" b="1" smtClean="0">
              <a:solidFill>
                <a:srgbClr val="000000"/>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矩形 56"/>
          <p:cNvSpPr/>
          <p:nvPr/>
        </p:nvSpPr>
        <p:spPr>
          <a:xfrm>
            <a:off x="10160" y="836287"/>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lang="en-US" sz="3200" b="1" noProof="0" smtClean="0">
                <a:ln>
                  <a:noFill/>
                </a:ln>
                <a:effectLst/>
                <a:uLnTx/>
                <a:uFillTx/>
                <a:latin typeface="Arial Rounded MT Bold" panose="020F0704030504030204" pitchFamily="34" charset="0"/>
                <a:ea typeface="微软雅黑" panose="020B0503020204020204" pitchFamily="34" charset="-122"/>
                <a:sym typeface="+mn-ea"/>
              </a:rPr>
              <a:t>2</a:t>
            </a:r>
            <a:endParaRPr kumimoji="0" lang="en-US" sz="32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58" name="矩形 57"/>
          <p:cNvSpPr/>
          <p:nvPr/>
        </p:nvSpPr>
        <p:spPr>
          <a:xfrm>
            <a:off x="741680" y="836287"/>
            <a:ext cx="5186680" cy="59245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dirty="0">
                <a:solidFill>
                  <a:srgbClr val="9D1F33"/>
                </a:solidFill>
                <a:latin typeface="微软雅黑" panose="020B0503020204020204" pitchFamily="34" charset="-122"/>
                <a:ea typeface="微软雅黑" panose="020B0503020204020204" pitchFamily="34" charset="-122"/>
              </a:rPr>
              <a:t>专业课程思政“概念”的内涵与外延</a:t>
            </a:r>
            <a:endParaRPr lang="zh-CN" altLang="en-US" sz="2000" b="1" dirty="0">
              <a:solidFill>
                <a:srgbClr val="9D1F33"/>
              </a:solidFill>
              <a:latin typeface="微软雅黑" panose="020B0503020204020204" pitchFamily="34" charset="-122"/>
              <a:ea typeface="微软雅黑" panose="020B0503020204020204" pitchFamily="34" charset="-122"/>
            </a:endParaRPr>
          </a:p>
        </p:txBody>
      </p:sp>
      <p:sp>
        <p:nvSpPr>
          <p:cNvPr id="10" name="矩形 9"/>
          <p:cNvSpPr/>
          <p:nvPr/>
        </p:nvSpPr>
        <p:spPr>
          <a:xfrm>
            <a:off x="0" y="4643452"/>
            <a:ext cx="9186545" cy="500048"/>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zh-CN" altLang="en-US" sz="1400">
                <a:solidFill>
                  <a:schemeClr val="tx1"/>
                </a:solidFill>
                <a:latin typeface="微软雅黑" panose="020B0503020204020204" pitchFamily="34" charset="-122"/>
                <a:ea typeface="微软雅黑" panose="020B0503020204020204" pitchFamily="34" charset="-122"/>
              </a:rPr>
              <a:t> </a:t>
            </a:r>
            <a:endParaRPr lang="zh-CN" altLang="en-US" sz="1400"/>
          </a:p>
        </p:txBody>
      </p:sp>
      <p:sp>
        <p:nvSpPr>
          <p:cNvPr id="16" name="矩形 15"/>
          <p:cNvSpPr/>
          <p:nvPr/>
        </p:nvSpPr>
        <p:spPr>
          <a:xfrm>
            <a:off x="356870" y="1545590"/>
            <a:ext cx="8501380" cy="75247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00000"/>
              </a:lnSpc>
            </a:pPr>
            <a:r>
              <a:rPr lang="zh-CN" altLang="en-US" b="1">
                <a:solidFill>
                  <a:schemeClr val="tx1"/>
                </a:solidFill>
                <a:latin typeface="微软雅黑" panose="020B0503020204020204" pitchFamily="34" charset="-122"/>
                <a:ea typeface="微软雅黑" panose="020B0503020204020204" pitchFamily="34" charset="-122"/>
              </a:rPr>
              <a:t>（</a:t>
            </a:r>
            <a:r>
              <a:rPr lang="en-US" altLang="zh-CN" b="1">
                <a:solidFill>
                  <a:schemeClr val="tx1"/>
                </a:solidFill>
                <a:latin typeface="微软雅黑" panose="020B0503020204020204" pitchFamily="34" charset="-122"/>
                <a:ea typeface="微软雅黑" panose="020B0503020204020204" pitchFamily="34" charset="-122"/>
              </a:rPr>
              <a:t>1</a:t>
            </a:r>
            <a:r>
              <a:rPr lang="zh-CN" altLang="en-US" b="1">
                <a:solidFill>
                  <a:schemeClr val="tx1"/>
                </a:solidFill>
                <a:latin typeface="微软雅黑" panose="020B0503020204020204" pitchFamily="34" charset="-122"/>
                <a:ea typeface="微软雅黑" panose="020B0503020204020204" pitchFamily="34" charset="-122"/>
              </a:rPr>
              <a:t>）家国情怀</a:t>
            </a:r>
            <a:r>
              <a:rPr lang="zh-CN" altLang="en-US">
                <a:solidFill>
                  <a:schemeClr val="tx1"/>
                </a:solidFill>
                <a:latin typeface="微软雅黑" panose="020B0503020204020204" pitchFamily="34" charset="-122"/>
                <a:ea typeface="微软雅黑" panose="020B0503020204020204" pitchFamily="34" charset="-122"/>
              </a:rPr>
              <a:t>：</a:t>
            </a:r>
            <a:r>
              <a:rPr lang="zh-CN" altLang="en-US" sz="1600" dirty="0">
                <a:solidFill>
                  <a:schemeClr val="tx1"/>
                </a:solidFill>
                <a:latin typeface="微软雅黑" panose="020B0503020204020204" pitchFamily="34" charset="-122"/>
                <a:ea typeface="微软雅黑" panose="020B0503020204020204" pitchFamily="34" charset="-122"/>
                <a:sym typeface="+mn-ea"/>
              </a:rPr>
              <a:t>党和国家意识，民族精神和时代精神，职业精神， </a:t>
            </a:r>
            <a:endParaRPr lang="zh-CN" altLang="en-US" sz="1600" dirty="0">
              <a:solidFill>
                <a:schemeClr val="tx1"/>
              </a:solidFill>
              <a:latin typeface="微软雅黑" panose="020B0503020204020204" pitchFamily="34" charset="-122"/>
              <a:ea typeface="微软雅黑" panose="020B0503020204020204" pitchFamily="34" charset="-122"/>
              <a:sym typeface="+mn-ea"/>
            </a:endParaRPr>
          </a:p>
          <a:p>
            <a:pPr>
              <a:lnSpc>
                <a:spcPct val="100000"/>
              </a:lnSpc>
            </a:pPr>
            <a:r>
              <a:rPr lang="zh-CN" altLang="en-US" sz="1600" dirty="0">
                <a:solidFill>
                  <a:schemeClr val="tx1"/>
                </a:solidFill>
                <a:latin typeface="微软雅黑" panose="020B0503020204020204" pitchFamily="34" charset="-122"/>
                <a:ea typeface="微软雅黑" panose="020B0503020204020204" pitchFamily="34" charset="-122"/>
                <a:sym typeface="+mn-ea"/>
              </a:rPr>
              <a:t>                            专业认同， 四个自信，社会主义核心价值观</a:t>
            </a:r>
            <a:r>
              <a:rPr lang="zh-CN" altLang="en-US" sz="1600" dirty="0">
                <a:solidFill>
                  <a:schemeClr val="tx1"/>
                </a:solidFill>
                <a:latin typeface="微软雅黑" panose="020B0503020204020204" pitchFamily="34" charset="-122"/>
                <a:ea typeface="微软雅黑" panose="020B0503020204020204" pitchFamily="34" charset="-122"/>
              </a:rPr>
              <a:t>    </a:t>
            </a:r>
            <a:r>
              <a:rPr lang="en-US" altLang="zh-CN">
                <a:solidFill>
                  <a:schemeClr val="tx1"/>
                </a:solidFill>
                <a:latin typeface="微软雅黑" panose="020B0503020204020204" pitchFamily="34" charset="-122"/>
                <a:ea typeface="微软雅黑" panose="020B0503020204020204" pitchFamily="34" charset="-122"/>
              </a:rPr>
              <a:t>                         </a:t>
            </a:r>
            <a:endParaRPr lang="zh-CN" altLang="en-US" b="1">
              <a:solidFill>
                <a:srgbClr val="9D1F33"/>
              </a:solidFill>
              <a:latin typeface="微软雅黑" panose="020B0503020204020204" pitchFamily="34" charset="-122"/>
              <a:ea typeface="微软雅黑" panose="020B0503020204020204" pitchFamily="34" charset="-122"/>
            </a:endParaRPr>
          </a:p>
        </p:txBody>
      </p:sp>
      <p:sp>
        <p:nvSpPr>
          <p:cNvPr id="27" name="矩形 26"/>
          <p:cNvSpPr/>
          <p:nvPr/>
        </p:nvSpPr>
        <p:spPr>
          <a:xfrm>
            <a:off x="714348" y="71420"/>
            <a:ext cx="1415772" cy="461665"/>
          </a:xfrm>
          <a:prstGeom prst="rect">
            <a:avLst/>
          </a:prstGeom>
        </p:spPr>
        <p:txBody>
          <a:bodyPr wrap="none">
            <a:spAutoFit/>
          </a:bodyPr>
          <a:lstStyle/>
          <a:p>
            <a:pPr lvl="0" algn="dist" rtl="0">
              <a:defRPr/>
            </a:pPr>
            <a:r>
              <a:rPr lang="zh-CN" altLang="en-US" sz="2400" b="1">
                <a:solidFill>
                  <a:schemeClr val="lt1"/>
                </a:solidFill>
                <a:latin typeface="微软雅黑" panose="020B0503020204020204" pitchFamily="34" charset="-122"/>
                <a:ea typeface="微软雅黑" panose="020B0503020204020204" pitchFamily="34" charset="-122"/>
                <a:cs typeface="+mn-cs"/>
              </a:rPr>
              <a:t>第二部分</a:t>
            </a:r>
            <a:endParaRPr lang="zh-CN" altLang="en-US" sz="2400" b="1" dirty="0">
              <a:solidFill>
                <a:schemeClr val="lt1"/>
              </a:solidFill>
              <a:latin typeface="微软雅黑" panose="020B0503020204020204" pitchFamily="34" charset="-122"/>
              <a:ea typeface="微软雅黑" panose="020B0503020204020204" pitchFamily="34" charset="-122"/>
              <a:cs typeface="+mn-cs"/>
            </a:endParaRPr>
          </a:p>
        </p:txBody>
      </p:sp>
      <p:sp>
        <p:nvSpPr>
          <p:cNvPr id="20" name="矩形 19"/>
          <p:cNvSpPr/>
          <p:nvPr/>
        </p:nvSpPr>
        <p:spPr>
          <a:xfrm>
            <a:off x="285720" y="3857634"/>
            <a:ext cx="8572560" cy="642942"/>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b="1">
                <a:solidFill>
                  <a:schemeClr val="tx1"/>
                </a:solidFill>
                <a:latin typeface="微软雅黑" panose="020B0503020204020204" pitchFamily="34" charset="-122"/>
                <a:ea typeface="微软雅黑" panose="020B0503020204020204" pitchFamily="34" charset="-122"/>
              </a:rPr>
              <a:t>（</a:t>
            </a:r>
            <a:r>
              <a:rPr lang="en-US" altLang="zh-CN" b="1">
                <a:solidFill>
                  <a:schemeClr val="tx1"/>
                </a:solidFill>
                <a:latin typeface="微软雅黑" panose="020B0503020204020204" pitchFamily="34" charset="-122"/>
                <a:ea typeface="微软雅黑" panose="020B0503020204020204" pitchFamily="34" charset="-122"/>
              </a:rPr>
              <a:t>3</a:t>
            </a:r>
            <a:r>
              <a:rPr lang="zh-CN" altLang="en-US" b="1">
                <a:solidFill>
                  <a:schemeClr val="tx1"/>
                </a:solidFill>
                <a:latin typeface="微软雅黑" panose="020B0503020204020204" pitchFamily="34" charset="-122"/>
                <a:ea typeface="微软雅黑" panose="020B0503020204020204" pitchFamily="34" charset="-122"/>
              </a:rPr>
              <a:t>）科学观</a:t>
            </a:r>
            <a:r>
              <a:rPr lang="zh-CN" altLang="en-US">
                <a:solidFill>
                  <a:schemeClr val="tx1"/>
                </a:solidFill>
                <a:latin typeface="微软雅黑" panose="020B0503020204020204" pitchFamily="34" charset="-122"/>
                <a:ea typeface="微软雅黑" panose="020B0503020204020204" pitchFamily="34" charset="-122"/>
              </a:rPr>
              <a:t>：</a:t>
            </a:r>
            <a:r>
              <a:rPr lang="zh-CN" altLang="en-US" sz="1600">
                <a:solidFill>
                  <a:srgbClr val="FF0000"/>
                </a:solidFill>
                <a:latin typeface="微软雅黑" panose="020B0503020204020204" pitchFamily="34" charset="-122"/>
                <a:ea typeface="微软雅黑" panose="020B0503020204020204" pitchFamily="34" charset="-122"/>
              </a:rPr>
              <a:t>认识论和方法论</a:t>
            </a:r>
            <a:r>
              <a:rPr lang="zh-CN" altLang="en-US" sz="1600">
                <a:solidFill>
                  <a:schemeClr val="tx1"/>
                </a:solidFill>
                <a:latin typeface="微软雅黑" panose="020B0503020204020204" pitchFamily="34" charset="-122"/>
                <a:ea typeface="微软雅黑" panose="020B0503020204020204" pitchFamily="34" charset="-122"/>
              </a:rPr>
              <a:t>，求真务实，开拓进取，钻研，毅力，</a:t>
            </a:r>
            <a:endParaRPr lang="zh-CN" altLang="en-US" sz="1600">
              <a:solidFill>
                <a:schemeClr val="tx1"/>
              </a:solidFill>
              <a:latin typeface="微软雅黑" panose="020B0503020204020204" pitchFamily="34" charset="-122"/>
              <a:ea typeface="微软雅黑" panose="020B0503020204020204" pitchFamily="34" charset="-122"/>
            </a:endParaRPr>
          </a:p>
          <a:p>
            <a:r>
              <a:rPr lang="zh-CN" altLang="en-US" sz="1600">
                <a:solidFill>
                  <a:schemeClr val="tx1"/>
                </a:solidFill>
                <a:latin typeface="微软雅黑" panose="020B0503020204020204" pitchFamily="34" charset="-122"/>
                <a:ea typeface="微软雅黑" panose="020B0503020204020204" pitchFamily="34" charset="-122"/>
              </a:rPr>
              <a:t>                        勤奋，视野，批判性思维，创新意识，学术诚信，等</a:t>
            </a:r>
            <a:endParaRPr lang="zh-CN" altLang="en-US" sz="1600" b="1">
              <a:solidFill>
                <a:schemeClr val="tx1"/>
              </a:solidFill>
              <a:latin typeface="微软雅黑" panose="020B0503020204020204" pitchFamily="34" charset="-122"/>
              <a:ea typeface="微软雅黑" panose="020B0503020204020204" pitchFamily="34" charset="-122"/>
            </a:endParaRPr>
          </a:p>
        </p:txBody>
      </p:sp>
      <p:sp>
        <p:nvSpPr>
          <p:cNvPr id="18" name="矩形 17"/>
          <p:cNvSpPr/>
          <p:nvPr/>
        </p:nvSpPr>
        <p:spPr>
          <a:xfrm>
            <a:off x="285720" y="2500312"/>
            <a:ext cx="8572560" cy="114300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b="1" dirty="0">
                <a:solidFill>
                  <a:schemeClr val="tx1"/>
                </a:solidFill>
                <a:latin typeface="微软雅黑" panose="020B0503020204020204" pitchFamily="34" charset="-122"/>
                <a:ea typeface="微软雅黑" panose="020B0503020204020204" pitchFamily="34" charset="-122"/>
              </a:rPr>
              <a:t>（</a:t>
            </a:r>
            <a:r>
              <a:rPr lang="en-US" altLang="zh-CN" b="1" dirty="0">
                <a:solidFill>
                  <a:schemeClr val="tx1"/>
                </a:solidFill>
                <a:latin typeface="微软雅黑" panose="020B0503020204020204" pitchFamily="34" charset="-122"/>
                <a:ea typeface="微软雅黑" panose="020B0503020204020204" pitchFamily="34" charset="-122"/>
              </a:rPr>
              <a:t>2</a:t>
            </a:r>
            <a:r>
              <a:rPr lang="zh-CN" altLang="en-US" b="1" dirty="0">
                <a:solidFill>
                  <a:schemeClr val="tx1"/>
                </a:solidFill>
                <a:latin typeface="微软雅黑" panose="020B0503020204020204" pitchFamily="34" charset="-122"/>
                <a:ea typeface="微软雅黑" panose="020B0503020204020204" pitchFamily="34" charset="-122"/>
              </a:rPr>
              <a:t>）个人品格</a:t>
            </a:r>
            <a:r>
              <a:rPr lang="zh-CN" altLang="en-US" dirty="0">
                <a:solidFill>
                  <a:schemeClr val="tx1"/>
                </a:solidFill>
                <a:latin typeface="微软雅黑" panose="020B0503020204020204" pitchFamily="34" charset="-122"/>
                <a:ea typeface="微软雅黑" panose="020B0503020204020204" pitchFamily="34" charset="-122"/>
              </a:rPr>
              <a:t>：</a:t>
            </a:r>
            <a:endParaRPr lang="en-US" altLang="zh-CN" dirty="0">
              <a:solidFill>
                <a:schemeClr val="tx1"/>
              </a:solidFill>
              <a:latin typeface="微软雅黑" panose="020B0503020204020204" pitchFamily="34" charset="-122"/>
              <a:ea typeface="微软雅黑" panose="020B0503020204020204" pitchFamily="34" charset="-122"/>
            </a:endParaRPr>
          </a:p>
          <a:p>
            <a:pPr>
              <a:buFont typeface="Arial" panose="020B0604020202020204" pitchFamily="34" charset="0"/>
              <a:buChar char="•"/>
            </a:pPr>
            <a:r>
              <a:rPr lang="zh-CN" altLang="en-US" dirty="0">
                <a:solidFill>
                  <a:schemeClr val="tx1"/>
                </a:solidFill>
                <a:latin typeface="微软雅黑" panose="020B0503020204020204" pitchFamily="34" charset="-122"/>
                <a:ea typeface="微软雅黑" panose="020B0503020204020204" pitchFamily="34" charset="-122"/>
              </a:rPr>
              <a:t>   </a:t>
            </a:r>
            <a:r>
              <a:rPr lang="zh-CN" altLang="en-US" sz="1600" dirty="0">
                <a:solidFill>
                  <a:schemeClr val="tx1"/>
                </a:solidFill>
                <a:latin typeface="微软雅黑" panose="020B0503020204020204" pitchFamily="34" charset="-122"/>
                <a:ea typeface="微软雅黑" panose="020B0503020204020204" pitchFamily="34" charset="-122"/>
              </a:rPr>
              <a:t>道德情</a:t>
            </a:r>
            <a:r>
              <a:rPr lang="zh-CN" altLang="en-US" sz="1600">
                <a:solidFill>
                  <a:schemeClr val="tx1"/>
                </a:solidFill>
                <a:latin typeface="微软雅黑" panose="020B0503020204020204" pitchFamily="34" charset="-122"/>
                <a:ea typeface="微软雅黑" panose="020B0503020204020204" pitchFamily="34" charset="-122"/>
              </a:rPr>
              <a:t>操</a:t>
            </a:r>
            <a:r>
              <a:rPr lang="zh-CN" altLang="en-US" sz="1600" smtClean="0">
                <a:solidFill>
                  <a:schemeClr val="tx1"/>
                </a:solidFill>
                <a:latin typeface="微软雅黑" panose="020B0503020204020204" pitchFamily="34" charset="-122"/>
                <a:ea typeface="微软雅黑" panose="020B0503020204020204" pitchFamily="34" charset="-122"/>
              </a:rPr>
              <a:t>：道德（社会、</a:t>
            </a:r>
            <a:r>
              <a:rPr lang="zh-CN" altLang="en-US" sz="1600">
                <a:solidFill>
                  <a:schemeClr val="tx1"/>
                </a:solidFill>
                <a:latin typeface="微软雅黑" panose="020B0503020204020204" pitchFamily="34" charset="-122"/>
                <a:ea typeface="微软雅黑" panose="020B0503020204020204" pitchFamily="34" charset="-122"/>
              </a:rPr>
              <a:t>个</a:t>
            </a:r>
            <a:r>
              <a:rPr lang="zh-CN" altLang="en-US" sz="1600" smtClean="0">
                <a:solidFill>
                  <a:schemeClr val="tx1"/>
                </a:solidFill>
                <a:latin typeface="微软雅黑" panose="020B0503020204020204" pitchFamily="34" charset="-122"/>
                <a:ea typeface="微软雅黑" panose="020B0503020204020204" pitchFamily="34" charset="-122"/>
              </a:rPr>
              <a:t>人、职业、家庭）、人</a:t>
            </a:r>
            <a:r>
              <a:rPr lang="zh-CN" altLang="en-US" sz="1600" dirty="0">
                <a:solidFill>
                  <a:schemeClr val="tx1"/>
                </a:solidFill>
                <a:latin typeface="微软雅黑" panose="020B0503020204020204" pitchFamily="34" charset="-122"/>
                <a:ea typeface="微软雅黑" panose="020B0503020204020204" pitchFamily="34" charset="-122"/>
              </a:rPr>
              <a:t>文素</a:t>
            </a:r>
            <a:r>
              <a:rPr lang="zh-CN" altLang="en-US" sz="1600">
                <a:solidFill>
                  <a:schemeClr val="tx1"/>
                </a:solidFill>
                <a:latin typeface="微软雅黑" panose="020B0503020204020204" pitchFamily="34" charset="-122"/>
                <a:ea typeface="微软雅黑" panose="020B0503020204020204" pitchFamily="34" charset="-122"/>
              </a:rPr>
              <a:t>养</a:t>
            </a:r>
            <a:r>
              <a:rPr lang="zh-CN" altLang="en-US" sz="1600" smtClean="0">
                <a:solidFill>
                  <a:schemeClr val="tx1"/>
                </a:solidFill>
                <a:latin typeface="微软雅黑" panose="020B0503020204020204" pitchFamily="34" charset="-122"/>
                <a:ea typeface="微软雅黑" panose="020B0503020204020204" pitchFamily="34" charset="-122"/>
              </a:rPr>
              <a:t>、守法，正义，等</a:t>
            </a:r>
            <a:endParaRPr lang="en-US" altLang="zh-CN" sz="1600" dirty="0">
              <a:solidFill>
                <a:schemeClr val="tx1"/>
              </a:solidFill>
              <a:latin typeface="微软雅黑" panose="020B0503020204020204" pitchFamily="34" charset="-122"/>
              <a:ea typeface="微软雅黑" panose="020B0503020204020204" pitchFamily="34" charset="-122"/>
            </a:endParaRPr>
          </a:p>
          <a:p>
            <a:pPr>
              <a:buFont typeface="Arial" panose="020B0604020202020204" pitchFamily="34" charset="0"/>
              <a:buChar char="•"/>
            </a:pPr>
            <a:r>
              <a:rPr lang="zh-CN" altLang="en-US" sz="1600" dirty="0">
                <a:solidFill>
                  <a:schemeClr val="tx1"/>
                </a:solidFill>
                <a:latin typeface="微软雅黑" panose="020B0503020204020204" pitchFamily="34" charset="-122"/>
                <a:ea typeface="微软雅黑" panose="020B0503020204020204" pitchFamily="34" charset="-122"/>
              </a:rPr>
              <a:t>   健全人</a:t>
            </a:r>
            <a:r>
              <a:rPr lang="zh-CN" altLang="en-US" sz="1600">
                <a:solidFill>
                  <a:schemeClr val="tx1"/>
                </a:solidFill>
                <a:latin typeface="微软雅黑" panose="020B0503020204020204" pitchFamily="34" charset="-122"/>
                <a:ea typeface="微软雅黑" panose="020B0503020204020204" pitchFamily="34" charset="-122"/>
              </a:rPr>
              <a:t>格</a:t>
            </a:r>
            <a:r>
              <a:rPr lang="zh-CN" altLang="en-US" sz="1600" smtClean="0">
                <a:solidFill>
                  <a:schemeClr val="tx1"/>
                </a:solidFill>
                <a:latin typeface="微软雅黑" panose="020B0503020204020204" pitchFamily="34" charset="-122"/>
                <a:ea typeface="微软雅黑" panose="020B0503020204020204" pitchFamily="34" charset="-122"/>
              </a:rPr>
              <a:t>：情</a:t>
            </a:r>
            <a:r>
              <a:rPr lang="zh-CN" altLang="en-US" sz="1600" dirty="0">
                <a:solidFill>
                  <a:schemeClr val="tx1"/>
                </a:solidFill>
                <a:latin typeface="微软雅黑" panose="020B0503020204020204" pitchFamily="34" charset="-122"/>
                <a:ea typeface="微软雅黑" panose="020B0503020204020204" pitchFamily="34" charset="-122"/>
              </a:rPr>
              <a:t>感、态度、行</a:t>
            </a:r>
            <a:r>
              <a:rPr lang="zh-CN" altLang="en-US" sz="1600">
                <a:solidFill>
                  <a:schemeClr val="tx1"/>
                </a:solidFill>
                <a:latin typeface="微软雅黑" panose="020B0503020204020204" pitchFamily="34" charset="-122"/>
                <a:ea typeface="微软雅黑" panose="020B0503020204020204" pitchFamily="34" charset="-122"/>
              </a:rPr>
              <a:t>为</a:t>
            </a:r>
            <a:r>
              <a:rPr lang="zh-CN" altLang="en-US" sz="1600" smtClean="0">
                <a:solidFill>
                  <a:schemeClr val="tx1"/>
                </a:solidFill>
                <a:latin typeface="微软雅黑" panose="020B0503020204020204" pitchFamily="34" charset="-122"/>
                <a:ea typeface="微软雅黑" panose="020B0503020204020204" pitchFamily="34" charset="-122"/>
              </a:rPr>
              <a:t>、自尊、生命观、心</a:t>
            </a:r>
            <a:r>
              <a:rPr lang="zh-CN" altLang="en-US" sz="1600" dirty="0">
                <a:solidFill>
                  <a:schemeClr val="tx1"/>
                </a:solidFill>
                <a:latin typeface="微软雅黑" panose="020B0503020204020204" pitchFamily="34" charset="-122"/>
                <a:ea typeface="微软雅黑" panose="020B0503020204020204" pitchFamily="34" charset="-122"/>
              </a:rPr>
              <a:t>理、</a:t>
            </a:r>
            <a:r>
              <a:rPr lang="zh-CN" altLang="en-US" sz="1600" b="1" dirty="0">
                <a:solidFill>
                  <a:srgbClr val="FF0000"/>
                </a:solidFill>
                <a:latin typeface="微软雅黑" panose="020B0503020204020204" pitchFamily="34" charset="-122"/>
                <a:ea typeface="微软雅黑" panose="020B0503020204020204" pitchFamily="34" charset="-122"/>
              </a:rPr>
              <a:t>哲学</a:t>
            </a:r>
            <a:r>
              <a:rPr lang="zh-CN" altLang="en-US" sz="1600" dirty="0">
                <a:solidFill>
                  <a:schemeClr val="tx1"/>
                </a:solidFill>
                <a:latin typeface="微软雅黑" panose="020B0503020204020204" pitchFamily="34" charset="-122"/>
                <a:ea typeface="微软雅黑" panose="020B0503020204020204" pitchFamily="34" charset="-122"/>
              </a:rPr>
              <a:t>、艺术、性</a:t>
            </a:r>
            <a:r>
              <a:rPr lang="zh-CN" altLang="en-US" sz="1600">
                <a:solidFill>
                  <a:schemeClr val="tx1"/>
                </a:solidFill>
                <a:latin typeface="微软雅黑" panose="020B0503020204020204" pitchFamily="34" charset="-122"/>
                <a:ea typeface="微软雅黑" panose="020B0503020204020204" pitchFamily="34" charset="-122"/>
              </a:rPr>
              <a:t>格</a:t>
            </a:r>
            <a:r>
              <a:rPr lang="zh-CN" altLang="en-US" sz="1600" smtClean="0">
                <a:solidFill>
                  <a:schemeClr val="tx1"/>
                </a:solidFill>
                <a:latin typeface="微软雅黑" panose="020B0503020204020204" pitchFamily="34" charset="-122"/>
                <a:ea typeface="微软雅黑" panose="020B0503020204020204" pitchFamily="34" charset="-122"/>
              </a:rPr>
              <a:t>、健康</a:t>
            </a:r>
            <a:endParaRPr lang="en-US" altLang="zh-CN" sz="1600" dirty="0">
              <a:solidFill>
                <a:schemeClr val="tx1"/>
              </a:solidFill>
              <a:latin typeface="微软雅黑" panose="020B0503020204020204" pitchFamily="34" charset="-122"/>
              <a:ea typeface="微软雅黑" panose="020B0503020204020204" pitchFamily="34" charset="-122"/>
            </a:endParaRPr>
          </a:p>
          <a:p>
            <a:pPr>
              <a:buFont typeface="Arial" panose="020B0604020202020204" pitchFamily="34" charset="0"/>
              <a:buChar char="•"/>
            </a:pPr>
            <a:r>
              <a:rPr lang="zh-CN" altLang="en-US" sz="1600" dirty="0">
                <a:solidFill>
                  <a:schemeClr val="tx1"/>
                </a:solidFill>
                <a:latin typeface="微软雅黑" panose="020B0503020204020204" pitchFamily="34" charset="-122"/>
                <a:ea typeface="微软雅黑" panose="020B0503020204020204" pitchFamily="34" charset="-122"/>
              </a:rPr>
              <a:t>   智      力：</a:t>
            </a:r>
            <a:r>
              <a:rPr lang="en-US" altLang="en-US" sz="1600" dirty="0" err="1">
                <a:solidFill>
                  <a:schemeClr val="tx1"/>
                </a:solidFill>
                <a:latin typeface="微软雅黑" panose="020B0503020204020204" pitchFamily="34" charset="-122"/>
                <a:ea typeface="微软雅黑" panose="020B0503020204020204" pitchFamily="34" charset="-122"/>
              </a:rPr>
              <a:t>观察</a:t>
            </a:r>
            <a:r>
              <a:rPr lang="zh-CN" altLang="en-US" sz="1600" dirty="0">
                <a:solidFill>
                  <a:schemeClr val="tx1"/>
                </a:solidFill>
                <a:latin typeface="微软雅黑" panose="020B0503020204020204" pitchFamily="34" charset="-122"/>
                <a:ea typeface="微软雅黑" panose="020B0503020204020204" pitchFamily="34" charset="-122"/>
              </a:rPr>
              <a:t>、</a:t>
            </a:r>
            <a:r>
              <a:rPr lang="en-US" altLang="en-US" sz="1600" dirty="0" err="1">
                <a:solidFill>
                  <a:schemeClr val="tx1"/>
                </a:solidFill>
                <a:latin typeface="微软雅黑" panose="020B0503020204020204" pitchFamily="34" charset="-122"/>
                <a:ea typeface="微软雅黑" panose="020B0503020204020204" pitchFamily="34" charset="-122"/>
              </a:rPr>
              <a:t>想象</a:t>
            </a:r>
            <a:r>
              <a:rPr lang="zh-CN" altLang="en-US" sz="1600" dirty="0">
                <a:solidFill>
                  <a:schemeClr val="tx1"/>
                </a:solidFill>
                <a:latin typeface="微软雅黑" panose="020B0503020204020204" pitchFamily="34" charset="-122"/>
                <a:ea typeface="微软雅黑" panose="020B0503020204020204" pitchFamily="34" charset="-122"/>
              </a:rPr>
              <a:t>、</a:t>
            </a:r>
            <a:r>
              <a:rPr lang="en-US" altLang="en-US" sz="1600" dirty="0" err="1">
                <a:solidFill>
                  <a:schemeClr val="tx1"/>
                </a:solidFill>
                <a:latin typeface="微软雅黑" panose="020B0503020204020204" pitchFamily="34" charset="-122"/>
                <a:ea typeface="微软雅黑" panose="020B0503020204020204" pitchFamily="34" charset="-122"/>
              </a:rPr>
              <a:t>思考</a:t>
            </a:r>
            <a:r>
              <a:rPr lang="zh-CN" altLang="en-US" sz="1600" dirty="0">
                <a:solidFill>
                  <a:schemeClr val="tx1"/>
                </a:solidFill>
                <a:latin typeface="微软雅黑" panose="020B0503020204020204" pitchFamily="34" charset="-122"/>
                <a:ea typeface="微软雅黑" panose="020B0503020204020204" pitchFamily="34" charset="-122"/>
              </a:rPr>
              <a:t>、</a:t>
            </a:r>
            <a:r>
              <a:rPr lang="en-US" altLang="en-US" sz="1600" dirty="0" err="1">
                <a:solidFill>
                  <a:schemeClr val="tx1"/>
                </a:solidFill>
                <a:latin typeface="微软雅黑" panose="020B0503020204020204" pitchFamily="34" charset="-122"/>
                <a:ea typeface="微软雅黑" panose="020B0503020204020204" pitchFamily="34" charset="-122"/>
              </a:rPr>
              <a:t>判断</a:t>
            </a:r>
            <a:r>
              <a:rPr lang="zh-CN" altLang="en-US" sz="1600" dirty="0">
                <a:solidFill>
                  <a:schemeClr val="tx1"/>
                </a:solidFill>
                <a:latin typeface="微软雅黑" panose="020B0503020204020204" pitchFamily="34" charset="-122"/>
                <a:ea typeface="微软雅黑" panose="020B0503020204020204" pitchFamily="34" charset="-122"/>
              </a:rPr>
              <a:t>、推理、逻辑，</a:t>
            </a:r>
            <a:r>
              <a:rPr lang="zh-CN" altLang="en-US" sz="1600" b="1" dirty="0">
                <a:solidFill>
                  <a:srgbClr val="FF0000"/>
                </a:solidFill>
                <a:latin typeface="微软雅黑" panose="020B0503020204020204" pitchFamily="34" charset="-122"/>
                <a:ea typeface="微软雅黑" panose="020B0503020204020204" pitchFamily="34" charset="-122"/>
              </a:rPr>
              <a:t>思维</a:t>
            </a:r>
            <a:r>
              <a:rPr lang="zh-CN" altLang="en-US" sz="1600" dirty="0">
                <a:solidFill>
                  <a:schemeClr val="tx1"/>
                </a:solidFill>
                <a:latin typeface="微软雅黑" panose="020B0503020204020204" pitchFamily="34" charset="-122"/>
                <a:ea typeface="微软雅黑" panose="020B0503020204020204" pitchFamily="34" charset="-122"/>
              </a:rPr>
              <a:t>，等</a:t>
            </a:r>
            <a:endParaRPr lang="zh-CN" altLang="en-US" sz="1600" b="1" dirty="0">
              <a:solidFill>
                <a:schemeClr val="tx1"/>
              </a:solidFill>
              <a:latin typeface="微软雅黑" panose="020B0503020204020204" pitchFamily="34" charset="-122"/>
              <a:ea typeface="微软雅黑" panose="020B0503020204020204" pitchFamily="34" charset="-122"/>
            </a:endParaRPr>
          </a:p>
        </p:txBody>
      </p:sp>
      <p:sp>
        <p:nvSpPr>
          <p:cNvPr id="23" name="矩形 22"/>
          <p:cNvSpPr/>
          <p:nvPr/>
        </p:nvSpPr>
        <p:spPr>
          <a:xfrm>
            <a:off x="7144719" y="1713543"/>
            <a:ext cx="1338828" cy="369332"/>
          </a:xfrm>
          <a:prstGeom prst="rect">
            <a:avLst/>
          </a:prstGeom>
        </p:spPr>
        <p:txBody>
          <a:bodyPr wrap="none">
            <a:spAutoFit/>
          </a:bodyPr>
          <a:lstStyle/>
          <a:p>
            <a:r>
              <a:rPr lang="zh-CN" altLang="en-US" b="1">
                <a:solidFill>
                  <a:srgbClr val="9D1F33"/>
                </a:solidFill>
                <a:latin typeface="微软雅黑" panose="020B0503020204020204" pitchFamily="34" charset="-122"/>
                <a:ea typeface="微软雅黑" panose="020B0503020204020204" pitchFamily="34" charset="-122"/>
                <a:cs typeface="+mn-cs"/>
              </a:rPr>
              <a:t>责任与担当</a:t>
            </a:r>
            <a:endParaRPr lang="zh-CN" altLang="en-US"/>
          </a:p>
        </p:txBody>
      </p:sp>
      <p:sp>
        <p:nvSpPr>
          <p:cNvPr id="24" name="矩形 23"/>
          <p:cNvSpPr/>
          <p:nvPr/>
        </p:nvSpPr>
        <p:spPr>
          <a:xfrm>
            <a:off x="7678846" y="2714626"/>
            <a:ext cx="1107996" cy="369332"/>
          </a:xfrm>
          <a:prstGeom prst="rect">
            <a:avLst/>
          </a:prstGeom>
        </p:spPr>
        <p:txBody>
          <a:bodyPr wrap="none">
            <a:spAutoFit/>
          </a:bodyPr>
          <a:lstStyle/>
          <a:p>
            <a:r>
              <a:rPr lang="zh-CN" altLang="en-US" b="1">
                <a:solidFill>
                  <a:srgbClr val="9D1F33"/>
                </a:solidFill>
                <a:latin typeface="微软雅黑" panose="020B0503020204020204" pitchFamily="34" charset="-122"/>
                <a:ea typeface="微软雅黑" panose="020B0503020204020204" pitchFamily="34" charset="-122"/>
                <a:cs typeface="+mn-cs"/>
              </a:rPr>
              <a:t>如何做人</a:t>
            </a:r>
            <a:endParaRPr lang="zh-CN" altLang="en-US"/>
          </a:p>
        </p:txBody>
      </p:sp>
      <p:sp>
        <p:nvSpPr>
          <p:cNvPr id="25" name="矩形 24"/>
          <p:cNvSpPr/>
          <p:nvPr/>
        </p:nvSpPr>
        <p:spPr>
          <a:xfrm>
            <a:off x="7467617" y="3995037"/>
            <a:ext cx="1107996" cy="369332"/>
          </a:xfrm>
          <a:prstGeom prst="rect">
            <a:avLst/>
          </a:prstGeom>
        </p:spPr>
        <p:txBody>
          <a:bodyPr wrap="none">
            <a:spAutoFit/>
          </a:bodyPr>
          <a:lstStyle/>
          <a:p>
            <a:r>
              <a:rPr lang="zh-CN" altLang="en-US" b="1">
                <a:solidFill>
                  <a:srgbClr val="9D1F33"/>
                </a:solidFill>
                <a:latin typeface="微软雅黑" panose="020B0503020204020204" pitchFamily="34" charset="-122"/>
                <a:ea typeface="微软雅黑" panose="020B0503020204020204" pitchFamily="34" charset="-122"/>
                <a:cs typeface="+mn-cs"/>
              </a:rPr>
              <a:t>如何做事</a:t>
            </a:r>
            <a:endParaRPr lang="zh-CN" altLang="en-US"/>
          </a:p>
        </p:txBody>
      </p:sp>
      <p:grpSp>
        <p:nvGrpSpPr>
          <p:cNvPr id="17" name="组合 12"/>
          <p:cNvGrpSpPr/>
          <p:nvPr/>
        </p:nvGrpSpPr>
        <p:grpSpPr>
          <a:xfrm>
            <a:off x="0" y="0"/>
            <a:ext cx="2339975" cy="600075"/>
            <a:chOff x="0" y="0"/>
            <a:chExt cx="2339975" cy="600764"/>
          </a:xfrm>
        </p:grpSpPr>
        <p:sp>
          <p:nvSpPr>
            <p:cNvPr id="19" name="矩形 18"/>
            <p:cNvSpPr/>
            <p:nvPr/>
          </p:nvSpPr>
          <p:spPr bwMode="auto">
            <a:xfrm>
              <a:off x="0" y="0"/>
              <a:ext cx="144463"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2" name="矩形 21"/>
            <p:cNvSpPr/>
            <p:nvPr/>
          </p:nvSpPr>
          <p:spPr bwMode="auto">
            <a:xfrm>
              <a:off x="250825" y="0"/>
              <a:ext cx="2089150"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zh-CN"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sp>
        <p:nvSpPr>
          <p:cNvPr id="26" name="矩形 25"/>
          <p:cNvSpPr/>
          <p:nvPr/>
        </p:nvSpPr>
        <p:spPr>
          <a:xfrm>
            <a:off x="1099068" y="71420"/>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
        <p:nvSpPr>
          <p:cNvPr id="28" name="矩形 27"/>
          <p:cNvSpPr/>
          <p:nvPr/>
        </p:nvSpPr>
        <p:spPr bwMode="auto">
          <a:xfrm>
            <a:off x="2439988" y="4763"/>
            <a:ext cx="6704012"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a:solidFill>
                  <a:schemeClr val="bg1"/>
                </a:solidFill>
                <a:latin typeface="微软雅黑" panose="020B0503020204020204" pitchFamily="34" charset="-122"/>
                <a:ea typeface="微软雅黑" panose="020B0503020204020204" pitchFamily="34" charset="-122"/>
              </a:rPr>
              <a:t>课程思政的“概念与内涵”</a:t>
            </a:r>
            <a:endParaRPr lang="zh-CN" altLang="en-US" sz="2000" b="1">
              <a:solidFill>
                <a:schemeClr val="bg1"/>
              </a:solidFill>
              <a:latin typeface="微软雅黑" panose="020B0503020204020204" pitchFamily="34" charset="-122"/>
              <a:ea typeface="微软雅黑" panose="020B0503020204020204" pitchFamily="34" charset="-122"/>
            </a:endParaRPr>
          </a:p>
        </p:txBody>
      </p:sp>
      <p:sp>
        <p:nvSpPr>
          <p:cNvPr id="21" name="Rectangle 1"/>
          <p:cNvSpPr>
            <a:spLocks noChangeArrowheads="1"/>
          </p:cNvSpPr>
          <p:nvPr/>
        </p:nvSpPr>
        <p:spPr bwMode="auto">
          <a:xfrm>
            <a:off x="428596" y="4739032"/>
            <a:ext cx="8501122" cy="338554"/>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600" b="1" i="0" u="none" strike="noStrike" cap="none" normalizeH="0" baseline="0" smtClean="0">
                <a:ln>
                  <a:noFill/>
                </a:ln>
                <a:solidFill>
                  <a:schemeClr val="bg1"/>
                </a:solidFill>
                <a:effectLst/>
                <a:latin typeface="微软雅黑" panose="020B0503020204020204" pitchFamily="34" charset="-122"/>
                <a:ea typeface="微软雅黑" panose="020B0503020204020204" pitchFamily="34" charset="-122"/>
                <a:cs typeface="宋体" panose="02010600030101010101" pitchFamily="2" charset="-122"/>
              </a:rPr>
              <a:t>    教学过程中，一切有利于学生进步、成长的，能够促进学生德智体美劳发展的因素</a:t>
            </a:r>
            <a:r>
              <a:rPr kumimoji="0" lang="zh-CN" sz="1600" b="1" i="0" u="none" strike="noStrike" cap="none" normalizeH="0" baseline="0" smtClean="0">
                <a:ln>
                  <a:noFill/>
                </a:ln>
                <a:solidFill>
                  <a:schemeClr val="bg1"/>
                </a:solidFill>
                <a:effectLst/>
                <a:latin typeface="微软雅黑" panose="020B0503020204020204" pitchFamily="34" charset="-122"/>
                <a:ea typeface="微软雅黑" panose="020B0503020204020204" pitchFamily="34" charset="-122"/>
                <a:cs typeface="宋体" panose="02010600030101010101" pitchFamily="2" charset="-122"/>
              </a:rPr>
              <a:t>。</a:t>
            </a:r>
            <a:endParaRPr kumimoji="0" lang="zh-CN" sz="3600" b="1" i="0" u="none" strike="noStrike" cap="none" normalizeH="0" baseline="0">
              <a:ln>
                <a:noFill/>
              </a:ln>
              <a:solidFill>
                <a:schemeClr val="bg1"/>
              </a:solidFill>
              <a:effectLst/>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linds(horizont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linds(horizont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0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10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20" grpId="0" bldLvl="0" animBg="1"/>
      <p:bldP spid="18" grpId="0" bldLvl="0" animBg="1"/>
      <p:bldP spid="23" grpId="0"/>
      <p:bldP spid="24" grpId="0"/>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4786328"/>
            <a:ext cx="9186545" cy="357172"/>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6" name="矩形 5"/>
          <p:cNvSpPr/>
          <p:nvPr/>
        </p:nvSpPr>
        <p:spPr>
          <a:xfrm>
            <a:off x="-36512" y="929311"/>
            <a:ext cx="575945" cy="57023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32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3</a:t>
            </a:r>
            <a:endParaRPr kumimoji="0" lang="zh-CN" altLang="en-US" sz="32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7" name="矩形 6"/>
          <p:cNvSpPr/>
          <p:nvPr/>
        </p:nvSpPr>
        <p:spPr>
          <a:xfrm>
            <a:off x="618808" y="928676"/>
            <a:ext cx="6096332" cy="57086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rtl="0">
              <a:defRPr/>
            </a:pPr>
            <a:r>
              <a:rPr lang="en-US" altLang="zh-CN" sz="2000" b="1" smtClean="0">
                <a:solidFill>
                  <a:srgbClr val="9D1F33"/>
                </a:solidFill>
                <a:latin typeface="微软雅黑" panose="020B0503020204020204" pitchFamily="34" charset="-122"/>
                <a:ea typeface="微软雅黑" panose="020B0503020204020204" pitchFamily="34" charset="-122"/>
              </a:rPr>
              <a:t>      </a:t>
            </a:r>
            <a:r>
              <a:rPr lang="zh-CN" altLang="en-US" sz="2000" b="1" smtClean="0">
                <a:solidFill>
                  <a:srgbClr val="9D1F33"/>
                </a:solidFill>
                <a:latin typeface="微软雅黑" panose="020B0503020204020204" pitchFamily="34" charset="-122"/>
                <a:ea typeface="微软雅黑" panose="020B0503020204020204" pitchFamily="34" charset="-122"/>
              </a:rPr>
              <a:t>专业课程思政教育的五个工作环节</a:t>
            </a:r>
            <a:endParaRPr lang="zh-CN" altLang="en-US" sz="2000" b="1" dirty="0">
              <a:solidFill>
                <a:srgbClr val="9D1F33"/>
              </a:solidFill>
              <a:latin typeface="微软雅黑" panose="020B0503020204020204" pitchFamily="34" charset="-122"/>
              <a:ea typeface="微软雅黑" panose="020B0503020204020204" pitchFamily="34" charset="-122"/>
            </a:endParaRPr>
          </a:p>
        </p:txBody>
      </p:sp>
      <p:sp>
        <p:nvSpPr>
          <p:cNvPr id="11" name="矩形 10"/>
          <p:cNvSpPr/>
          <p:nvPr/>
        </p:nvSpPr>
        <p:spPr>
          <a:xfrm>
            <a:off x="428596" y="1857374"/>
            <a:ext cx="8429684" cy="2571763"/>
          </a:xfrm>
          <a:prstGeom prst="rect">
            <a:avLst/>
          </a:prstGeom>
          <a:solidFill>
            <a:schemeClr val="bg2">
              <a:lumMod val="20000"/>
              <a:lumOff val="8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ts val="3400"/>
              </a:lnSpc>
            </a:pPr>
            <a:r>
              <a:rPr lang="zh-CN" altLang="en-US" smtClean="0">
                <a:solidFill>
                  <a:schemeClr val="tx1"/>
                </a:solidFill>
                <a:latin typeface="微软雅黑" panose="020B0503020204020204" pitchFamily="34" charset="-122"/>
                <a:ea typeface="微软雅黑" panose="020B0503020204020204" pitchFamily="34" charset="-122"/>
              </a:rPr>
              <a:t>基</a:t>
            </a:r>
            <a:r>
              <a:rPr lang="zh-CN" altLang="en-US" dirty="0" smtClean="0">
                <a:solidFill>
                  <a:schemeClr val="tx1"/>
                </a:solidFill>
                <a:latin typeface="微软雅黑" panose="020B0503020204020204" pitchFamily="34" charset="-122"/>
                <a:ea typeface="微软雅黑" panose="020B0503020204020204" pitchFamily="34" charset="-122"/>
              </a:rPr>
              <a:t>本</a:t>
            </a:r>
            <a:r>
              <a:rPr lang="zh-CN" altLang="en-US" smtClean="0">
                <a:solidFill>
                  <a:schemeClr val="tx1"/>
                </a:solidFill>
                <a:latin typeface="微软雅黑" panose="020B0503020204020204" pitchFamily="34" charset="-122"/>
                <a:ea typeface="微软雅黑" panose="020B0503020204020204" pitchFamily="34" charset="-122"/>
              </a:rPr>
              <a:t>环节：建设</a:t>
            </a:r>
            <a:r>
              <a:rPr lang="zh-CN" altLang="en-US" b="1" smtClean="0">
                <a:solidFill>
                  <a:srgbClr val="C00000"/>
                </a:solidFill>
                <a:latin typeface="微软雅黑" panose="020B0503020204020204" pitchFamily="34" charset="-122"/>
                <a:ea typeface="微软雅黑" panose="020B0503020204020204" pitchFamily="34" charset="-122"/>
              </a:rPr>
              <a:t>平台</a:t>
            </a:r>
            <a:r>
              <a:rPr lang="zh-CN" altLang="en-US" smtClean="0">
                <a:solidFill>
                  <a:schemeClr val="tx1"/>
                </a:solidFill>
                <a:latin typeface="微软雅黑" panose="020B0503020204020204" pitchFamily="34" charset="-122"/>
                <a:ea typeface="微软雅黑" panose="020B0503020204020204" pitchFamily="34" charset="-122"/>
              </a:rPr>
              <a:t>      依据课程特点作的教学设计，教学环节等</a:t>
            </a:r>
            <a:endParaRPr lang="en-US" altLang="zh-CN" smtClean="0">
              <a:solidFill>
                <a:schemeClr val="tx1"/>
              </a:solidFill>
              <a:latin typeface="微软雅黑" panose="020B0503020204020204" pitchFamily="34" charset="-122"/>
              <a:ea typeface="微软雅黑" panose="020B0503020204020204" pitchFamily="34" charset="-122"/>
            </a:endParaRPr>
          </a:p>
          <a:p>
            <a:pPr>
              <a:lnSpc>
                <a:spcPts val="3400"/>
              </a:lnSpc>
            </a:pPr>
            <a:r>
              <a:rPr lang="zh-CN" altLang="en-US" smtClean="0">
                <a:solidFill>
                  <a:schemeClr val="tx1"/>
                </a:solidFill>
                <a:latin typeface="微软雅黑" panose="020B0503020204020204" pitchFamily="34" charset="-122"/>
                <a:ea typeface="微软雅黑" panose="020B0503020204020204" pitchFamily="34" charset="-122"/>
              </a:rPr>
              <a:t>重</a:t>
            </a:r>
            <a:r>
              <a:rPr lang="zh-CN" altLang="en-US" dirty="0" smtClean="0">
                <a:solidFill>
                  <a:schemeClr val="tx1"/>
                </a:solidFill>
                <a:latin typeface="微软雅黑" panose="020B0503020204020204" pitchFamily="34" charset="-122"/>
                <a:ea typeface="微软雅黑" panose="020B0503020204020204" pitchFamily="34" charset="-122"/>
              </a:rPr>
              <a:t>点</a:t>
            </a:r>
            <a:r>
              <a:rPr lang="zh-CN" altLang="en-US" smtClean="0">
                <a:solidFill>
                  <a:schemeClr val="tx1"/>
                </a:solidFill>
                <a:latin typeface="微软雅黑" panose="020B0503020204020204" pitchFamily="34" charset="-122"/>
                <a:ea typeface="微软雅黑" panose="020B0503020204020204" pitchFamily="34" charset="-122"/>
              </a:rPr>
              <a:t>环节：学生</a:t>
            </a:r>
            <a:r>
              <a:rPr lang="zh-CN" altLang="en-US" b="1" smtClean="0">
                <a:solidFill>
                  <a:srgbClr val="C00000"/>
                </a:solidFill>
                <a:latin typeface="微软雅黑" panose="020B0503020204020204" pitchFamily="34" charset="-122"/>
                <a:ea typeface="微软雅黑" panose="020B0503020204020204" pitchFamily="34" charset="-122"/>
              </a:rPr>
              <a:t>参与</a:t>
            </a:r>
            <a:r>
              <a:rPr lang="zh-CN" altLang="en-US" smtClean="0">
                <a:solidFill>
                  <a:schemeClr val="tx1"/>
                </a:solidFill>
                <a:latin typeface="微软雅黑" panose="020B0503020204020204" pitchFamily="34" charset="-122"/>
                <a:ea typeface="微软雅黑" panose="020B0503020204020204" pitchFamily="34" charset="-122"/>
              </a:rPr>
              <a:t>      学生积极参与，形成情感的体验与感悟</a:t>
            </a:r>
            <a:endParaRPr lang="en-US" altLang="zh-CN" smtClean="0">
              <a:solidFill>
                <a:schemeClr val="tx1"/>
              </a:solidFill>
              <a:latin typeface="微软雅黑" panose="020B0503020204020204" pitchFamily="34" charset="-122"/>
              <a:ea typeface="微软雅黑" panose="020B0503020204020204" pitchFamily="34" charset="-122"/>
            </a:endParaRPr>
          </a:p>
          <a:p>
            <a:pPr>
              <a:lnSpc>
                <a:spcPts val="3400"/>
              </a:lnSpc>
            </a:pPr>
            <a:r>
              <a:rPr lang="zh-CN" altLang="en-US" smtClean="0">
                <a:solidFill>
                  <a:schemeClr val="tx1"/>
                </a:solidFill>
                <a:latin typeface="微软雅黑" panose="020B0503020204020204" pitchFamily="34" charset="-122"/>
                <a:ea typeface="微软雅黑" panose="020B0503020204020204" pitchFamily="34" charset="-122"/>
              </a:rPr>
              <a:t>关</a:t>
            </a:r>
            <a:r>
              <a:rPr lang="zh-CN" altLang="en-US" dirty="0" smtClean="0">
                <a:solidFill>
                  <a:schemeClr val="tx1"/>
                </a:solidFill>
                <a:latin typeface="微软雅黑" panose="020B0503020204020204" pitchFamily="34" charset="-122"/>
                <a:ea typeface="微软雅黑" panose="020B0503020204020204" pitchFamily="34" charset="-122"/>
              </a:rPr>
              <a:t>键</a:t>
            </a:r>
            <a:r>
              <a:rPr lang="zh-CN" altLang="en-US" smtClean="0">
                <a:solidFill>
                  <a:schemeClr val="tx1"/>
                </a:solidFill>
                <a:latin typeface="微软雅黑" panose="020B0503020204020204" pitchFamily="34" charset="-122"/>
                <a:ea typeface="微软雅黑" panose="020B0503020204020204" pitchFamily="34" charset="-122"/>
              </a:rPr>
              <a:t>环节：教师</a:t>
            </a:r>
            <a:r>
              <a:rPr lang="zh-CN" altLang="en-US" b="1" smtClean="0">
                <a:solidFill>
                  <a:srgbClr val="C00000"/>
                </a:solidFill>
                <a:latin typeface="微软雅黑" panose="020B0503020204020204" pitchFamily="34" charset="-122"/>
                <a:ea typeface="微软雅黑" panose="020B0503020204020204" pitchFamily="34" charset="-122"/>
              </a:rPr>
              <a:t>引导</a:t>
            </a:r>
            <a:r>
              <a:rPr lang="zh-CN" altLang="en-US" smtClean="0">
                <a:solidFill>
                  <a:schemeClr val="tx1"/>
                </a:solidFill>
                <a:latin typeface="微软雅黑" panose="020B0503020204020204" pitchFamily="34" charset="-122"/>
                <a:ea typeface="微软雅黑" panose="020B0503020204020204" pitchFamily="34" charset="-122"/>
              </a:rPr>
              <a:t>      调动各种因素，引导意识，引导类型，引导方式</a:t>
            </a:r>
            <a:endParaRPr lang="en-US" altLang="zh-CN" smtClean="0">
              <a:solidFill>
                <a:schemeClr val="tx1"/>
              </a:solidFill>
              <a:latin typeface="微软雅黑" panose="020B0503020204020204" pitchFamily="34" charset="-122"/>
              <a:ea typeface="微软雅黑" panose="020B0503020204020204" pitchFamily="34" charset="-122"/>
            </a:endParaRPr>
          </a:p>
          <a:p>
            <a:pPr>
              <a:lnSpc>
                <a:spcPts val="3400"/>
              </a:lnSpc>
            </a:pPr>
            <a:r>
              <a:rPr lang="zh-CN" altLang="en-US" smtClean="0">
                <a:solidFill>
                  <a:schemeClr val="tx1"/>
                </a:solidFill>
                <a:latin typeface="微软雅黑" panose="020B0503020204020204" pitchFamily="34" charset="-122"/>
                <a:ea typeface="微软雅黑" panose="020B0503020204020204" pitchFamily="34" charset="-122"/>
              </a:rPr>
              <a:t>难</a:t>
            </a:r>
            <a:r>
              <a:rPr lang="zh-CN" altLang="en-US" dirty="0" smtClean="0">
                <a:solidFill>
                  <a:schemeClr val="tx1"/>
                </a:solidFill>
                <a:latin typeface="微软雅黑" panose="020B0503020204020204" pitchFamily="34" charset="-122"/>
                <a:ea typeface="微软雅黑" panose="020B0503020204020204" pitchFamily="34" charset="-122"/>
              </a:rPr>
              <a:t>点</a:t>
            </a:r>
            <a:r>
              <a:rPr lang="zh-CN" altLang="en-US" smtClean="0">
                <a:solidFill>
                  <a:schemeClr val="tx1"/>
                </a:solidFill>
                <a:latin typeface="微软雅黑" panose="020B0503020204020204" pitchFamily="34" charset="-122"/>
                <a:ea typeface="微软雅黑" panose="020B0503020204020204" pitchFamily="34" charset="-122"/>
              </a:rPr>
              <a:t>环节：综合</a:t>
            </a:r>
            <a:r>
              <a:rPr lang="zh-CN" altLang="en-US" b="1" smtClean="0">
                <a:solidFill>
                  <a:srgbClr val="C00000"/>
                </a:solidFill>
                <a:latin typeface="微软雅黑" panose="020B0503020204020204" pitchFamily="34" charset="-122"/>
                <a:ea typeface="微软雅黑" panose="020B0503020204020204" pitchFamily="34" charset="-122"/>
              </a:rPr>
              <a:t>评价</a:t>
            </a:r>
            <a:r>
              <a:rPr lang="zh-CN" altLang="en-US" smtClean="0">
                <a:solidFill>
                  <a:schemeClr val="tx1"/>
                </a:solidFill>
                <a:latin typeface="微软雅黑" panose="020B0503020204020204" pitchFamily="34" charset="-122"/>
                <a:ea typeface="微软雅黑" panose="020B0503020204020204" pitchFamily="34" charset="-122"/>
              </a:rPr>
              <a:t>      建立评价和研究意识，掌握评价和研究方法</a:t>
            </a:r>
            <a:endParaRPr lang="en-US" altLang="zh-CN" smtClean="0">
              <a:solidFill>
                <a:schemeClr val="tx1"/>
              </a:solidFill>
              <a:latin typeface="微软雅黑" panose="020B0503020204020204" pitchFamily="34" charset="-122"/>
              <a:ea typeface="微软雅黑" panose="020B0503020204020204" pitchFamily="34" charset="-122"/>
            </a:endParaRPr>
          </a:p>
          <a:p>
            <a:pPr>
              <a:lnSpc>
                <a:spcPts val="3400"/>
              </a:lnSpc>
            </a:pPr>
            <a:r>
              <a:rPr lang="zh-CN" altLang="en-US" smtClean="0">
                <a:solidFill>
                  <a:schemeClr val="tx1"/>
                </a:solidFill>
                <a:latin typeface="微软雅黑" panose="020B0503020204020204" pitchFamily="34" charset="-122"/>
                <a:ea typeface="微软雅黑" panose="020B0503020204020204" pitchFamily="34" charset="-122"/>
              </a:rPr>
              <a:t>核</a:t>
            </a:r>
            <a:r>
              <a:rPr lang="zh-CN" altLang="en-US" dirty="0" smtClean="0">
                <a:solidFill>
                  <a:schemeClr val="tx1"/>
                </a:solidFill>
                <a:latin typeface="微软雅黑" panose="020B0503020204020204" pitchFamily="34" charset="-122"/>
                <a:ea typeface="微软雅黑" panose="020B0503020204020204" pitchFamily="34" charset="-122"/>
              </a:rPr>
              <a:t>心</a:t>
            </a:r>
            <a:r>
              <a:rPr lang="zh-CN" altLang="en-US" smtClean="0">
                <a:solidFill>
                  <a:schemeClr val="tx1"/>
                </a:solidFill>
                <a:latin typeface="微软雅黑" panose="020B0503020204020204" pitchFamily="34" charset="-122"/>
                <a:ea typeface="微软雅黑" panose="020B0503020204020204" pitchFamily="34" charset="-122"/>
              </a:rPr>
              <a:t>环节：有机</a:t>
            </a:r>
            <a:r>
              <a:rPr lang="zh-CN" altLang="en-US" b="1" smtClean="0">
                <a:solidFill>
                  <a:srgbClr val="C00000"/>
                </a:solidFill>
                <a:latin typeface="微软雅黑" panose="020B0503020204020204" pitchFamily="34" charset="-122"/>
                <a:ea typeface="微软雅黑" panose="020B0503020204020204" pitchFamily="34" charset="-122"/>
              </a:rPr>
              <a:t>融合</a:t>
            </a:r>
            <a:r>
              <a:rPr lang="zh-CN" altLang="en-US" smtClean="0">
                <a:solidFill>
                  <a:schemeClr val="tx1"/>
                </a:solidFill>
                <a:latin typeface="微软雅黑" panose="020B0503020204020204" pitchFamily="34" charset="-122"/>
                <a:ea typeface="微软雅黑" panose="020B0503020204020204" pitchFamily="34" charset="-122"/>
              </a:rPr>
              <a:t>      显性教育与隐形教育结合，润物无声，潜移默化</a:t>
            </a:r>
            <a:endParaRPr lang="zh-CN" altLang="en-US" b="1" dirty="0" smtClean="0">
              <a:solidFill>
                <a:srgbClr val="9D1F33"/>
              </a:solidFill>
              <a:latin typeface="微软雅黑" panose="020B0503020204020204" pitchFamily="34" charset="-122"/>
              <a:ea typeface="微软雅黑" panose="020B0503020204020204" pitchFamily="34" charset="-122"/>
            </a:endParaRPr>
          </a:p>
        </p:txBody>
      </p:sp>
      <p:grpSp>
        <p:nvGrpSpPr>
          <p:cNvPr id="8" name="组合 12"/>
          <p:cNvGrpSpPr/>
          <p:nvPr/>
        </p:nvGrpSpPr>
        <p:grpSpPr>
          <a:xfrm>
            <a:off x="0" y="0"/>
            <a:ext cx="2339975" cy="600075"/>
            <a:chOff x="0" y="0"/>
            <a:chExt cx="2339975" cy="600764"/>
          </a:xfrm>
        </p:grpSpPr>
        <p:sp>
          <p:nvSpPr>
            <p:cNvPr id="9" name="矩形 8"/>
            <p:cNvSpPr/>
            <p:nvPr/>
          </p:nvSpPr>
          <p:spPr bwMode="auto">
            <a:xfrm>
              <a:off x="0" y="0"/>
              <a:ext cx="144463"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13" name="矩形 12"/>
            <p:cNvSpPr/>
            <p:nvPr/>
          </p:nvSpPr>
          <p:spPr bwMode="auto">
            <a:xfrm>
              <a:off x="250825" y="0"/>
              <a:ext cx="2089150"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zh-CN"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sp>
        <p:nvSpPr>
          <p:cNvPr id="14" name="矩形 13"/>
          <p:cNvSpPr/>
          <p:nvPr/>
        </p:nvSpPr>
        <p:spPr bwMode="auto">
          <a:xfrm>
            <a:off x="2439988" y="4763"/>
            <a:ext cx="6704012"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a:solidFill>
                  <a:schemeClr val="bg1"/>
                </a:solidFill>
                <a:latin typeface="微软雅黑" panose="020B0503020204020204" pitchFamily="34" charset="-122"/>
                <a:ea typeface="微软雅黑" panose="020B0503020204020204" pitchFamily="34" charset="-122"/>
              </a:rPr>
              <a:t>课程思政的“概念与内涵”</a:t>
            </a:r>
            <a:endParaRPr lang="zh-CN" altLang="en-US" sz="2000" b="1">
              <a:solidFill>
                <a:schemeClr val="bg1"/>
              </a:solidFill>
              <a:latin typeface="微软雅黑" panose="020B0503020204020204" pitchFamily="34" charset="-122"/>
              <a:ea typeface="微软雅黑" panose="020B0503020204020204" pitchFamily="34" charset="-122"/>
            </a:endParaRPr>
          </a:p>
        </p:txBody>
      </p:sp>
      <p:sp>
        <p:nvSpPr>
          <p:cNvPr id="18" name="矩形 17"/>
          <p:cNvSpPr/>
          <p:nvPr/>
        </p:nvSpPr>
        <p:spPr>
          <a:xfrm>
            <a:off x="1099068" y="71420"/>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11"/>
          <p:cNvGrpSpPr/>
          <p:nvPr/>
        </p:nvGrpSpPr>
        <p:grpSpPr>
          <a:xfrm>
            <a:off x="500034" y="1707654"/>
            <a:ext cx="8143931" cy="1535112"/>
            <a:chOff x="2311400" y="1634463"/>
            <a:chExt cx="4249307" cy="1534187"/>
          </a:xfrm>
        </p:grpSpPr>
        <p:sp>
          <p:nvSpPr>
            <p:cNvPr id="2" name="直接连接符 6"/>
            <p:cNvSpPr>
              <a:spLocks noChangeShapeType="1"/>
            </p:cNvSpPr>
            <p:nvPr/>
          </p:nvSpPr>
          <p:spPr bwMode="auto">
            <a:xfrm>
              <a:off x="2311400" y="3167064"/>
              <a:ext cx="4249307" cy="1586"/>
            </a:xfrm>
            <a:prstGeom prst="line">
              <a:avLst/>
            </a:prstGeom>
            <a:noFill/>
            <a:ln w="28575">
              <a:solidFill>
                <a:schemeClr val="bg1">
                  <a:lumMod val="65000"/>
                </a:schemeClr>
              </a:solidFill>
              <a:prstDash val="sysDot"/>
              <a:rou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直接连接符 7"/>
            <p:cNvSpPr>
              <a:spLocks noChangeShapeType="1"/>
            </p:cNvSpPr>
            <p:nvPr/>
          </p:nvSpPr>
          <p:spPr bwMode="auto">
            <a:xfrm>
              <a:off x="2311400" y="1634463"/>
              <a:ext cx="4249307" cy="1586"/>
            </a:xfrm>
            <a:prstGeom prst="line">
              <a:avLst/>
            </a:prstGeom>
            <a:noFill/>
            <a:ln w="28575">
              <a:solidFill>
                <a:schemeClr val="bg1">
                  <a:lumMod val="65000"/>
                </a:schemeClr>
              </a:solidFill>
              <a:prstDash val="sysDot"/>
              <a:rou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矩形 3"/>
            <p:cNvSpPr/>
            <p:nvPr/>
          </p:nvSpPr>
          <p:spPr>
            <a:xfrm>
              <a:off x="2339972" y="1851819"/>
              <a:ext cx="1052392" cy="504521"/>
            </a:xfrm>
            <a:prstGeom prst="rect">
              <a:avLst/>
            </a:prstGeom>
            <a:solidFill>
              <a:srgbClr val="9D1F33"/>
            </a:solidFill>
            <a:ln w="19050">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2800" b="1" i="0" u="none" strike="noStrike" kern="1200" cap="none" spc="0" normalizeH="0" baseline="0" noProof="0">
                  <a:ln>
                    <a:noFill/>
                  </a:ln>
                  <a:solidFill>
                    <a:schemeClr val="lt1"/>
                  </a:solidFill>
                  <a:effectLst/>
                  <a:uLnTx/>
                  <a:uFillTx/>
                  <a:latin typeface="Arial Rounded MT Bold" panose="020F0704030504030204" pitchFamily="34" charset="0"/>
                  <a:ea typeface="微软雅黑" panose="020B0503020204020204" pitchFamily="34" charset="-122"/>
                  <a:cs typeface="+mn-cs"/>
                </a:rPr>
                <a:t>PART  </a:t>
              </a:r>
              <a:r>
                <a:rPr kumimoji="0" lang="en-US" altLang="zh-CN" sz="28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2</a:t>
              </a:r>
              <a:endParaRPr kumimoji="0" lang="zh-CN" altLang="en-US" sz="28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5" name="矩形 4"/>
            <p:cNvSpPr/>
            <p:nvPr/>
          </p:nvSpPr>
          <p:spPr>
            <a:xfrm>
              <a:off x="2438879" y="2355248"/>
              <a:ext cx="878936" cy="62668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dist" defTabSz="914400" rtl="0" eaLnBrk="0" fontAlgn="base" latinLnBrk="0" hangingPunct="0">
                <a:lnSpc>
                  <a:spcPct val="100000"/>
                </a:lnSpc>
                <a:spcBef>
                  <a:spcPct val="0"/>
                </a:spcBef>
                <a:spcAft>
                  <a:spcPct val="0"/>
                </a:spcAft>
                <a:buClrTx/>
                <a:buSzTx/>
                <a:buFontTx/>
                <a:buNone/>
                <a:defRPr/>
              </a:pPr>
              <a:r>
                <a:rPr kumimoji="0" lang="zh-CN" altLang="en-US" sz="2600" b="1" i="0" u="none" strike="noStrike" kern="1200" cap="none" spc="0" normalizeH="0" baseline="0" noProof="0" smtClean="0">
                  <a:ln>
                    <a:noFill/>
                  </a:ln>
                  <a:solidFill>
                    <a:srgbClr val="9D1F33"/>
                  </a:solidFill>
                  <a:effectLst/>
                  <a:uLnTx/>
                  <a:uFillTx/>
                  <a:latin typeface="微软雅黑" panose="020B0503020204020204" pitchFamily="34" charset="-122"/>
                  <a:ea typeface="微软雅黑" panose="020B0503020204020204" pitchFamily="34" charset="-122"/>
                  <a:cs typeface="+mn-cs"/>
                </a:rPr>
                <a:t>第二部</a:t>
              </a:r>
              <a:r>
                <a:rPr kumimoji="0" lang="zh-CN" altLang="en-US" sz="2600" b="1"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rPr>
                <a:t>分</a:t>
              </a:r>
              <a:endParaRPr kumimoji="0" lang="zh-CN" altLang="en-US" sz="2600" b="1"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endParaRPr>
            </a:p>
          </p:txBody>
        </p:sp>
      </p:grpSp>
      <p:sp>
        <p:nvSpPr>
          <p:cNvPr id="10" name="矩形 9"/>
          <p:cNvSpPr/>
          <p:nvPr/>
        </p:nvSpPr>
        <p:spPr>
          <a:xfrm>
            <a:off x="0" y="4786328"/>
            <a:ext cx="9186545" cy="357172"/>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bwMode="auto">
          <a:xfrm>
            <a:off x="0" y="4763"/>
            <a:ext cx="9144000" cy="709599"/>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14" name="矩形 13"/>
          <p:cNvSpPr/>
          <p:nvPr/>
        </p:nvSpPr>
        <p:spPr>
          <a:xfrm>
            <a:off x="2928926" y="1857370"/>
            <a:ext cx="5643602" cy="1065213"/>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rtl="0"/>
            <a:r>
              <a:rPr lang="zh-CN" altLang="en-US" sz="2800" b="1">
                <a:solidFill>
                  <a:srgbClr val="9D1F33"/>
                </a:solidFill>
                <a:latin typeface="微软雅黑" panose="020B0503020204020204" pitchFamily="34" charset="-122"/>
                <a:ea typeface="微软雅黑" panose="020B0503020204020204" pitchFamily="34" charset="-122"/>
              </a:rPr>
              <a:t>  </a:t>
            </a:r>
            <a:r>
              <a:rPr lang="zh-CN" altLang="en-US" sz="2800" b="1" smtClean="0">
                <a:solidFill>
                  <a:srgbClr val="9D1F33"/>
                </a:solidFill>
                <a:latin typeface="微软雅黑" panose="020B0503020204020204" pitchFamily="34" charset="-122"/>
                <a:ea typeface="微软雅黑" panose="020B0503020204020204" pitchFamily="34" charset="-122"/>
              </a:rPr>
              <a:t>人体解剖学课程思政实践与研究</a:t>
            </a:r>
            <a:endParaRPr lang="zh-CN" altLang="en-US" sz="2800" b="1">
              <a:solidFill>
                <a:srgbClr val="9D1F33"/>
              </a:solidFill>
              <a:latin typeface="微软雅黑" panose="020B0503020204020204" pitchFamily="34" charset="-122"/>
              <a:ea typeface="微软雅黑" panose="020B0503020204020204" pitchFamily="34" charset="-122"/>
            </a:endParaRPr>
          </a:p>
        </p:txBody>
      </p:sp>
      <p:sp>
        <p:nvSpPr>
          <p:cNvPr id="13" name="矩形 12"/>
          <p:cNvSpPr/>
          <p:nvPr/>
        </p:nvSpPr>
        <p:spPr>
          <a:xfrm>
            <a:off x="1500166" y="68031"/>
            <a:ext cx="5715040" cy="553998"/>
          </a:xfrm>
          <a:prstGeom prst="rect">
            <a:avLst/>
          </a:prstGeom>
        </p:spPr>
        <p:txBody>
          <a:bodyPr wrap="square">
            <a:spAutoFit/>
          </a:bodyPr>
          <a:lstStyle/>
          <a:p>
            <a:pPr algn="ctr">
              <a:lnSpc>
                <a:spcPct val="150000"/>
              </a:lnSpc>
            </a:pPr>
            <a:r>
              <a:rPr lang="zh-CN" altLang="en-US" sz="2000" b="1" smtClean="0">
                <a:solidFill>
                  <a:schemeClr val="bg1"/>
                </a:solidFill>
                <a:latin typeface="微软雅黑" panose="020B0503020204020204" pitchFamily="34" charset="-122"/>
                <a:ea typeface="微软雅黑" panose="020B0503020204020204" pitchFamily="34" charset="-122"/>
                <a:sym typeface="+mn-ea"/>
              </a:rPr>
              <a:t>专业课程融入思政工作的教学理念和方法</a:t>
            </a:r>
            <a:endParaRPr lang="zh-CN" altLang="en-US" sz="2000" b="1">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4572014"/>
            <a:ext cx="9186545" cy="571486"/>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bwMode="auto">
          <a:xfrm>
            <a:off x="0" y="4763"/>
            <a:ext cx="9144000" cy="709599"/>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14" name="矩形 13"/>
          <p:cNvSpPr/>
          <p:nvPr/>
        </p:nvSpPr>
        <p:spPr>
          <a:xfrm>
            <a:off x="6215074" y="2285998"/>
            <a:ext cx="2286016" cy="1214446"/>
          </a:xfrm>
          <a:prstGeom prst="rect">
            <a:avLst/>
          </a:prstGeom>
          <a:solidFill>
            <a:srgbClr val="FFCC99"/>
          </a:solid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rtl="0">
              <a:lnSpc>
                <a:spcPct val="150000"/>
              </a:lnSpc>
              <a:defRPr/>
            </a:pPr>
            <a:r>
              <a:rPr lang="zh-CN" altLang="en-US" sz="1600" b="1" smtClean="0">
                <a:solidFill>
                  <a:srgbClr val="C00000"/>
                </a:solidFill>
                <a:latin typeface="微软雅黑" panose="020B0503020204020204" pitchFamily="34" charset="-122"/>
                <a:ea typeface="微软雅黑" panose="020B0503020204020204" pitchFamily="34" charset="-122"/>
              </a:rPr>
              <a:t>实验课平台</a:t>
            </a:r>
            <a:r>
              <a:rPr lang="en-US" altLang="zh-CN" sz="1600" smtClean="0">
                <a:solidFill>
                  <a:srgbClr val="FF0000"/>
                </a:solidFill>
                <a:latin typeface="微软雅黑" panose="020B0503020204020204" pitchFamily="34" charset="-122"/>
                <a:ea typeface="微软雅黑" panose="020B0503020204020204" pitchFamily="34" charset="-122"/>
              </a:rPr>
              <a:t>-</a:t>
            </a:r>
            <a:r>
              <a:rPr lang="zh-CN" altLang="en-US" sz="1600" smtClean="0">
                <a:solidFill>
                  <a:srgbClr val="FF0000"/>
                </a:solidFill>
                <a:latin typeface="微软雅黑" panose="020B0503020204020204" pitchFamily="34" charset="-122"/>
                <a:ea typeface="微软雅黑" panose="020B0503020204020204" pitchFamily="34" charset="-122"/>
              </a:rPr>
              <a:t>实验报告</a:t>
            </a:r>
            <a:r>
              <a:rPr lang="en-US" altLang="zh-CN" sz="1600" smtClean="0">
                <a:solidFill>
                  <a:srgbClr val="FF0000"/>
                </a:solidFill>
                <a:latin typeface="微软雅黑" panose="020B0503020204020204" pitchFamily="34" charset="-122"/>
                <a:ea typeface="微软雅黑" panose="020B0503020204020204" pitchFamily="34" charset="-122"/>
              </a:rPr>
              <a:t>-</a:t>
            </a:r>
            <a:r>
              <a:rPr lang="zh-CN" altLang="en-US" sz="1600" smtClean="0">
                <a:solidFill>
                  <a:srgbClr val="FF0000"/>
                </a:solidFill>
                <a:latin typeface="微软雅黑" panose="020B0503020204020204" pitchFamily="34" charset="-122"/>
                <a:ea typeface="微软雅黑" panose="020B0503020204020204" pitchFamily="34" charset="-122"/>
              </a:rPr>
              <a:t>形成性评价</a:t>
            </a:r>
            <a:endParaRPr lang="en-US" altLang="zh-CN" sz="1600" smtClean="0">
              <a:solidFill>
                <a:srgbClr val="FF0000"/>
              </a:solidFill>
              <a:latin typeface="微软雅黑" panose="020B0503020204020204" pitchFamily="34" charset="-122"/>
              <a:ea typeface="微软雅黑" panose="020B0503020204020204" pitchFamily="34" charset="-122"/>
            </a:endParaRPr>
          </a:p>
          <a:p>
            <a:pPr rtl="0">
              <a:lnSpc>
                <a:spcPct val="150000"/>
              </a:lnSpc>
              <a:defRPr/>
            </a:pPr>
            <a:r>
              <a:rPr lang="en-US" altLang="zh-CN" sz="1600" smtClean="0">
                <a:solidFill>
                  <a:srgbClr val="FF0000"/>
                </a:solidFill>
                <a:latin typeface="微软雅黑" panose="020B0503020204020204" pitchFamily="34" charset="-122"/>
                <a:ea typeface="微软雅黑" panose="020B0503020204020204" pitchFamily="34" charset="-122"/>
              </a:rPr>
              <a:t>    </a:t>
            </a:r>
            <a:r>
              <a:rPr lang="zh-CN" altLang="en-US" sz="1600" smtClean="0">
                <a:solidFill>
                  <a:schemeClr val="tx1">
                    <a:lumMod val="75000"/>
                    <a:lumOff val="25000"/>
                  </a:schemeClr>
                </a:solidFill>
                <a:latin typeface="微软雅黑" panose="020B0503020204020204" pitchFamily="34" charset="-122"/>
                <a:ea typeface="微软雅黑" panose="020B0503020204020204" pitchFamily="34" charset="-122"/>
              </a:rPr>
              <a:t>科学观“训练”</a:t>
            </a:r>
            <a:endParaRPr lang="zh-CN" altLang="en-US" sz="1600" b="1" dirty="0">
              <a:solidFill>
                <a:srgbClr val="9D1F33"/>
              </a:solidFill>
              <a:latin typeface="微软雅黑" panose="020B0503020204020204" pitchFamily="34" charset="-122"/>
              <a:ea typeface="微软雅黑" panose="020B0503020204020204" pitchFamily="34" charset="-122"/>
            </a:endParaRPr>
          </a:p>
        </p:txBody>
      </p:sp>
      <p:sp>
        <p:nvSpPr>
          <p:cNvPr id="16" name="矩形 15"/>
          <p:cNvSpPr/>
          <p:nvPr/>
        </p:nvSpPr>
        <p:spPr>
          <a:xfrm>
            <a:off x="500034" y="3786196"/>
            <a:ext cx="2500330" cy="378141"/>
          </a:xfrm>
          <a:prstGeom prst="rect">
            <a:avLst/>
          </a:prstGeom>
          <a:solidFill>
            <a:schemeClr val="accent1">
              <a:lumMod val="90000"/>
            </a:schemeClr>
          </a:solidFill>
          <a:ln>
            <a:solidFill>
              <a:schemeClr val="bg2"/>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b="1" smtClean="0">
                <a:solidFill>
                  <a:srgbClr val="9D1F33"/>
                </a:solidFill>
                <a:latin typeface="楷体" panose="02010609060101010101" pitchFamily="49" charset="-122"/>
                <a:ea typeface="楷体" panose="02010609060101010101" pitchFamily="49" charset="-122"/>
              </a:rPr>
              <a:t>感</a:t>
            </a:r>
            <a:r>
              <a:rPr lang="zh-CN" altLang="en-US" b="1" dirty="0" smtClean="0">
                <a:solidFill>
                  <a:srgbClr val="9D1F33"/>
                </a:solidFill>
                <a:latin typeface="楷体" panose="02010609060101010101" pitchFamily="49" charset="-122"/>
                <a:ea typeface="楷体" panose="02010609060101010101" pitchFamily="49" charset="-122"/>
              </a:rPr>
              <a:t>恩，敬畏，</a:t>
            </a:r>
            <a:r>
              <a:rPr lang="zh-CN" altLang="en-US" b="1" smtClean="0">
                <a:solidFill>
                  <a:srgbClr val="9D1F33"/>
                </a:solidFill>
                <a:latin typeface="楷体" panose="02010609060101010101" pitchFamily="49" charset="-122"/>
                <a:ea typeface="楷体" panose="02010609060101010101" pitchFamily="49" charset="-122"/>
              </a:rPr>
              <a:t>责任</a:t>
            </a:r>
            <a:endParaRPr lang="zh-CN" altLang="en-US" b="1" dirty="0" smtClean="0">
              <a:solidFill>
                <a:srgbClr val="9D1F33"/>
              </a:solidFill>
              <a:latin typeface="楷体" panose="02010609060101010101" pitchFamily="49" charset="-122"/>
              <a:ea typeface="楷体" panose="02010609060101010101" pitchFamily="49" charset="-122"/>
            </a:endParaRPr>
          </a:p>
        </p:txBody>
      </p:sp>
      <p:sp>
        <p:nvSpPr>
          <p:cNvPr id="6" name="矩形 5"/>
          <p:cNvSpPr/>
          <p:nvPr/>
        </p:nvSpPr>
        <p:spPr>
          <a:xfrm>
            <a:off x="-36512" y="929311"/>
            <a:ext cx="575945" cy="57023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7" name="矩形 6"/>
          <p:cNvSpPr/>
          <p:nvPr/>
        </p:nvSpPr>
        <p:spPr>
          <a:xfrm>
            <a:off x="618808" y="928676"/>
            <a:ext cx="5667704" cy="57086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rtl="0">
              <a:defRPr/>
            </a:pPr>
            <a:r>
              <a:rPr lang="en-US" altLang="zh-CN" sz="2000" b="1" smtClean="0">
                <a:solidFill>
                  <a:srgbClr val="9D1F33"/>
                </a:solidFill>
                <a:latin typeface="微软雅黑" panose="020B0503020204020204" pitchFamily="34" charset="-122"/>
                <a:ea typeface="微软雅黑" panose="020B0503020204020204" pitchFamily="34" charset="-122"/>
              </a:rPr>
              <a:t>      </a:t>
            </a:r>
            <a:r>
              <a:rPr lang="zh-CN" altLang="en-US" sz="2000" b="1" smtClean="0">
                <a:solidFill>
                  <a:srgbClr val="9D1F33"/>
                </a:solidFill>
                <a:latin typeface="微软雅黑" panose="020B0503020204020204" pitchFamily="34" charset="-122"/>
                <a:ea typeface="微软雅黑" panose="020B0503020204020204" pitchFamily="34" charset="-122"/>
              </a:rPr>
              <a:t>人体解剖学课程思政教育体系的三个模块</a:t>
            </a:r>
            <a:endParaRPr lang="zh-CN" altLang="en-US" sz="2000" b="1" dirty="0">
              <a:solidFill>
                <a:srgbClr val="9D1F33"/>
              </a:solidFill>
              <a:latin typeface="微软雅黑" panose="020B0503020204020204" pitchFamily="34" charset="-122"/>
              <a:ea typeface="微软雅黑" panose="020B0503020204020204" pitchFamily="34" charset="-122"/>
            </a:endParaRPr>
          </a:p>
        </p:txBody>
      </p:sp>
      <p:sp>
        <p:nvSpPr>
          <p:cNvPr id="8" name="矩形 7"/>
          <p:cNvSpPr/>
          <p:nvPr/>
        </p:nvSpPr>
        <p:spPr>
          <a:xfrm>
            <a:off x="3357554" y="3643320"/>
            <a:ext cx="2500330" cy="857256"/>
          </a:xfrm>
          <a:prstGeom prst="rect">
            <a:avLst/>
          </a:prstGeom>
          <a:solidFill>
            <a:schemeClr val="accent6">
              <a:lumMod val="20000"/>
              <a:lumOff val="80000"/>
            </a:schemeClr>
          </a:solidFill>
          <a:ln>
            <a:solidFill>
              <a:schemeClr val="bg2"/>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1400" b="1" smtClean="0">
                <a:solidFill>
                  <a:srgbClr val="9D1F33"/>
                </a:solidFill>
                <a:latin typeface="楷体" panose="02010609060101010101" pitchFamily="49" charset="-122"/>
                <a:ea typeface="楷体" panose="02010609060101010101" pitchFamily="49" charset="-122"/>
              </a:rPr>
              <a:t>对立与统一，量变与质变，</a:t>
            </a:r>
            <a:endParaRPr lang="en-US" altLang="zh-CN" sz="1400" b="1" smtClean="0">
              <a:solidFill>
                <a:srgbClr val="9D1F33"/>
              </a:solidFill>
              <a:latin typeface="楷体" panose="02010609060101010101" pitchFamily="49" charset="-122"/>
              <a:ea typeface="楷体" panose="02010609060101010101" pitchFamily="49" charset="-122"/>
            </a:endParaRPr>
          </a:p>
          <a:p>
            <a:pPr algn="ctr" rtl="0">
              <a:defRPr/>
            </a:pPr>
            <a:r>
              <a:rPr lang="zh-CN" altLang="en-US" sz="1400" b="1" smtClean="0">
                <a:solidFill>
                  <a:srgbClr val="9D1F33"/>
                </a:solidFill>
                <a:latin typeface="楷体" panose="02010609060101010101" pitchFamily="49" charset="-122"/>
                <a:ea typeface="楷体" panose="02010609060101010101" pitchFamily="49" charset="-122"/>
              </a:rPr>
              <a:t>现象与本质，内因与外因，</a:t>
            </a:r>
            <a:endParaRPr lang="en-US" altLang="zh-CN" sz="1400" b="1" smtClean="0">
              <a:solidFill>
                <a:srgbClr val="9D1F33"/>
              </a:solidFill>
              <a:latin typeface="楷体" panose="02010609060101010101" pitchFamily="49" charset="-122"/>
              <a:ea typeface="楷体" panose="02010609060101010101" pitchFamily="49" charset="-122"/>
            </a:endParaRPr>
          </a:p>
          <a:p>
            <a:pPr algn="ctr" rtl="0">
              <a:defRPr/>
            </a:pPr>
            <a:r>
              <a:rPr lang="zh-CN" altLang="en-US" sz="1400" b="1" smtClean="0">
                <a:solidFill>
                  <a:srgbClr val="9D1F33"/>
                </a:solidFill>
                <a:latin typeface="楷体" panose="02010609060101010101" pitchFamily="49" charset="-122"/>
                <a:ea typeface="楷体" panose="02010609060101010101" pitchFamily="49" charset="-122"/>
              </a:rPr>
              <a:t>思维，逻辑，批判，认知，</a:t>
            </a:r>
            <a:endParaRPr lang="en-US" altLang="zh-CN" sz="1400" b="1" smtClean="0">
              <a:solidFill>
                <a:srgbClr val="9D1F33"/>
              </a:solidFill>
              <a:latin typeface="楷体" panose="02010609060101010101" pitchFamily="49" charset="-122"/>
              <a:ea typeface="楷体" panose="02010609060101010101" pitchFamily="49" charset="-122"/>
            </a:endParaRPr>
          </a:p>
        </p:txBody>
      </p:sp>
      <p:sp>
        <p:nvSpPr>
          <p:cNvPr id="9" name="矩形 8"/>
          <p:cNvSpPr/>
          <p:nvPr/>
        </p:nvSpPr>
        <p:spPr>
          <a:xfrm>
            <a:off x="6215074" y="3714758"/>
            <a:ext cx="2286016" cy="714380"/>
          </a:xfrm>
          <a:prstGeom prst="rect">
            <a:avLst/>
          </a:prstGeom>
          <a:solidFill>
            <a:srgbClr val="FFCC99"/>
          </a:solidFill>
          <a:ln>
            <a:solidFill>
              <a:schemeClr val="bg2"/>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b="1" smtClean="0">
                <a:solidFill>
                  <a:srgbClr val="9D1F33"/>
                </a:solidFill>
                <a:latin typeface="楷体" panose="02010609060101010101" pitchFamily="49" charset="-122"/>
                <a:ea typeface="楷体" panose="02010609060101010101" pitchFamily="49" charset="-122"/>
              </a:rPr>
              <a:t>客观，细致</a:t>
            </a:r>
            <a:endParaRPr lang="en-US" altLang="zh-CN" b="1" smtClean="0">
              <a:solidFill>
                <a:srgbClr val="9D1F33"/>
              </a:solidFill>
              <a:latin typeface="楷体" panose="02010609060101010101" pitchFamily="49" charset="-122"/>
              <a:ea typeface="楷体" panose="02010609060101010101" pitchFamily="49" charset="-122"/>
            </a:endParaRPr>
          </a:p>
          <a:p>
            <a:pPr algn="ctr" rtl="0">
              <a:defRPr/>
            </a:pPr>
            <a:r>
              <a:rPr lang="zh-CN" altLang="en-US" b="1" smtClean="0">
                <a:solidFill>
                  <a:srgbClr val="9D1F33"/>
                </a:solidFill>
                <a:latin typeface="楷体" panose="02010609060101010101" pitchFamily="49" charset="-122"/>
                <a:ea typeface="楷体" panose="02010609060101010101" pitchFamily="49" charset="-122"/>
              </a:rPr>
              <a:t>严谨，创新</a:t>
            </a:r>
            <a:endParaRPr lang="zh-CN" altLang="en-US" b="1" dirty="0" smtClean="0">
              <a:solidFill>
                <a:srgbClr val="9D1F33"/>
              </a:solidFill>
              <a:latin typeface="楷体" panose="02010609060101010101" pitchFamily="49" charset="-122"/>
              <a:ea typeface="楷体" panose="02010609060101010101" pitchFamily="49" charset="-122"/>
            </a:endParaRPr>
          </a:p>
        </p:txBody>
      </p:sp>
      <p:sp>
        <p:nvSpPr>
          <p:cNvPr id="11" name="矩形 10"/>
          <p:cNvSpPr/>
          <p:nvPr/>
        </p:nvSpPr>
        <p:spPr>
          <a:xfrm>
            <a:off x="500034" y="2285998"/>
            <a:ext cx="2500330" cy="1156855"/>
          </a:xfrm>
          <a:prstGeom prst="rect">
            <a:avLst/>
          </a:prstGeom>
          <a:solidFill>
            <a:schemeClr val="accent1">
              <a:lumMod val="90000"/>
            </a:schemeClr>
          </a:solidFill>
          <a:ln w="38100">
            <a:solidFill>
              <a:schemeClr val="tx1">
                <a:lumMod val="50000"/>
                <a:lumOff val="50000"/>
              </a:schemeClr>
            </a:solidFill>
            <a:prstDash val="solid"/>
          </a:ln>
        </p:spPr>
        <p:txBody>
          <a:bodyPr wrap="square">
            <a:spAutoFit/>
          </a:bodyPr>
          <a:lstStyle/>
          <a:p>
            <a:pPr lvl="0" rtl="0">
              <a:lnSpc>
                <a:spcPct val="150000"/>
              </a:lnSpc>
              <a:defRPr/>
            </a:pPr>
            <a:r>
              <a:rPr lang="zh-CN" altLang="zh-CN" sz="1600" smtClean="0">
                <a:solidFill>
                  <a:srgbClr val="000000">
                    <a:lumMod val="75000"/>
                    <a:lumOff val="25000"/>
                  </a:srgbClr>
                </a:solidFill>
                <a:latin typeface="微软雅黑" panose="020B0503020204020204" pitchFamily="34" charset="-122"/>
                <a:ea typeface="微软雅黑" panose="020B0503020204020204" pitchFamily="34" charset="-122"/>
                <a:cs typeface="+mn-cs"/>
              </a:rPr>
              <a:t>以</a:t>
            </a:r>
            <a:r>
              <a:rPr lang="zh-CN" altLang="zh-CN" sz="1600" b="1" smtClean="0">
                <a:solidFill>
                  <a:srgbClr val="9D1F33"/>
                </a:solidFill>
                <a:latin typeface="微软雅黑" panose="020B0503020204020204" pitchFamily="34" charset="-122"/>
                <a:ea typeface="微软雅黑" panose="020B0503020204020204" pitchFamily="34" charset="-122"/>
                <a:cs typeface="+mn-cs"/>
              </a:rPr>
              <a:t>学生参与遗体捐献、接受和利用</a:t>
            </a:r>
            <a:r>
              <a:rPr lang="zh-CN" altLang="zh-CN" sz="1600" smtClean="0">
                <a:solidFill>
                  <a:srgbClr val="000000">
                    <a:lumMod val="75000"/>
                    <a:lumOff val="25000"/>
                  </a:srgbClr>
                </a:solidFill>
                <a:latin typeface="微软雅黑" panose="020B0503020204020204" pitchFamily="34" charset="-122"/>
                <a:ea typeface="微软雅黑" panose="020B0503020204020204" pitchFamily="34" charset="-122"/>
                <a:cs typeface="+mn-cs"/>
              </a:rPr>
              <a:t>的过程</a:t>
            </a:r>
            <a:r>
              <a:rPr lang="zh-CN" altLang="en-US" sz="1600" smtClean="0">
                <a:solidFill>
                  <a:srgbClr val="000000">
                    <a:lumMod val="75000"/>
                    <a:lumOff val="25000"/>
                  </a:srgbClr>
                </a:solidFill>
                <a:latin typeface="微软雅黑" panose="020B0503020204020204" pitchFamily="34" charset="-122"/>
                <a:ea typeface="微软雅黑" panose="020B0503020204020204" pitchFamily="34" charset="-122"/>
                <a:cs typeface="+mn-cs"/>
              </a:rPr>
              <a:t>，</a:t>
            </a:r>
            <a:r>
              <a:rPr lang="zh-CN" altLang="zh-CN" sz="1600" smtClean="0">
                <a:solidFill>
                  <a:srgbClr val="000000">
                    <a:lumMod val="75000"/>
                    <a:lumOff val="25000"/>
                  </a:srgbClr>
                </a:solidFill>
                <a:latin typeface="微软雅黑" panose="020B0503020204020204" pitchFamily="34" charset="-122"/>
                <a:ea typeface="微软雅黑" panose="020B0503020204020204" pitchFamily="34" charset="-122"/>
                <a:cs typeface="+mn-cs"/>
              </a:rPr>
              <a:t>建构实践</a:t>
            </a:r>
            <a:r>
              <a:rPr lang="zh-CN" altLang="en-US" sz="1600" smtClean="0">
                <a:solidFill>
                  <a:srgbClr val="000000">
                    <a:lumMod val="75000"/>
                    <a:lumOff val="25000"/>
                  </a:srgbClr>
                </a:solidFill>
                <a:latin typeface="微软雅黑" panose="020B0503020204020204" pitchFamily="34" charset="-122"/>
                <a:ea typeface="微软雅黑" panose="020B0503020204020204" pitchFamily="34" charset="-122"/>
                <a:cs typeface="+mn-cs"/>
              </a:rPr>
              <a:t>与研究</a:t>
            </a:r>
            <a:r>
              <a:rPr lang="zh-CN" altLang="zh-CN" sz="1600" smtClean="0">
                <a:solidFill>
                  <a:srgbClr val="000000">
                    <a:lumMod val="75000"/>
                    <a:lumOff val="25000"/>
                  </a:srgbClr>
                </a:solidFill>
                <a:latin typeface="微软雅黑" panose="020B0503020204020204" pitchFamily="34" charset="-122"/>
                <a:ea typeface="微软雅黑" panose="020B0503020204020204" pitchFamily="34" charset="-122"/>
                <a:cs typeface="+mn-cs"/>
              </a:rPr>
              <a:t>平台</a:t>
            </a:r>
            <a:endParaRPr lang="en-US" altLang="zh-CN" sz="1600" smtClean="0">
              <a:solidFill>
                <a:srgbClr val="000000">
                  <a:lumMod val="75000"/>
                  <a:lumOff val="25000"/>
                </a:srgbClr>
              </a:solidFill>
              <a:latin typeface="微软雅黑" panose="020B0503020204020204" pitchFamily="34" charset="-122"/>
              <a:ea typeface="微软雅黑" panose="020B0503020204020204" pitchFamily="34" charset="-122"/>
              <a:cs typeface="+mn-cs"/>
            </a:endParaRPr>
          </a:p>
        </p:txBody>
      </p:sp>
      <p:sp>
        <p:nvSpPr>
          <p:cNvPr id="13" name="矩形 12"/>
          <p:cNvSpPr/>
          <p:nvPr/>
        </p:nvSpPr>
        <p:spPr>
          <a:xfrm>
            <a:off x="3357554" y="2304492"/>
            <a:ext cx="2500330" cy="1156855"/>
          </a:xfrm>
          <a:prstGeom prst="rect">
            <a:avLst/>
          </a:prstGeom>
          <a:solidFill>
            <a:schemeClr val="accent6">
              <a:lumMod val="20000"/>
              <a:lumOff val="80000"/>
            </a:schemeClr>
          </a:solidFill>
          <a:ln w="38100">
            <a:solidFill>
              <a:schemeClr val="bg2"/>
            </a:solidFill>
          </a:ln>
        </p:spPr>
        <p:txBody>
          <a:bodyPr wrap="square">
            <a:spAutoFit/>
          </a:bodyPr>
          <a:lstStyle/>
          <a:p>
            <a:pPr lvl="0" rtl="0">
              <a:lnSpc>
                <a:spcPct val="150000"/>
              </a:lnSpc>
              <a:defRPr/>
            </a:pPr>
            <a:r>
              <a:rPr lang="zh-CN" altLang="en-US" sz="1600" smtClean="0">
                <a:solidFill>
                  <a:srgbClr val="000000">
                    <a:lumMod val="75000"/>
                    <a:lumOff val="25000"/>
                  </a:srgbClr>
                </a:solidFill>
                <a:latin typeface="微软雅黑" panose="020B0503020204020204" pitchFamily="34" charset="-122"/>
                <a:ea typeface="微软雅黑" panose="020B0503020204020204" pitchFamily="34" charset="-122"/>
                <a:cs typeface="+mn-cs"/>
              </a:rPr>
              <a:t>发掘</a:t>
            </a:r>
            <a:r>
              <a:rPr lang="zh-CN" altLang="en-US" sz="1600" b="1" smtClean="0">
                <a:solidFill>
                  <a:srgbClr val="C00000"/>
                </a:solidFill>
                <a:latin typeface="微软雅黑" panose="020B0503020204020204" pitchFamily="34" charset="-122"/>
                <a:ea typeface="微软雅黑" panose="020B0503020204020204" pitchFamily="34" charset="-122"/>
                <a:cs typeface="+mn-cs"/>
              </a:rPr>
              <a:t>课程体系</a:t>
            </a:r>
            <a:r>
              <a:rPr lang="zh-CN" altLang="en-US" sz="1600" smtClean="0">
                <a:solidFill>
                  <a:srgbClr val="000000">
                    <a:lumMod val="75000"/>
                    <a:lumOff val="25000"/>
                  </a:srgbClr>
                </a:solidFill>
                <a:latin typeface="微软雅黑" panose="020B0503020204020204" pitchFamily="34" charset="-122"/>
                <a:ea typeface="微软雅黑" panose="020B0503020204020204" pitchFamily="34" charset="-122"/>
                <a:cs typeface="+mn-cs"/>
              </a:rPr>
              <a:t>理论和知识中的</a:t>
            </a:r>
            <a:r>
              <a:rPr lang="zh-CN" altLang="en-US" sz="1600" smtClean="0">
                <a:solidFill>
                  <a:srgbClr val="FF0000"/>
                </a:solidFill>
                <a:latin typeface="微软雅黑" panose="020B0503020204020204" pitchFamily="34" charset="-122"/>
                <a:ea typeface="微软雅黑" panose="020B0503020204020204" pitchFamily="34" charset="-122"/>
                <a:cs typeface="+mn-cs"/>
              </a:rPr>
              <a:t>辩证唯物主义</a:t>
            </a:r>
            <a:endParaRPr lang="en-US" altLang="zh-CN" sz="1600" smtClean="0">
              <a:solidFill>
                <a:srgbClr val="FF0000"/>
              </a:solidFill>
              <a:latin typeface="微软雅黑" panose="020B0503020204020204" pitchFamily="34" charset="-122"/>
              <a:ea typeface="微软雅黑" panose="020B0503020204020204" pitchFamily="34" charset="-122"/>
              <a:cs typeface="+mn-cs"/>
            </a:endParaRPr>
          </a:p>
          <a:p>
            <a:pPr lvl="0" rtl="0">
              <a:lnSpc>
                <a:spcPct val="150000"/>
              </a:lnSpc>
              <a:defRPr/>
            </a:pPr>
            <a:r>
              <a:rPr lang="en-US" altLang="zh-CN" sz="1600" smtClean="0">
                <a:solidFill>
                  <a:srgbClr val="FF0000"/>
                </a:solidFill>
                <a:latin typeface="微软雅黑" panose="020B0503020204020204" pitchFamily="34" charset="-122"/>
                <a:ea typeface="微软雅黑" panose="020B0503020204020204" pitchFamily="34" charset="-122"/>
                <a:cs typeface="+mn-cs"/>
              </a:rPr>
              <a:t>       </a:t>
            </a:r>
            <a:r>
              <a:rPr lang="zh-CN" altLang="en-US" sz="1600" smtClean="0">
                <a:solidFill>
                  <a:srgbClr val="000000">
                    <a:lumMod val="75000"/>
                    <a:lumOff val="25000"/>
                  </a:srgbClr>
                </a:solidFill>
                <a:latin typeface="微软雅黑" panose="020B0503020204020204" pitchFamily="34" charset="-122"/>
                <a:ea typeface="微软雅黑" panose="020B0503020204020204" pitchFamily="34" charset="-122"/>
                <a:cs typeface="+mn-cs"/>
              </a:rPr>
              <a:t>认识论和方法论</a:t>
            </a:r>
            <a:endParaRPr lang="en-US" altLang="zh-CN" sz="1600" smtClean="0">
              <a:solidFill>
                <a:srgbClr val="000000">
                  <a:lumMod val="75000"/>
                  <a:lumOff val="25000"/>
                </a:srgbClr>
              </a:solidFill>
              <a:latin typeface="微软雅黑" panose="020B0503020204020204" pitchFamily="34" charset="-122"/>
              <a:ea typeface="微软雅黑" panose="020B0503020204020204" pitchFamily="34" charset="-122"/>
              <a:cs typeface="+mn-cs"/>
            </a:endParaRPr>
          </a:p>
        </p:txBody>
      </p:sp>
      <p:sp>
        <p:nvSpPr>
          <p:cNvPr id="15" name="矩形 14"/>
          <p:cNvSpPr/>
          <p:nvPr/>
        </p:nvSpPr>
        <p:spPr>
          <a:xfrm>
            <a:off x="571472" y="1714494"/>
            <a:ext cx="2428892" cy="378141"/>
          </a:xfrm>
          <a:prstGeom prst="rect">
            <a:avLst/>
          </a:prstGeom>
          <a:solidFill>
            <a:schemeClr val="accent1">
              <a:lumMod val="90000"/>
            </a:schemeClr>
          </a:solidFill>
          <a:ln>
            <a:solidFill>
              <a:schemeClr val="bg2"/>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b="1" smtClean="0">
                <a:solidFill>
                  <a:srgbClr val="9D1F33"/>
                </a:solidFill>
                <a:latin typeface="楷体" panose="02010609060101010101" pitchFamily="49" charset="-122"/>
                <a:ea typeface="楷体" panose="02010609060101010101" pitchFamily="49" charset="-122"/>
              </a:rPr>
              <a:t>模块一</a:t>
            </a:r>
            <a:endParaRPr lang="zh-CN" altLang="en-US" b="1" dirty="0" smtClean="0">
              <a:solidFill>
                <a:srgbClr val="9D1F33"/>
              </a:solidFill>
              <a:latin typeface="楷体" panose="02010609060101010101" pitchFamily="49" charset="-122"/>
              <a:ea typeface="楷体" panose="02010609060101010101" pitchFamily="49" charset="-122"/>
            </a:endParaRPr>
          </a:p>
        </p:txBody>
      </p:sp>
      <p:sp>
        <p:nvSpPr>
          <p:cNvPr id="17" name="矩形 16"/>
          <p:cNvSpPr/>
          <p:nvPr/>
        </p:nvSpPr>
        <p:spPr>
          <a:xfrm>
            <a:off x="3357554" y="1714494"/>
            <a:ext cx="2500330" cy="428628"/>
          </a:xfrm>
          <a:prstGeom prst="rect">
            <a:avLst/>
          </a:prstGeom>
          <a:solidFill>
            <a:schemeClr val="accent6">
              <a:lumMod val="20000"/>
              <a:lumOff val="80000"/>
            </a:schemeClr>
          </a:solidFill>
          <a:ln>
            <a:solidFill>
              <a:schemeClr val="bg2"/>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b="1" smtClean="0">
                <a:solidFill>
                  <a:srgbClr val="9D1F33"/>
                </a:solidFill>
                <a:latin typeface="楷体" panose="02010609060101010101" pitchFamily="49" charset="-122"/>
                <a:ea typeface="楷体" panose="02010609060101010101" pitchFamily="49" charset="-122"/>
              </a:rPr>
              <a:t>模块二</a:t>
            </a:r>
            <a:endParaRPr lang="zh-CN" altLang="en-US" b="1" dirty="0" smtClean="0">
              <a:solidFill>
                <a:srgbClr val="9D1F33"/>
              </a:solidFill>
              <a:latin typeface="楷体" panose="02010609060101010101" pitchFamily="49" charset="-122"/>
              <a:ea typeface="楷体" panose="02010609060101010101" pitchFamily="49" charset="-122"/>
            </a:endParaRPr>
          </a:p>
        </p:txBody>
      </p:sp>
      <p:sp>
        <p:nvSpPr>
          <p:cNvPr id="18" name="矩形 17"/>
          <p:cNvSpPr/>
          <p:nvPr/>
        </p:nvSpPr>
        <p:spPr>
          <a:xfrm>
            <a:off x="6215074" y="1714494"/>
            <a:ext cx="2286016" cy="428628"/>
          </a:xfrm>
          <a:prstGeom prst="rect">
            <a:avLst/>
          </a:prstGeom>
          <a:solidFill>
            <a:srgbClr val="FFCC99"/>
          </a:solid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b="1" smtClean="0">
                <a:solidFill>
                  <a:srgbClr val="9D1F33"/>
                </a:solidFill>
                <a:latin typeface="楷体" panose="02010609060101010101" pitchFamily="49" charset="-122"/>
                <a:ea typeface="楷体" panose="02010609060101010101" pitchFamily="49" charset="-122"/>
              </a:rPr>
              <a:t>模块三</a:t>
            </a:r>
            <a:endParaRPr lang="zh-CN" altLang="en-US" b="1" dirty="0">
              <a:solidFill>
                <a:srgbClr val="9D1F33"/>
              </a:solidFill>
              <a:latin typeface="楷体" panose="02010609060101010101" pitchFamily="49" charset="-122"/>
              <a:ea typeface="楷体" panose="02010609060101010101" pitchFamily="49" charset="-122"/>
            </a:endParaRPr>
          </a:p>
        </p:txBody>
      </p:sp>
      <p:sp>
        <p:nvSpPr>
          <p:cNvPr id="19" name="矩形 18"/>
          <p:cNvSpPr/>
          <p:nvPr/>
        </p:nvSpPr>
        <p:spPr>
          <a:xfrm>
            <a:off x="3286116" y="4643452"/>
            <a:ext cx="2571768" cy="369332"/>
          </a:xfrm>
          <a:prstGeom prst="rect">
            <a:avLst/>
          </a:prstGeom>
        </p:spPr>
        <p:txBody>
          <a:bodyPr wrap="square">
            <a:spAutoFit/>
          </a:bodyPr>
          <a:lstStyle/>
          <a:p>
            <a:r>
              <a:rPr lang="zh-CN" altLang="en-US" b="1" smtClean="0">
                <a:solidFill>
                  <a:schemeClr val="bg1"/>
                </a:solidFill>
                <a:latin typeface="微软雅黑" panose="020B0503020204020204" pitchFamily="34" charset="-122"/>
                <a:ea typeface="微软雅黑" panose="020B0503020204020204" pitchFamily="34" charset="-122"/>
                <a:sym typeface="+mn-ea"/>
              </a:rPr>
              <a:t> 探寻解剖学之“道”</a:t>
            </a:r>
            <a:endParaRPr lang="zh-CN" altLang="en-US" b="1">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par>
                          <p:cTn id="11" fill="hold">
                            <p:stCondLst>
                              <p:cond delay="500"/>
                            </p:stCondLst>
                            <p:childTnLst>
                              <p:par>
                                <p:cTn id="12" presetID="3" presetClass="entr" presetSubtype="10" fill="hold" grpId="0"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linds(horizontal)">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linds(horizontal)">
                                      <p:cBhvr>
                                        <p:cTn id="19" dur="500"/>
                                        <p:tgtEl>
                                          <p:spTgt spid="17"/>
                                        </p:tgtEl>
                                      </p:cBhvr>
                                    </p:animEffect>
                                  </p:childTnLst>
                                </p:cTn>
                              </p:par>
                            </p:childTnLst>
                          </p:cTn>
                        </p:par>
                        <p:par>
                          <p:cTn id="20" fill="hold">
                            <p:stCondLst>
                              <p:cond delay="500"/>
                            </p:stCondLst>
                            <p:childTnLst>
                              <p:par>
                                <p:cTn id="21" presetID="1" presetClass="entr" presetSubtype="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par>
                          <p:cTn id="23" fill="hold">
                            <p:stCondLst>
                              <p:cond delay="500"/>
                            </p:stCondLst>
                            <p:childTnLst>
                              <p:par>
                                <p:cTn id="24" presetID="3" presetClass="entr" presetSubtype="1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linds(horizontal)">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linds(horizontal)">
                                      <p:cBhvr>
                                        <p:cTn id="31" dur="500"/>
                                        <p:tgtEl>
                                          <p:spTgt spid="18"/>
                                        </p:tgtEl>
                                      </p:cBhvr>
                                    </p:animEffect>
                                  </p:childTnLst>
                                </p:cTn>
                              </p:par>
                            </p:childTnLst>
                          </p:cTn>
                        </p:par>
                        <p:par>
                          <p:cTn id="32" fill="hold">
                            <p:stCondLst>
                              <p:cond delay="500"/>
                            </p:stCondLst>
                            <p:childTnLst>
                              <p:par>
                                <p:cTn id="33" presetID="1" presetClass="entr" presetSubtype="0"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par>
                          <p:cTn id="35" fill="hold">
                            <p:stCondLst>
                              <p:cond delay="500"/>
                            </p:stCondLst>
                            <p:childTnLst>
                              <p:par>
                                <p:cTn id="36" presetID="3" presetClass="entr" presetSubtype="10" fill="hold" grpId="0" nodeType="after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blinds(horizontal)">
                                      <p:cBhvr>
                                        <p:cTn id="3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8" grpId="0" animBg="1"/>
      <p:bldP spid="9" grpId="0" animBg="1"/>
      <p:bldP spid="11" grpId="0" animBg="1"/>
      <p:bldP spid="13" grpId="0" animBg="1"/>
      <p:bldP spid="15" grpId="0" animBg="1"/>
      <p:bldP spid="17"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4786328"/>
            <a:ext cx="9186545" cy="357172"/>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bwMode="auto">
          <a:xfrm>
            <a:off x="0" y="4763"/>
            <a:ext cx="9144000" cy="709599"/>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14" name="矩形 13"/>
          <p:cNvSpPr/>
          <p:nvPr/>
        </p:nvSpPr>
        <p:spPr>
          <a:xfrm>
            <a:off x="1000100" y="1928808"/>
            <a:ext cx="7128792" cy="1071570"/>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lnSpc>
                <a:spcPct val="150000"/>
              </a:lnSpc>
              <a:defRPr/>
            </a:pPr>
            <a:r>
              <a:rPr lang="zh-CN" altLang="zh-CN" sz="2400" dirty="0" smtClean="0">
                <a:solidFill>
                  <a:schemeClr val="tx1">
                    <a:lumMod val="75000"/>
                    <a:lumOff val="25000"/>
                  </a:schemeClr>
                </a:solidFill>
                <a:latin typeface="微软雅黑" panose="020B0503020204020204" pitchFamily="34" charset="-122"/>
                <a:ea typeface="微软雅黑" panose="020B0503020204020204" pitchFamily="34" charset="-122"/>
              </a:rPr>
              <a:t>以</a:t>
            </a:r>
            <a:r>
              <a:rPr lang="zh-CN" altLang="zh-CN" sz="2400" b="1" dirty="0" smtClean="0">
                <a:solidFill>
                  <a:srgbClr val="9D1F33"/>
                </a:solidFill>
                <a:latin typeface="微软雅黑" panose="020B0503020204020204" pitchFamily="34" charset="-122"/>
                <a:ea typeface="微软雅黑" panose="020B0503020204020204" pitchFamily="34" charset="-122"/>
              </a:rPr>
              <a:t>学生参与遗体捐献、接受和利用</a:t>
            </a:r>
            <a:r>
              <a:rPr lang="zh-CN" altLang="zh-CN" sz="2400" dirty="0" smtClean="0">
                <a:solidFill>
                  <a:schemeClr val="tx1">
                    <a:lumMod val="75000"/>
                    <a:lumOff val="25000"/>
                  </a:schemeClr>
                </a:solidFill>
                <a:latin typeface="微软雅黑" panose="020B0503020204020204" pitchFamily="34" charset="-122"/>
                <a:ea typeface="微软雅黑" panose="020B0503020204020204" pitchFamily="34" charset="-122"/>
              </a:rPr>
              <a:t>的过程</a:t>
            </a:r>
            <a:endParaRPr lang="en-US" altLang="zh-CN" sz="24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algn="ctr" rtl="0">
              <a:lnSpc>
                <a:spcPct val="150000"/>
              </a:lnSpc>
              <a:defRPr/>
            </a:pPr>
            <a:r>
              <a:rPr lang="zh-CN" altLang="zh-CN" sz="2400" dirty="0" smtClean="0">
                <a:solidFill>
                  <a:schemeClr val="tx1">
                    <a:lumMod val="75000"/>
                    <a:lumOff val="25000"/>
                  </a:schemeClr>
                </a:solidFill>
                <a:latin typeface="微软雅黑" panose="020B0503020204020204" pitchFamily="34" charset="-122"/>
                <a:ea typeface="微软雅黑" panose="020B0503020204020204" pitchFamily="34" charset="-122"/>
              </a:rPr>
              <a:t>建构</a:t>
            </a:r>
            <a:r>
              <a:rPr lang="zh-CN" altLang="en-US" sz="2400" dirty="0" smtClean="0">
                <a:solidFill>
                  <a:schemeClr val="tx1">
                    <a:lumMod val="75000"/>
                    <a:lumOff val="25000"/>
                  </a:schemeClr>
                </a:solidFill>
                <a:latin typeface="微软雅黑" panose="020B0503020204020204" pitchFamily="34" charset="-122"/>
                <a:ea typeface="微软雅黑" panose="020B0503020204020204" pitchFamily="34" charset="-122"/>
              </a:rPr>
              <a:t>课程思政</a:t>
            </a:r>
            <a:r>
              <a:rPr lang="zh-CN" altLang="zh-CN" sz="2400" dirty="0" smtClean="0">
                <a:solidFill>
                  <a:schemeClr val="tx1">
                    <a:lumMod val="75000"/>
                    <a:lumOff val="25000"/>
                  </a:schemeClr>
                </a:solidFill>
                <a:latin typeface="微软雅黑" panose="020B0503020204020204" pitchFamily="34" charset="-122"/>
                <a:ea typeface="微软雅黑" panose="020B0503020204020204" pitchFamily="34" charset="-122"/>
              </a:rPr>
              <a:t>实践</a:t>
            </a:r>
            <a:r>
              <a:rPr lang="zh-CN" altLang="en-US" sz="2400" dirty="0" smtClean="0">
                <a:solidFill>
                  <a:schemeClr val="tx1">
                    <a:lumMod val="75000"/>
                    <a:lumOff val="25000"/>
                  </a:schemeClr>
                </a:solidFill>
                <a:latin typeface="微软雅黑" panose="020B0503020204020204" pitchFamily="34" charset="-122"/>
                <a:ea typeface="微软雅黑" panose="020B0503020204020204" pitchFamily="34" charset="-122"/>
              </a:rPr>
              <a:t>与研究</a:t>
            </a:r>
            <a:r>
              <a:rPr lang="zh-CN" altLang="zh-CN" sz="2400" dirty="0" smtClean="0">
                <a:solidFill>
                  <a:schemeClr val="tx1">
                    <a:lumMod val="75000"/>
                    <a:lumOff val="25000"/>
                  </a:schemeClr>
                </a:solidFill>
                <a:latin typeface="微软雅黑" panose="020B0503020204020204" pitchFamily="34" charset="-122"/>
                <a:ea typeface="微软雅黑" panose="020B0503020204020204" pitchFamily="34" charset="-122"/>
              </a:rPr>
              <a:t>平台</a:t>
            </a:r>
            <a:endParaRPr lang="zh-CN" altLang="en-US" sz="2400" b="1" dirty="0">
              <a:solidFill>
                <a:srgbClr val="9D1F33"/>
              </a:solidFill>
              <a:latin typeface="微软雅黑" panose="020B0503020204020204" pitchFamily="34" charset="-122"/>
              <a:ea typeface="微软雅黑" panose="020B0503020204020204" pitchFamily="34" charset="-122"/>
            </a:endParaRPr>
          </a:p>
        </p:txBody>
      </p:sp>
      <p:sp>
        <p:nvSpPr>
          <p:cNvPr id="16" name="矩形 15"/>
          <p:cNvSpPr/>
          <p:nvPr/>
        </p:nvSpPr>
        <p:spPr>
          <a:xfrm>
            <a:off x="1547664" y="3507854"/>
            <a:ext cx="6048672" cy="59245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smtClean="0">
                <a:solidFill>
                  <a:srgbClr val="9D1F33"/>
                </a:solidFill>
                <a:latin typeface="楷体" panose="02010609060101010101" pitchFamily="49" charset="-122"/>
                <a:ea typeface="楷体" panose="02010609060101010101" pitchFamily="49" charset="-122"/>
              </a:rPr>
              <a:t>感</a:t>
            </a:r>
            <a:r>
              <a:rPr lang="zh-CN" altLang="en-US" sz="2000" b="1" dirty="0" smtClean="0">
                <a:solidFill>
                  <a:srgbClr val="9D1F33"/>
                </a:solidFill>
                <a:latin typeface="楷体" panose="02010609060101010101" pitchFamily="49" charset="-122"/>
                <a:ea typeface="楷体" panose="02010609060101010101" pitchFamily="49" charset="-122"/>
              </a:rPr>
              <a:t>恩，敬畏，责任    </a:t>
            </a:r>
            <a:endParaRPr lang="zh-CN" altLang="en-US" sz="2000" b="1" dirty="0" smtClean="0">
              <a:solidFill>
                <a:srgbClr val="9D1F33"/>
              </a:solidFill>
              <a:latin typeface="楷体" panose="02010609060101010101" pitchFamily="49" charset="-122"/>
              <a:ea typeface="楷体" panose="02010609060101010101" pitchFamily="49" charset="-122"/>
            </a:endParaRPr>
          </a:p>
        </p:txBody>
      </p:sp>
      <p:sp>
        <p:nvSpPr>
          <p:cNvPr id="7" name="矩形 6"/>
          <p:cNvSpPr/>
          <p:nvPr/>
        </p:nvSpPr>
        <p:spPr>
          <a:xfrm>
            <a:off x="-36512" y="929311"/>
            <a:ext cx="575945" cy="57023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8" name="矩形 7"/>
          <p:cNvSpPr/>
          <p:nvPr/>
        </p:nvSpPr>
        <p:spPr>
          <a:xfrm>
            <a:off x="618808" y="928676"/>
            <a:ext cx="6096332" cy="57086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rtl="0">
              <a:defRPr/>
            </a:pPr>
            <a:r>
              <a:rPr lang="en-US" altLang="zh-CN" sz="2000" b="1" smtClean="0">
                <a:solidFill>
                  <a:srgbClr val="9D1F33"/>
                </a:solidFill>
                <a:latin typeface="微软雅黑" panose="020B0503020204020204" pitchFamily="34" charset="-122"/>
                <a:ea typeface="微软雅黑" panose="020B0503020204020204" pitchFamily="34" charset="-122"/>
              </a:rPr>
              <a:t>      </a:t>
            </a:r>
            <a:r>
              <a:rPr lang="zh-CN" altLang="en-US" sz="2000" b="1" smtClean="0">
                <a:solidFill>
                  <a:srgbClr val="9D1F33"/>
                </a:solidFill>
                <a:latin typeface="微软雅黑" panose="020B0503020204020204" pitchFamily="34" charset="-122"/>
                <a:ea typeface="微软雅黑" panose="020B0503020204020204" pitchFamily="34" charset="-122"/>
              </a:rPr>
              <a:t>模块一</a:t>
            </a:r>
            <a:endParaRPr lang="zh-CN" altLang="en-US" sz="2000" b="1" dirty="0">
              <a:solidFill>
                <a:srgbClr val="9D1F33"/>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2"/>
          <p:cNvGrpSpPr/>
          <p:nvPr/>
        </p:nvGrpSpPr>
        <p:grpSpPr>
          <a:xfrm>
            <a:off x="0" y="0"/>
            <a:ext cx="9144000" cy="604838"/>
            <a:chOff x="0" y="0"/>
            <a:chExt cx="9143999" cy="605532"/>
          </a:xfrm>
        </p:grpSpPr>
        <p:sp>
          <p:nvSpPr>
            <p:cNvPr id="19" name="矩形 18"/>
            <p:cNvSpPr/>
            <p:nvPr/>
          </p:nvSpPr>
          <p:spPr bwMode="auto">
            <a:xfrm>
              <a:off x="0" y="0"/>
              <a:ext cx="144463"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0" name="矩形 19"/>
            <p:cNvSpPr/>
            <p:nvPr/>
          </p:nvSpPr>
          <p:spPr bwMode="auto">
            <a:xfrm>
              <a:off x="250825" y="0"/>
              <a:ext cx="2089150"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zh-CN"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21" name="矩形 20"/>
            <p:cNvSpPr/>
            <p:nvPr/>
          </p:nvSpPr>
          <p:spPr bwMode="auto">
            <a:xfrm>
              <a:off x="2439988" y="4768"/>
              <a:ext cx="6704011"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grpSp>
      <p:sp>
        <p:nvSpPr>
          <p:cNvPr id="13" name="矩形 12"/>
          <p:cNvSpPr/>
          <p:nvPr/>
        </p:nvSpPr>
        <p:spPr>
          <a:xfrm>
            <a:off x="618808" y="928676"/>
            <a:ext cx="5227955" cy="57086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rtl="0">
              <a:defRPr/>
            </a:pPr>
            <a:r>
              <a:rPr lang="en-US" altLang="zh-CN" sz="2000" b="1" dirty="0" smtClean="0">
                <a:solidFill>
                  <a:srgbClr val="9D1F33"/>
                </a:solidFill>
                <a:latin typeface="微软雅黑" panose="020B0503020204020204" pitchFamily="34" charset="-122"/>
                <a:ea typeface="微软雅黑" panose="020B0503020204020204" pitchFamily="34" charset="-122"/>
              </a:rPr>
              <a:t>      </a:t>
            </a:r>
            <a:r>
              <a:rPr lang="zh-CN" altLang="zh-CN" sz="2000" b="1" dirty="0" smtClean="0">
                <a:solidFill>
                  <a:srgbClr val="9D1F33"/>
                </a:solidFill>
                <a:latin typeface="微软雅黑" panose="020B0503020204020204" pitchFamily="34" charset="-122"/>
                <a:ea typeface="微软雅黑" panose="020B0503020204020204" pitchFamily="34" charset="-122"/>
              </a:rPr>
              <a:t>密切结合本课程特点</a:t>
            </a:r>
            <a:endParaRPr lang="zh-CN" altLang="en-US" sz="2000" b="1" dirty="0">
              <a:solidFill>
                <a:srgbClr val="9D1F33"/>
              </a:solidFill>
              <a:latin typeface="微软雅黑" panose="020B0503020204020204" pitchFamily="34" charset="-122"/>
              <a:ea typeface="微软雅黑" panose="020B0503020204020204" pitchFamily="34" charset="-122"/>
            </a:endParaRPr>
          </a:p>
        </p:txBody>
      </p:sp>
      <p:sp>
        <p:nvSpPr>
          <p:cNvPr id="14" name="矩形 13"/>
          <p:cNvSpPr/>
          <p:nvPr/>
        </p:nvSpPr>
        <p:spPr>
          <a:xfrm>
            <a:off x="0" y="4786328"/>
            <a:ext cx="9186545" cy="357172"/>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15" name="矩形 14"/>
          <p:cNvSpPr/>
          <p:nvPr/>
        </p:nvSpPr>
        <p:spPr bwMode="auto">
          <a:xfrm>
            <a:off x="1476351" y="2110942"/>
            <a:ext cx="333375" cy="384810"/>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6" name="Freeform 86"/>
          <p:cNvSpPr>
            <a:spLocks noEditPoints="1"/>
          </p:cNvSpPr>
          <p:nvPr/>
        </p:nvSpPr>
        <p:spPr>
          <a:xfrm>
            <a:off x="1522706" y="2251277"/>
            <a:ext cx="177800" cy="189865"/>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sp>
        <p:nvSpPr>
          <p:cNvPr id="17" name="矩形 16"/>
          <p:cNvSpPr/>
          <p:nvPr/>
        </p:nvSpPr>
        <p:spPr bwMode="auto">
          <a:xfrm>
            <a:off x="1476351" y="2611008"/>
            <a:ext cx="333375" cy="384810"/>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8" name="Freeform 86"/>
          <p:cNvSpPr>
            <a:spLocks noEditPoints="1"/>
          </p:cNvSpPr>
          <p:nvPr/>
        </p:nvSpPr>
        <p:spPr>
          <a:xfrm>
            <a:off x="1522706" y="2751343"/>
            <a:ext cx="177800" cy="189865"/>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sp>
        <p:nvSpPr>
          <p:cNvPr id="22" name="矩形 21"/>
          <p:cNvSpPr/>
          <p:nvPr/>
        </p:nvSpPr>
        <p:spPr bwMode="auto">
          <a:xfrm>
            <a:off x="1500483" y="3111074"/>
            <a:ext cx="333375" cy="384810"/>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3" name="Freeform 86"/>
          <p:cNvSpPr>
            <a:spLocks noEditPoints="1"/>
          </p:cNvSpPr>
          <p:nvPr/>
        </p:nvSpPr>
        <p:spPr>
          <a:xfrm>
            <a:off x="1546838" y="3251409"/>
            <a:ext cx="177800" cy="189865"/>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sp>
        <p:nvSpPr>
          <p:cNvPr id="25" name="矩形 24"/>
          <p:cNvSpPr/>
          <p:nvPr/>
        </p:nvSpPr>
        <p:spPr bwMode="auto">
          <a:xfrm>
            <a:off x="251520" y="0"/>
            <a:ext cx="208915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smtClean="0">
                <a:ln>
                  <a:noFill/>
                </a:ln>
                <a:solidFill>
                  <a:schemeClr val="lt1"/>
                </a:solidFill>
                <a:effectLst/>
                <a:uLnTx/>
                <a:uFillTx/>
                <a:latin typeface="微软雅黑" panose="020B0503020204020204" pitchFamily="34" charset="-122"/>
                <a:ea typeface="微软雅黑" panose="020B0503020204020204" pitchFamily="34" charset="-122"/>
                <a:cs typeface="+mn-cs"/>
              </a:rPr>
              <a:t>一、整体设计</a:t>
            </a:r>
            <a:endParaRPr kumimoji="0" lang="zh-CN" altLang="zh-CN"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24" name="矩形 23"/>
          <p:cNvSpPr/>
          <p:nvPr/>
        </p:nvSpPr>
        <p:spPr bwMode="auto">
          <a:xfrm>
            <a:off x="1475656" y="3574466"/>
            <a:ext cx="333375" cy="384810"/>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6" name="Freeform 86"/>
          <p:cNvSpPr>
            <a:spLocks noEditPoints="1"/>
          </p:cNvSpPr>
          <p:nvPr/>
        </p:nvSpPr>
        <p:spPr>
          <a:xfrm>
            <a:off x="1522011" y="3714801"/>
            <a:ext cx="177800" cy="189865"/>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sp>
        <p:nvSpPr>
          <p:cNvPr id="3" name="文本框 2"/>
          <p:cNvSpPr txBox="1"/>
          <p:nvPr/>
        </p:nvSpPr>
        <p:spPr>
          <a:xfrm>
            <a:off x="2000232" y="2143123"/>
            <a:ext cx="6303673" cy="338554"/>
          </a:xfrm>
          <a:prstGeom prst="rect">
            <a:avLst/>
          </a:prstGeom>
          <a:noFill/>
        </p:spPr>
        <p:txBody>
          <a:bodyPr wrap="square" rtlCol="0">
            <a:spAutoFit/>
          </a:bodyPr>
          <a:lstStyle/>
          <a:p>
            <a:pPr algn="l"/>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cs typeface="+mn-cs"/>
                <a:sym typeface="+mn-ea"/>
              </a:rPr>
              <a:t>最好的</a:t>
            </a:r>
            <a:r>
              <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cs typeface="+mn-cs"/>
                <a:sym typeface="+mn-ea"/>
              </a:rPr>
              <a:t>“</a:t>
            </a:r>
            <a:r>
              <a:rPr lang="zh-CN" altLang="en-US" sz="1600" smtClean="0">
                <a:solidFill>
                  <a:schemeClr val="tx1">
                    <a:lumMod val="75000"/>
                    <a:lumOff val="25000"/>
                  </a:schemeClr>
                </a:solidFill>
                <a:latin typeface="微软雅黑" panose="020B0503020204020204" pitchFamily="34" charset="-122"/>
                <a:ea typeface="微软雅黑" panose="020B0503020204020204" pitchFamily="34" charset="-122"/>
                <a:cs typeface="+mn-cs"/>
                <a:sym typeface="+mn-ea"/>
              </a:rPr>
              <a:t>教学媒介</a:t>
            </a:r>
            <a:r>
              <a:rPr lang="en-US" altLang="zh-CN" sz="1600" smtClean="0">
                <a:solidFill>
                  <a:schemeClr val="tx1">
                    <a:lumMod val="75000"/>
                    <a:lumOff val="25000"/>
                  </a:schemeClr>
                </a:solidFill>
                <a:latin typeface="微软雅黑" panose="020B0503020204020204" pitchFamily="34" charset="-122"/>
                <a:ea typeface="微软雅黑" panose="020B0503020204020204" pitchFamily="34" charset="-122"/>
                <a:cs typeface="+mn-cs"/>
                <a:sym typeface="+mn-ea"/>
              </a:rPr>
              <a:t>”</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cs typeface="+mn-cs"/>
                <a:sym typeface="+mn-ea"/>
              </a:rPr>
              <a:t>是被称为“大体老师”的遗体</a:t>
            </a:r>
            <a:r>
              <a:rPr lang="zh-CN" altLang="en-US" sz="1600" smtClean="0">
                <a:solidFill>
                  <a:schemeClr val="tx1">
                    <a:lumMod val="75000"/>
                    <a:lumOff val="25000"/>
                  </a:schemeClr>
                </a:solidFill>
                <a:latin typeface="微软雅黑" panose="020B0503020204020204" pitchFamily="34" charset="-122"/>
                <a:ea typeface="微软雅黑" panose="020B0503020204020204" pitchFamily="34" charset="-122"/>
                <a:cs typeface="+mn-cs"/>
                <a:sym typeface="+mn-ea"/>
              </a:rPr>
              <a:t>标本（遗体捐献）</a:t>
            </a:r>
            <a:endPar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cs typeface="+mn-cs"/>
            </a:endParaRPr>
          </a:p>
        </p:txBody>
      </p:sp>
      <p:sp>
        <p:nvSpPr>
          <p:cNvPr id="5" name="文本框 4"/>
          <p:cNvSpPr txBox="1"/>
          <p:nvPr/>
        </p:nvSpPr>
        <p:spPr>
          <a:xfrm>
            <a:off x="2071670" y="2643188"/>
            <a:ext cx="1808480" cy="337185"/>
          </a:xfrm>
          <a:prstGeom prst="rect">
            <a:avLst/>
          </a:prstGeom>
          <a:noFill/>
        </p:spPr>
        <p:txBody>
          <a:bodyPr wrap="none" rtlCol="0">
            <a:spAutoFit/>
          </a:bodyPr>
          <a:lstStyle/>
          <a:p>
            <a:pPr algn="l"/>
            <a:r>
              <a:rPr lang="zh-CN" altLang="en-US" sz="160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sym typeface="+mn-ea"/>
              </a:rPr>
              <a:t>学生心理状态分析</a:t>
            </a:r>
            <a:endParaRPr kumimoji="0" lang="en-US" altLang="zh-CN" sz="160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6" name="文本框 5"/>
          <p:cNvSpPr txBox="1"/>
          <p:nvPr/>
        </p:nvSpPr>
        <p:spPr>
          <a:xfrm>
            <a:off x="1928794" y="2941320"/>
            <a:ext cx="5499100" cy="583565"/>
          </a:xfrm>
          <a:prstGeom prst="rect">
            <a:avLst/>
          </a:prstGeom>
          <a:noFill/>
        </p:spPr>
        <p:txBody>
          <a:bodyPr wrap="none" rtlCol="0">
            <a:spAutoFit/>
          </a:bodyPr>
          <a:lstStyle/>
          <a:p>
            <a:pPr marL="285750" marR="0" lvl="0" indent="-285750" algn="l" defTabSz="914400" rtl="0" eaLnBrk="0" fontAlgn="base" latinLnBrk="0" hangingPunct="0">
              <a:lnSpc>
                <a:spcPct val="200000"/>
              </a:lnSpc>
              <a:spcBef>
                <a:spcPct val="0"/>
              </a:spcBef>
              <a:spcAft>
                <a:spcPct val="0"/>
              </a:spcAft>
              <a:buClrTx/>
              <a:buSzTx/>
              <a:defRPr/>
            </a:pPr>
            <a:r>
              <a:rPr lang="zh-CN" sz="160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sym typeface="+mn-ea"/>
              </a:rPr>
              <a:t>“</a:t>
            </a:r>
            <a:r>
              <a:rPr lang="zh-CN" sz="1600" noProof="0" dirty="0">
                <a:ln>
                  <a:noFill/>
                </a:ln>
                <a:solidFill>
                  <a:srgbClr val="FF0000"/>
                </a:solidFill>
                <a:effectLst/>
                <a:uLnTx/>
                <a:uFillTx/>
                <a:latin typeface="微软雅黑" panose="020B0503020204020204" pitchFamily="34" charset="-122"/>
                <a:ea typeface="微软雅黑" panose="020B0503020204020204" pitchFamily="34" charset="-122"/>
                <a:cs typeface="+mn-cs"/>
                <a:sym typeface="+mn-ea"/>
              </a:rPr>
              <a:t>医学生”身份自我认定</a:t>
            </a:r>
            <a:r>
              <a:rPr lang="zh-CN" sz="160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sym typeface="+mn-ea"/>
              </a:rPr>
              <a:t>的开始——接触生命的</a:t>
            </a:r>
            <a:r>
              <a:rPr lang="zh-CN" sz="160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sym typeface="+mn-ea"/>
              </a:rPr>
              <a:t>另一</a:t>
            </a:r>
            <a:r>
              <a:rPr lang="zh-CN" sz="160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sym typeface="+mn-ea"/>
              </a:rPr>
              <a:t>种形式</a:t>
            </a:r>
            <a:endParaRPr kumimoji="0" lang="zh-CN" altLang="en-US"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7" name="文本框 6"/>
          <p:cNvSpPr txBox="1"/>
          <p:nvPr/>
        </p:nvSpPr>
        <p:spPr>
          <a:xfrm>
            <a:off x="2000232" y="3430905"/>
            <a:ext cx="5872480" cy="583565"/>
          </a:xfrm>
          <a:prstGeom prst="rect">
            <a:avLst/>
          </a:prstGeom>
          <a:noFill/>
        </p:spPr>
        <p:txBody>
          <a:bodyPr wrap="square" rtlCol="0">
            <a:spAutoFit/>
          </a:bodyPr>
          <a:lstStyle/>
          <a:p>
            <a:pPr marL="285750" marR="0" lvl="0" indent="-285750" algn="l" defTabSz="914400" rtl="0" eaLnBrk="0" fontAlgn="base" latinLnBrk="0" hangingPunct="0">
              <a:lnSpc>
                <a:spcPct val="200000"/>
              </a:lnSpc>
              <a:spcBef>
                <a:spcPct val="0"/>
              </a:spcBef>
              <a:spcAft>
                <a:spcPct val="0"/>
              </a:spcAft>
              <a:buClrTx/>
              <a:buSzTx/>
              <a:defRPr/>
            </a:pPr>
            <a:r>
              <a:rPr lang="zh-CN" sz="160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sym typeface="+mn-ea"/>
              </a:rPr>
              <a:t>与专业课程的关系：融入（情</a:t>
            </a:r>
            <a:r>
              <a:rPr lang="zh-CN" sz="160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sym typeface="+mn-ea"/>
              </a:rPr>
              <a:t>感</a:t>
            </a:r>
            <a:r>
              <a:rPr lang="zh-CN" altLang="en-US" sz="160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sym typeface="+mn-ea"/>
              </a:rPr>
              <a:t>、价值和文化认同</a:t>
            </a:r>
            <a:r>
              <a:rPr lang="zh-CN" sz="160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sym typeface="+mn-ea"/>
              </a:rPr>
              <a:t>，</a:t>
            </a:r>
            <a:r>
              <a:rPr lang="zh-CN" sz="1600" noProof="0" dirty="0">
                <a:ln>
                  <a:noFill/>
                </a:ln>
                <a:solidFill>
                  <a:srgbClr val="FF0000"/>
                </a:solidFill>
                <a:effectLst/>
                <a:uLnTx/>
                <a:uFillTx/>
                <a:latin typeface="微软雅黑" panose="020B0503020204020204" pitchFamily="34" charset="-122"/>
                <a:ea typeface="微软雅黑" panose="020B0503020204020204" pitchFamily="34" charset="-122"/>
                <a:cs typeface="+mn-cs"/>
                <a:sym typeface="+mn-ea"/>
              </a:rPr>
              <a:t>教学流程</a:t>
            </a:r>
            <a:r>
              <a:rPr lang="zh-CN" sz="160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sym typeface="+mn-ea"/>
              </a:rPr>
              <a:t>）</a:t>
            </a:r>
            <a:endParaRPr kumimoji="0" lang="zh-CN" altLang="en-US"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7" name="矩形 26"/>
          <p:cNvSpPr/>
          <p:nvPr/>
        </p:nvSpPr>
        <p:spPr>
          <a:xfrm>
            <a:off x="10160" y="928676"/>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lang="en-US" sz="3600" b="1" smtClean="0">
                <a:latin typeface="Arial Rounded MT Bold" panose="020F0704030504030204" pitchFamily="34" charset="0"/>
                <a:ea typeface="微软雅黑" panose="020B0503020204020204" pitchFamily="34" charset="-122"/>
              </a:rPr>
              <a:t>1</a:t>
            </a:r>
            <a:endParaRPr kumimoji="0" lang="en-US" sz="36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linds(horizontal)">
                                      <p:cBhvr>
                                        <p:cTn id="10" dur="500"/>
                                        <p:tgtEl>
                                          <p:spTgt spid="1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linds(horizont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000" fill="hold">
                                          <p:stCondLst>
                                            <p:cond delay="0"/>
                                          </p:stCondLst>
                                        </p:cTn>
                                        <p:tgtEl>
                                          <p:spTgt spid="22"/>
                                        </p:tgtEl>
                                        <p:attrNameLst>
                                          <p:attrName>style.visibility</p:attrName>
                                        </p:attrNameLst>
                                      </p:cBhvr>
                                      <p:to>
                                        <p:strVal val="visible"/>
                                      </p:to>
                                    </p:set>
                                    <p:animEffect transition="in" filter="box(in)">
                                      <p:cBhvr>
                                        <p:cTn id="26" dur="1000"/>
                                        <p:tgtEl>
                                          <p:spTgt spid="22"/>
                                        </p:tgtEl>
                                      </p:cBhvr>
                                    </p:animEffect>
                                  </p:childTnLst>
                                </p:cTn>
                              </p:par>
                              <p:par>
                                <p:cTn id="27" presetID="4" presetClass="entr" presetSubtype="16" fill="hold" grpId="0" nodeType="withEffect">
                                  <p:stCondLst>
                                    <p:cond delay="0"/>
                                  </p:stCondLst>
                                  <p:childTnLst>
                                    <p:set>
                                      <p:cBhvr>
                                        <p:cTn id="28" dur="1000" fill="hold">
                                          <p:stCondLst>
                                            <p:cond delay="0"/>
                                          </p:stCondLst>
                                        </p:cTn>
                                        <p:tgtEl>
                                          <p:spTgt spid="23"/>
                                        </p:tgtEl>
                                        <p:attrNameLst>
                                          <p:attrName>style.visibility</p:attrName>
                                        </p:attrNameLst>
                                      </p:cBhvr>
                                      <p:to>
                                        <p:strVal val="visible"/>
                                      </p:to>
                                    </p:set>
                                    <p:animEffect transition="in" filter="box(in)">
                                      <p:cBhvr>
                                        <p:cTn id="29" dur="1000"/>
                                        <p:tgtEl>
                                          <p:spTgt spid="23"/>
                                        </p:tgtEl>
                                      </p:cBhvr>
                                    </p:animEffect>
                                  </p:childTnLst>
                                </p:cTn>
                              </p:par>
                              <p:par>
                                <p:cTn id="30" presetID="4" presetClass="entr" presetSubtype="16" fill="hold" grpId="0" nodeType="withEffect">
                                  <p:stCondLst>
                                    <p:cond delay="0"/>
                                  </p:stCondLst>
                                  <p:childTnLst>
                                    <p:set>
                                      <p:cBhvr>
                                        <p:cTn id="31" dur="1000" fill="hold">
                                          <p:stCondLst>
                                            <p:cond delay="0"/>
                                          </p:stCondLst>
                                        </p:cTn>
                                        <p:tgtEl>
                                          <p:spTgt spid="6"/>
                                        </p:tgtEl>
                                        <p:attrNameLst>
                                          <p:attrName>style.visibility</p:attrName>
                                        </p:attrNameLst>
                                      </p:cBhvr>
                                      <p:to>
                                        <p:strVal val="visible"/>
                                      </p:to>
                                    </p:set>
                                    <p:animEffect transition="in" filter="box(in)">
                                      <p:cBhvr>
                                        <p:cTn id="32" dur="10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blinds(horizontal)">
                                      <p:cBhvr>
                                        <p:cTn id="37" dur="500"/>
                                        <p:tgtEl>
                                          <p:spTgt spid="24"/>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blinds(horizontal)">
                                      <p:cBhvr>
                                        <p:cTn id="40" dur="500"/>
                                        <p:tgtEl>
                                          <p:spTgt spid="26"/>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blinds(horizontal)">
                                      <p:cBhvr>
                                        <p:cTn id="4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22" grpId="0" animBg="1"/>
      <p:bldP spid="23" grpId="0" animBg="1"/>
      <p:bldP spid="24" grpId="0" animBg="1"/>
      <p:bldP spid="26" grpId="0" animBg="1"/>
      <p:bldP spid="3" grpId="0"/>
      <p:bldP spid="5" grpId="0"/>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42545" y="4544060"/>
            <a:ext cx="9186545" cy="59944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b="1" smtClean="0">
                <a:solidFill>
                  <a:schemeClr val="bg1"/>
                </a:solidFill>
                <a:latin typeface="微软雅黑" panose="020B0503020204020204" pitchFamily="34" charset="-122"/>
                <a:ea typeface="微软雅黑" panose="020B0503020204020204" pitchFamily="34" charset="-122"/>
                <a:sym typeface="+mn-ea"/>
              </a:rPr>
              <a:t>设计化，制度性，常态化</a:t>
            </a:r>
            <a:endParaRPr lang="zh-CN" altLang="en-US" b="1" smtClean="0">
              <a:solidFill>
                <a:schemeClr val="bg1"/>
              </a:solidFill>
              <a:latin typeface="微软雅黑" panose="020B0503020204020204" pitchFamily="34" charset="-122"/>
              <a:ea typeface="微软雅黑" panose="020B0503020204020204" pitchFamily="34" charset="-122"/>
              <a:sym typeface="+mn-ea"/>
            </a:endParaRPr>
          </a:p>
        </p:txBody>
      </p:sp>
      <p:graphicFrame>
        <p:nvGraphicFramePr>
          <p:cNvPr id="1026" name="Object 2"/>
          <p:cNvGraphicFramePr>
            <a:graphicFrameLocks noChangeAspect="1"/>
          </p:cNvGraphicFramePr>
          <p:nvPr/>
        </p:nvGraphicFramePr>
        <p:xfrm>
          <a:off x="251345" y="1473216"/>
          <a:ext cx="8716645" cy="3384550"/>
        </p:xfrm>
        <a:graphic>
          <a:graphicData uri="http://schemas.openxmlformats.org/presentationml/2006/ole">
            <mc:AlternateContent xmlns:mc="http://schemas.openxmlformats.org/markup-compatibility/2006">
              <mc:Choice xmlns:v="urn:schemas-microsoft-com:vml" Requires="v">
                <p:oleObj spid="_x0000_s1025" name="Microsoft Word 97 - 2003 Document" r:id="rId1" imgW="9274810" imgH="3601085" progId="Word.Document.8">
                  <p:embed/>
                </p:oleObj>
              </mc:Choice>
              <mc:Fallback>
                <p:oleObj name="Microsoft Word 97 - 2003 Document" r:id="rId1" imgW="9274810" imgH="3601085" progId="Word.Document.8">
                  <p:embed/>
                  <p:pic>
                    <p:nvPicPr>
                      <p:cNvPr id="0" name="Picture 2" descr="image1"/>
                      <p:cNvPicPr>
                        <a:picLocks noChangeAspect="1"/>
                      </p:cNvPicPr>
                      <p:nvPr/>
                    </p:nvPicPr>
                    <p:blipFill>
                      <a:blip r:embed="rId2"/>
                      <a:stretch>
                        <a:fillRect/>
                      </a:stretch>
                    </p:blipFill>
                    <p:spPr>
                      <a:xfrm>
                        <a:off x="251345" y="1473216"/>
                        <a:ext cx="8716645" cy="3384550"/>
                      </a:xfrm>
                      <a:prstGeom prst="rect">
                        <a:avLst/>
                      </a:prstGeom>
                      <a:noFill/>
                      <a:ln w="9525">
                        <a:noFill/>
                      </a:ln>
                    </p:spPr>
                  </p:pic>
                </p:oleObj>
              </mc:Fallback>
            </mc:AlternateContent>
          </a:graphicData>
        </a:graphic>
      </p:graphicFrame>
      <p:grpSp>
        <p:nvGrpSpPr>
          <p:cNvPr id="2" name="组合 12"/>
          <p:cNvGrpSpPr/>
          <p:nvPr/>
        </p:nvGrpSpPr>
        <p:grpSpPr>
          <a:xfrm>
            <a:off x="0" y="0"/>
            <a:ext cx="9144000" cy="604838"/>
            <a:chOff x="0" y="0"/>
            <a:chExt cx="9143999" cy="605532"/>
          </a:xfrm>
        </p:grpSpPr>
        <p:sp>
          <p:nvSpPr>
            <p:cNvPr id="19" name="矩形 18"/>
            <p:cNvSpPr/>
            <p:nvPr/>
          </p:nvSpPr>
          <p:spPr bwMode="auto">
            <a:xfrm>
              <a:off x="0" y="0"/>
              <a:ext cx="144463"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0" name="矩形 19"/>
            <p:cNvSpPr/>
            <p:nvPr/>
          </p:nvSpPr>
          <p:spPr bwMode="auto">
            <a:xfrm>
              <a:off x="250825" y="0"/>
              <a:ext cx="2484438"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21" name="矩形 20"/>
            <p:cNvSpPr/>
            <p:nvPr/>
          </p:nvSpPr>
          <p:spPr bwMode="auto">
            <a:xfrm>
              <a:off x="2843213" y="4768"/>
              <a:ext cx="6300786"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grpSp>
      <p:sp>
        <p:nvSpPr>
          <p:cNvPr id="8" name="矩形 7"/>
          <p:cNvSpPr/>
          <p:nvPr/>
        </p:nvSpPr>
        <p:spPr>
          <a:xfrm>
            <a:off x="-36512" y="857873"/>
            <a:ext cx="575945" cy="57023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9" name="矩形 8"/>
          <p:cNvSpPr/>
          <p:nvPr/>
        </p:nvSpPr>
        <p:spPr>
          <a:xfrm>
            <a:off x="618808" y="857238"/>
            <a:ext cx="6096332" cy="57086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rtl="0">
              <a:defRPr/>
            </a:pPr>
            <a:r>
              <a:rPr lang="en-US" altLang="zh-CN" sz="2000" b="1" smtClean="0">
                <a:solidFill>
                  <a:srgbClr val="9D1F33"/>
                </a:solidFill>
                <a:latin typeface="微软雅黑" panose="020B0503020204020204" pitchFamily="34" charset="-122"/>
                <a:ea typeface="微软雅黑" panose="020B0503020204020204" pitchFamily="34" charset="-122"/>
              </a:rPr>
              <a:t>      </a:t>
            </a:r>
            <a:r>
              <a:rPr lang="zh-CN" altLang="en-US" sz="2000" b="1" smtClean="0">
                <a:solidFill>
                  <a:srgbClr val="9D1F33"/>
                </a:solidFill>
                <a:latin typeface="微软雅黑" panose="020B0503020204020204" pitchFamily="34" charset="-122"/>
                <a:ea typeface="微软雅黑" panose="020B0503020204020204" pitchFamily="34" charset="-122"/>
              </a:rPr>
              <a:t>模块一                 整体设计</a:t>
            </a:r>
            <a:endParaRPr lang="zh-CN" altLang="en-US" sz="2000" b="1" dirty="0" smtClean="0">
              <a:solidFill>
                <a:srgbClr val="9D1F33"/>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矩形 56"/>
          <p:cNvSpPr/>
          <p:nvPr/>
        </p:nvSpPr>
        <p:spPr>
          <a:xfrm>
            <a:off x="10160" y="972820"/>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40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2</a:t>
            </a:r>
            <a:endPar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58" name="矩形 57"/>
          <p:cNvSpPr/>
          <p:nvPr/>
        </p:nvSpPr>
        <p:spPr>
          <a:xfrm>
            <a:off x="741680" y="972820"/>
            <a:ext cx="5186680" cy="59245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smtClean="0">
                <a:solidFill>
                  <a:srgbClr val="9D1F33"/>
                </a:solidFill>
                <a:latin typeface="微软雅黑" panose="020B0503020204020204" pitchFamily="34" charset="-122"/>
                <a:ea typeface="微软雅黑" panose="020B0503020204020204" pitchFamily="34" charset="-122"/>
              </a:rPr>
              <a:t>工作“</a:t>
            </a:r>
            <a:r>
              <a:rPr lang="zh-CN" altLang="en-US" sz="2000" b="1" dirty="0" smtClean="0">
                <a:solidFill>
                  <a:srgbClr val="9D1F33"/>
                </a:solidFill>
                <a:latin typeface="微软雅黑" panose="020B0503020204020204" pitchFamily="34" charset="-122"/>
                <a:ea typeface="微软雅黑" panose="020B0503020204020204" pitchFamily="34" charset="-122"/>
              </a:rPr>
              <a:t>模式”</a:t>
            </a:r>
            <a:endParaRPr lang="zh-CN" altLang="en-US" sz="2000" b="1" dirty="0" smtClean="0">
              <a:solidFill>
                <a:srgbClr val="9D1F33"/>
              </a:solidFill>
              <a:latin typeface="微软雅黑" panose="020B0503020204020204" pitchFamily="34" charset="-122"/>
              <a:ea typeface="微软雅黑" panose="020B0503020204020204" pitchFamily="34" charset="-122"/>
            </a:endParaRPr>
          </a:p>
        </p:txBody>
      </p:sp>
      <p:sp>
        <p:nvSpPr>
          <p:cNvPr id="10" name="矩形 9"/>
          <p:cNvSpPr/>
          <p:nvPr/>
        </p:nvSpPr>
        <p:spPr>
          <a:xfrm>
            <a:off x="0" y="4670747"/>
            <a:ext cx="9186545" cy="500048"/>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400" dirty="0"/>
          </a:p>
        </p:txBody>
      </p:sp>
      <p:sp>
        <p:nvSpPr>
          <p:cNvPr id="27" name="矩形 26"/>
          <p:cNvSpPr/>
          <p:nvPr/>
        </p:nvSpPr>
        <p:spPr>
          <a:xfrm>
            <a:off x="714348" y="71420"/>
            <a:ext cx="1415772" cy="461665"/>
          </a:xfrm>
          <a:prstGeom prst="rect">
            <a:avLst/>
          </a:prstGeom>
        </p:spPr>
        <p:txBody>
          <a:bodyPr wrap="none">
            <a:spAutoFit/>
          </a:bodyPr>
          <a:lstStyle/>
          <a:p>
            <a:pPr lvl="0" algn="dist" rtl="0">
              <a:defRPr/>
            </a:pPr>
            <a:r>
              <a:rPr lang="zh-CN" altLang="en-US" sz="2400" b="1" smtClean="0">
                <a:solidFill>
                  <a:schemeClr val="lt1"/>
                </a:solidFill>
                <a:latin typeface="微软雅黑" panose="020B0503020204020204" pitchFamily="34" charset="-122"/>
                <a:ea typeface="微软雅黑" panose="020B0503020204020204" pitchFamily="34" charset="-122"/>
                <a:cs typeface="+mn-cs"/>
              </a:rPr>
              <a:t>第二部分</a:t>
            </a:r>
            <a:endParaRPr lang="zh-CN" altLang="en-US" sz="2400" b="1" dirty="0" smtClean="0">
              <a:solidFill>
                <a:schemeClr val="lt1"/>
              </a:solidFill>
              <a:latin typeface="微软雅黑" panose="020B0503020204020204" pitchFamily="34" charset="-122"/>
              <a:ea typeface="微软雅黑" panose="020B0503020204020204" pitchFamily="34" charset="-122"/>
              <a:cs typeface="+mn-cs"/>
            </a:endParaRPr>
          </a:p>
        </p:txBody>
      </p:sp>
      <p:grpSp>
        <p:nvGrpSpPr>
          <p:cNvPr id="2" name="组合 12"/>
          <p:cNvGrpSpPr/>
          <p:nvPr/>
        </p:nvGrpSpPr>
        <p:grpSpPr>
          <a:xfrm>
            <a:off x="0" y="0"/>
            <a:ext cx="2339975" cy="600075"/>
            <a:chOff x="0" y="0"/>
            <a:chExt cx="2339975" cy="600764"/>
          </a:xfrm>
        </p:grpSpPr>
        <p:sp>
          <p:nvSpPr>
            <p:cNvPr id="41" name="矩形 40"/>
            <p:cNvSpPr/>
            <p:nvPr/>
          </p:nvSpPr>
          <p:spPr bwMode="auto">
            <a:xfrm>
              <a:off x="0" y="0"/>
              <a:ext cx="144463"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42" name="矩形 41"/>
            <p:cNvSpPr/>
            <p:nvPr/>
          </p:nvSpPr>
          <p:spPr bwMode="auto">
            <a:xfrm>
              <a:off x="250825" y="0"/>
              <a:ext cx="2089150"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zh-CN"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sp>
        <p:nvSpPr>
          <p:cNvPr id="44" name="矩形 43"/>
          <p:cNvSpPr/>
          <p:nvPr/>
        </p:nvSpPr>
        <p:spPr>
          <a:xfrm>
            <a:off x="785786" y="71420"/>
            <a:ext cx="1210589" cy="400110"/>
          </a:xfrm>
          <a:prstGeom prst="rect">
            <a:avLst/>
          </a:prstGeom>
        </p:spPr>
        <p:txBody>
          <a:bodyPr wrap="none">
            <a:spAutoFit/>
          </a:bodyPr>
          <a:lstStyle/>
          <a:p>
            <a:pPr lvl="0" algn="ctr" rtl="0">
              <a:defRPr/>
            </a:pPr>
            <a:r>
              <a:rPr lang="zh-CN" altLang="en-US" sz="2000" b="1" smtClean="0">
                <a:solidFill>
                  <a:schemeClr val="lt1"/>
                </a:solidFill>
                <a:latin typeface="微软雅黑" panose="020B0503020204020204" pitchFamily="34" charset="-122"/>
                <a:ea typeface="微软雅黑" panose="020B0503020204020204" pitchFamily="34" charset="-122"/>
              </a:rPr>
              <a:t>一、</a:t>
            </a:r>
            <a:r>
              <a:rPr lang="zh-CN" altLang="zh-CN" sz="2000" b="1" smtClean="0">
                <a:solidFill>
                  <a:schemeClr val="lt1"/>
                </a:solidFill>
                <a:latin typeface="微软雅黑" panose="020B0503020204020204" pitchFamily="34" charset="-122"/>
                <a:ea typeface="微软雅黑" panose="020B0503020204020204" pitchFamily="34" charset="-122"/>
              </a:rPr>
              <a:t>理念</a:t>
            </a:r>
            <a:endParaRPr lang="zh-CN" altLang="zh-CN" sz="2000" b="1" dirty="0">
              <a:solidFill>
                <a:schemeClr val="lt1"/>
              </a:solidFill>
              <a:latin typeface="微软雅黑" panose="020B0503020204020204" pitchFamily="34" charset="-122"/>
              <a:ea typeface="微软雅黑" panose="020B0503020204020204" pitchFamily="34" charset="-122"/>
            </a:endParaRPr>
          </a:p>
        </p:txBody>
      </p:sp>
      <p:sp>
        <p:nvSpPr>
          <p:cNvPr id="21" name="矩形 20"/>
          <p:cNvSpPr/>
          <p:nvPr/>
        </p:nvSpPr>
        <p:spPr bwMode="auto">
          <a:xfrm>
            <a:off x="2439988" y="4763"/>
            <a:ext cx="6704012"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zh-CN" altLang="en-US" sz="2000" b="1" smtClean="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a:xfrm>
            <a:off x="6286512" y="2000246"/>
            <a:ext cx="1804923" cy="221457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a:lnSpc>
                <a:spcPct val="150000"/>
              </a:lnSpc>
            </a:pPr>
            <a:r>
              <a:rPr lang="zh-CN" altLang="en-US" b="1" smtClean="0">
                <a:solidFill>
                  <a:srgbClr val="9D1F33"/>
                </a:solidFill>
                <a:latin typeface="微软雅黑" panose="020B0503020204020204" pitchFamily="34" charset="-122"/>
                <a:ea typeface="微软雅黑" panose="020B0503020204020204" pitchFamily="34" charset="-122"/>
              </a:rPr>
              <a:t>三个结合</a:t>
            </a:r>
            <a:endParaRPr lang="en-US" altLang="zh-CN" b="1" smtClean="0">
              <a:solidFill>
                <a:srgbClr val="9D1F33"/>
              </a:solidFill>
              <a:latin typeface="微软雅黑" panose="020B0503020204020204" pitchFamily="34" charset="-122"/>
              <a:ea typeface="微软雅黑" panose="020B0503020204020204" pitchFamily="34" charset="-122"/>
            </a:endParaRPr>
          </a:p>
          <a:p>
            <a:pPr marL="342900" indent="-342900" algn="ctr">
              <a:lnSpc>
                <a:spcPct val="150000"/>
              </a:lnSpc>
            </a:pPr>
            <a:r>
              <a:rPr lang="zh-CN" altLang="en-US" sz="1600" smtClean="0">
                <a:solidFill>
                  <a:schemeClr val="tx1"/>
                </a:solidFill>
                <a:latin typeface="微软雅黑" panose="020B0503020204020204" pitchFamily="34" charset="-122"/>
                <a:ea typeface="微软雅黑" panose="020B0503020204020204" pitchFamily="34" charset="-122"/>
              </a:rPr>
              <a:t>课</a:t>
            </a:r>
            <a:r>
              <a:rPr lang="zh-CN" altLang="en-US" sz="1600" dirty="0" smtClean="0">
                <a:solidFill>
                  <a:schemeClr val="tx1"/>
                </a:solidFill>
                <a:latin typeface="微软雅黑" panose="020B0503020204020204" pitchFamily="34" charset="-122"/>
                <a:ea typeface="微软雅黑" panose="020B0503020204020204" pitchFamily="34" charset="-122"/>
              </a:rPr>
              <a:t>堂</a:t>
            </a:r>
            <a:r>
              <a:rPr lang="zh-CN" altLang="en-US" sz="1600" smtClean="0">
                <a:solidFill>
                  <a:schemeClr val="tx1"/>
                </a:solidFill>
                <a:latin typeface="微软雅黑" panose="020B0503020204020204" pitchFamily="34" charset="-122"/>
                <a:ea typeface="微软雅黑" panose="020B0503020204020204" pitchFamily="34" charset="-122"/>
              </a:rPr>
              <a:t>内外</a:t>
            </a:r>
            <a:endParaRPr lang="en-US" altLang="zh-CN" sz="1600" smtClean="0">
              <a:solidFill>
                <a:schemeClr val="tx1"/>
              </a:solidFill>
              <a:latin typeface="微软雅黑" panose="020B0503020204020204" pitchFamily="34" charset="-122"/>
              <a:ea typeface="微软雅黑" panose="020B0503020204020204" pitchFamily="34" charset="-122"/>
            </a:endParaRPr>
          </a:p>
          <a:p>
            <a:pPr marL="342900" indent="-342900" algn="ctr">
              <a:lnSpc>
                <a:spcPct val="150000"/>
              </a:lnSpc>
            </a:pPr>
            <a:r>
              <a:rPr lang="zh-CN" altLang="en-US" sz="1600" smtClean="0">
                <a:solidFill>
                  <a:schemeClr val="tx1"/>
                </a:solidFill>
                <a:latin typeface="微软雅黑" panose="020B0503020204020204" pitchFamily="34" charset="-122"/>
                <a:ea typeface="微软雅黑" panose="020B0503020204020204" pitchFamily="34" charset="-122"/>
              </a:rPr>
              <a:t>校</a:t>
            </a:r>
            <a:r>
              <a:rPr lang="zh-CN" altLang="en-US" sz="1600" dirty="0" smtClean="0">
                <a:solidFill>
                  <a:schemeClr val="tx1"/>
                </a:solidFill>
                <a:latin typeface="微软雅黑" panose="020B0503020204020204" pitchFamily="34" charset="-122"/>
                <a:ea typeface="微软雅黑" panose="020B0503020204020204" pitchFamily="34" charset="-122"/>
              </a:rPr>
              <a:t>园</a:t>
            </a:r>
            <a:r>
              <a:rPr lang="zh-CN" altLang="en-US" sz="1600" smtClean="0">
                <a:solidFill>
                  <a:schemeClr val="tx1"/>
                </a:solidFill>
                <a:latin typeface="微软雅黑" panose="020B0503020204020204" pitchFamily="34" charset="-122"/>
                <a:ea typeface="微软雅黑" panose="020B0503020204020204" pitchFamily="34" charset="-122"/>
              </a:rPr>
              <a:t>内外</a:t>
            </a:r>
            <a:endParaRPr lang="en-US" altLang="zh-CN" sz="1600" smtClean="0">
              <a:solidFill>
                <a:schemeClr val="tx1"/>
              </a:solidFill>
              <a:latin typeface="微软雅黑" panose="020B0503020204020204" pitchFamily="34" charset="-122"/>
              <a:ea typeface="微软雅黑" panose="020B0503020204020204" pitchFamily="34" charset="-122"/>
            </a:endParaRPr>
          </a:p>
          <a:p>
            <a:pPr marL="342900" indent="-342900" algn="ctr">
              <a:lnSpc>
                <a:spcPct val="150000"/>
              </a:lnSpc>
            </a:pPr>
            <a:r>
              <a:rPr lang="zh-CN" altLang="en-US" sz="1600" smtClean="0">
                <a:solidFill>
                  <a:schemeClr val="tx1"/>
                </a:solidFill>
                <a:latin typeface="微软雅黑" panose="020B0503020204020204" pitchFamily="34" charset="-122"/>
                <a:ea typeface="微软雅黑" panose="020B0503020204020204" pitchFamily="34" charset="-122"/>
              </a:rPr>
              <a:t>线</a:t>
            </a:r>
            <a:r>
              <a:rPr lang="zh-CN" altLang="en-US" sz="1600" dirty="0" smtClean="0">
                <a:solidFill>
                  <a:schemeClr val="tx1"/>
                </a:solidFill>
                <a:latin typeface="微软雅黑" panose="020B0503020204020204" pitchFamily="34" charset="-122"/>
                <a:ea typeface="微软雅黑" panose="020B0503020204020204" pitchFamily="34" charset="-122"/>
              </a:rPr>
              <a:t>上</a:t>
            </a:r>
            <a:r>
              <a:rPr lang="zh-CN" altLang="en-US" sz="1600" smtClean="0">
                <a:solidFill>
                  <a:schemeClr val="tx1"/>
                </a:solidFill>
                <a:latin typeface="微软雅黑" panose="020B0503020204020204" pitchFamily="34" charset="-122"/>
                <a:ea typeface="微软雅黑" panose="020B0503020204020204" pitchFamily="34" charset="-122"/>
              </a:rPr>
              <a:t>线下</a:t>
            </a:r>
            <a:endParaRPr lang="en-US" altLang="zh-CN" sz="1600" dirty="0" smtClean="0">
              <a:solidFill>
                <a:schemeClr val="tx1"/>
              </a:solidFill>
              <a:latin typeface="微软雅黑" panose="020B0503020204020204" pitchFamily="34" charset="-122"/>
              <a:ea typeface="微软雅黑" panose="020B0503020204020204" pitchFamily="34" charset="-122"/>
            </a:endParaRPr>
          </a:p>
          <a:p>
            <a:pPr marL="342900" indent="-342900">
              <a:buAutoNum type="ea1ChsPlain" startAt="3"/>
            </a:pPr>
            <a:endParaRPr lang="zh-CN" altLang="en-US" b="1" dirty="0" smtClean="0">
              <a:solidFill>
                <a:srgbClr val="9D1F33"/>
              </a:solidFill>
              <a:latin typeface="微软雅黑" panose="020B0503020204020204" pitchFamily="34" charset="-122"/>
              <a:ea typeface="微软雅黑" panose="020B0503020204020204" pitchFamily="34" charset="-122"/>
            </a:endParaRPr>
          </a:p>
        </p:txBody>
      </p:sp>
      <p:sp>
        <p:nvSpPr>
          <p:cNvPr id="14" name="矩形 13"/>
          <p:cNvSpPr/>
          <p:nvPr/>
        </p:nvSpPr>
        <p:spPr>
          <a:xfrm>
            <a:off x="3286116" y="2000246"/>
            <a:ext cx="2536596" cy="221488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600"/>
              </a:lnSpc>
            </a:pPr>
            <a:r>
              <a:rPr lang="zh-CN" altLang="en-US" b="1" smtClean="0">
                <a:solidFill>
                  <a:srgbClr val="9D1F33"/>
                </a:solidFill>
                <a:latin typeface="微软雅黑" panose="020B0503020204020204" pitchFamily="34" charset="-122"/>
                <a:ea typeface="微软雅黑" panose="020B0503020204020204" pitchFamily="34" charset="-122"/>
              </a:rPr>
              <a:t>全方位参与</a:t>
            </a:r>
            <a:endParaRPr lang="en-US" altLang="zh-CN" b="1" smtClean="0">
              <a:solidFill>
                <a:srgbClr val="9D1F33"/>
              </a:solidFill>
              <a:latin typeface="微软雅黑" panose="020B0503020204020204" pitchFamily="34" charset="-122"/>
              <a:ea typeface="微软雅黑" panose="020B0503020204020204" pitchFamily="34" charset="-122"/>
            </a:endParaRPr>
          </a:p>
          <a:p>
            <a:pPr algn="ctr">
              <a:lnSpc>
                <a:spcPts val="2600"/>
              </a:lnSpc>
            </a:pPr>
            <a:r>
              <a:rPr lang="zh-CN" altLang="en-US" sz="1600" smtClean="0">
                <a:solidFill>
                  <a:schemeClr val="tx1"/>
                </a:solidFill>
                <a:latin typeface="微软雅黑" panose="020B0503020204020204" pitchFamily="34" charset="-122"/>
                <a:ea typeface="微软雅黑" panose="020B0503020204020204" pitchFamily="34" charset="-122"/>
              </a:rPr>
              <a:t>学生</a:t>
            </a:r>
            <a:endParaRPr lang="en-US" altLang="zh-CN" sz="1600" smtClean="0">
              <a:solidFill>
                <a:schemeClr val="tx1"/>
              </a:solidFill>
              <a:latin typeface="微软雅黑" panose="020B0503020204020204" pitchFamily="34" charset="-122"/>
              <a:ea typeface="微软雅黑" panose="020B0503020204020204" pitchFamily="34" charset="-122"/>
            </a:endParaRPr>
          </a:p>
          <a:p>
            <a:pPr algn="ctr">
              <a:lnSpc>
                <a:spcPts val="2600"/>
              </a:lnSpc>
            </a:pPr>
            <a:r>
              <a:rPr lang="zh-CN" altLang="en-US" sz="1600" smtClean="0">
                <a:solidFill>
                  <a:schemeClr val="tx1"/>
                </a:solidFill>
                <a:latin typeface="微软雅黑" panose="020B0503020204020204" pitchFamily="34" charset="-122"/>
                <a:ea typeface="微软雅黑" panose="020B0503020204020204" pitchFamily="34" charset="-122"/>
              </a:rPr>
              <a:t>教师</a:t>
            </a:r>
            <a:endParaRPr lang="en-US" altLang="zh-CN" sz="1600" smtClean="0">
              <a:solidFill>
                <a:schemeClr val="tx1"/>
              </a:solidFill>
              <a:latin typeface="微软雅黑" panose="020B0503020204020204" pitchFamily="34" charset="-122"/>
              <a:ea typeface="微软雅黑" panose="020B0503020204020204" pitchFamily="34" charset="-122"/>
            </a:endParaRPr>
          </a:p>
          <a:p>
            <a:pPr algn="ctr">
              <a:lnSpc>
                <a:spcPts val="2600"/>
              </a:lnSpc>
            </a:pPr>
            <a:r>
              <a:rPr lang="zh-CN" altLang="en-US" sz="1600" smtClean="0">
                <a:solidFill>
                  <a:schemeClr val="tx1"/>
                </a:solidFill>
                <a:latin typeface="微软雅黑" panose="020B0503020204020204" pitchFamily="34" charset="-122"/>
                <a:ea typeface="微软雅黑" panose="020B0503020204020204" pitchFamily="34" charset="-122"/>
              </a:rPr>
              <a:t>红十字会</a:t>
            </a:r>
            <a:endParaRPr lang="en-US" altLang="zh-CN" sz="1600" smtClean="0">
              <a:solidFill>
                <a:schemeClr val="tx1"/>
              </a:solidFill>
              <a:latin typeface="微软雅黑" panose="020B0503020204020204" pitchFamily="34" charset="-122"/>
              <a:ea typeface="微软雅黑" panose="020B0503020204020204" pitchFamily="34" charset="-122"/>
            </a:endParaRPr>
          </a:p>
          <a:p>
            <a:pPr algn="ctr">
              <a:lnSpc>
                <a:spcPts val="2600"/>
              </a:lnSpc>
            </a:pPr>
            <a:r>
              <a:rPr lang="zh-CN" altLang="en-US" sz="1600" smtClean="0">
                <a:solidFill>
                  <a:schemeClr val="tx1"/>
                </a:solidFill>
                <a:latin typeface="微软雅黑" panose="020B0503020204020204" pitchFamily="34" charset="-122"/>
                <a:ea typeface="微软雅黑" panose="020B0503020204020204" pitchFamily="34" charset="-122"/>
              </a:rPr>
              <a:t>遗</a:t>
            </a:r>
            <a:r>
              <a:rPr lang="zh-CN" altLang="en-US" sz="1600" dirty="0" smtClean="0">
                <a:solidFill>
                  <a:schemeClr val="tx1"/>
                </a:solidFill>
                <a:latin typeface="微软雅黑" panose="020B0503020204020204" pitchFamily="34" charset="-122"/>
                <a:ea typeface="微软雅黑" panose="020B0503020204020204" pitchFamily="34" charset="-122"/>
              </a:rPr>
              <a:t>体捐献接</a:t>
            </a:r>
            <a:r>
              <a:rPr lang="zh-CN" altLang="en-US" sz="1600" smtClean="0">
                <a:solidFill>
                  <a:schemeClr val="tx1"/>
                </a:solidFill>
                <a:latin typeface="微软雅黑" panose="020B0503020204020204" pitchFamily="34" charset="-122"/>
                <a:ea typeface="微软雅黑" panose="020B0503020204020204" pitchFamily="34" charset="-122"/>
              </a:rPr>
              <a:t>受站</a:t>
            </a:r>
            <a:endParaRPr lang="en-US" altLang="zh-CN" sz="1600" smtClean="0">
              <a:solidFill>
                <a:schemeClr val="tx1"/>
              </a:solidFill>
              <a:latin typeface="微软雅黑" panose="020B0503020204020204" pitchFamily="34" charset="-122"/>
              <a:ea typeface="微软雅黑" panose="020B0503020204020204" pitchFamily="34" charset="-122"/>
            </a:endParaRPr>
          </a:p>
          <a:p>
            <a:pPr algn="ctr">
              <a:lnSpc>
                <a:spcPts val="2600"/>
              </a:lnSpc>
            </a:pPr>
            <a:r>
              <a:rPr lang="zh-CN" altLang="en-US" sz="1600" smtClean="0">
                <a:solidFill>
                  <a:schemeClr val="tx1"/>
                </a:solidFill>
                <a:latin typeface="微软雅黑" panose="020B0503020204020204" pitchFamily="34" charset="-122"/>
                <a:ea typeface="微软雅黑" panose="020B0503020204020204" pitchFamily="34" charset="-122"/>
              </a:rPr>
              <a:t>社</a:t>
            </a:r>
            <a:r>
              <a:rPr lang="zh-CN" altLang="en-US" sz="1600" dirty="0" smtClean="0">
                <a:solidFill>
                  <a:schemeClr val="tx1"/>
                </a:solidFill>
                <a:latin typeface="微软雅黑" panose="020B0503020204020204" pitchFamily="34" charset="-122"/>
                <a:ea typeface="微软雅黑" panose="020B0503020204020204" pitchFamily="34" charset="-122"/>
              </a:rPr>
              <a:t>会</a:t>
            </a:r>
            <a:r>
              <a:rPr lang="zh-CN" altLang="en-US" sz="1600" smtClean="0">
                <a:solidFill>
                  <a:schemeClr val="tx1"/>
                </a:solidFill>
                <a:latin typeface="微软雅黑" panose="020B0503020204020204" pitchFamily="34" charset="-122"/>
                <a:ea typeface="微软雅黑" panose="020B0503020204020204" pitchFamily="34" charset="-122"/>
              </a:rPr>
              <a:t>资源</a:t>
            </a:r>
            <a:endParaRPr lang="zh-CN" altLang="en-US" sz="1600" b="1" dirty="0" smtClean="0">
              <a:solidFill>
                <a:srgbClr val="9D1F33"/>
              </a:solidFill>
              <a:latin typeface="微软雅黑" panose="020B0503020204020204" pitchFamily="34" charset="-122"/>
              <a:ea typeface="微软雅黑" panose="020B0503020204020204" pitchFamily="34" charset="-122"/>
            </a:endParaRPr>
          </a:p>
        </p:txBody>
      </p:sp>
      <p:sp>
        <p:nvSpPr>
          <p:cNvPr id="3" name="矩形 2"/>
          <p:cNvSpPr/>
          <p:nvPr/>
        </p:nvSpPr>
        <p:spPr>
          <a:xfrm>
            <a:off x="1142976" y="2000246"/>
            <a:ext cx="1804923" cy="221457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a:lnSpc>
                <a:spcPct val="150000"/>
              </a:lnSpc>
            </a:pPr>
            <a:r>
              <a:rPr lang="zh-CN" altLang="en-US" b="1" smtClean="0">
                <a:solidFill>
                  <a:srgbClr val="9D1F33"/>
                </a:solidFill>
                <a:latin typeface="微软雅黑" panose="020B0503020204020204" pitchFamily="34" charset="-122"/>
                <a:ea typeface="微软雅黑" panose="020B0503020204020204" pitchFamily="34" charset="-122"/>
              </a:rPr>
              <a:t>工作原则</a:t>
            </a:r>
            <a:endParaRPr lang="en-US" altLang="zh-CN" b="1" smtClean="0">
              <a:solidFill>
                <a:srgbClr val="9D1F33"/>
              </a:solidFill>
              <a:latin typeface="微软雅黑" panose="020B0503020204020204" pitchFamily="34" charset="-122"/>
              <a:ea typeface="微软雅黑" panose="020B0503020204020204" pitchFamily="34" charset="-122"/>
            </a:endParaRPr>
          </a:p>
          <a:p>
            <a:pPr marL="342900" indent="-342900" algn="ctr">
              <a:lnSpc>
                <a:spcPct val="150000"/>
              </a:lnSpc>
            </a:pPr>
            <a:r>
              <a:rPr lang="zh-CN" altLang="en-US" sz="1600" smtClean="0">
                <a:solidFill>
                  <a:schemeClr val="tx1"/>
                </a:solidFill>
                <a:latin typeface="微软雅黑" panose="020B0503020204020204" pitchFamily="34" charset="-122"/>
                <a:ea typeface="微软雅黑" panose="020B0503020204020204" pitchFamily="34" charset="-122"/>
              </a:rPr>
              <a:t>敬重逝者</a:t>
            </a:r>
            <a:endParaRPr lang="en-US" altLang="zh-CN" sz="1600" smtClean="0">
              <a:solidFill>
                <a:schemeClr val="tx1"/>
              </a:solidFill>
              <a:latin typeface="微软雅黑" panose="020B0503020204020204" pitchFamily="34" charset="-122"/>
              <a:ea typeface="微软雅黑" panose="020B0503020204020204" pitchFamily="34" charset="-122"/>
            </a:endParaRPr>
          </a:p>
          <a:p>
            <a:pPr marL="342900" indent="-342900" algn="ctr">
              <a:lnSpc>
                <a:spcPct val="150000"/>
              </a:lnSpc>
            </a:pPr>
            <a:r>
              <a:rPr lang="zh-CN" altLang="en-US" sz="1600" smtClean="0">
                <a:solidFill>
                  <a:schemeClr val="tx1"/>
                </a:solidFill>
                <a:latin typeface="微软雅黑" panose="020B0503020204020204" pitchFamily="34" charset="-122"/>
                <a:ea typeface="微软雅黑" panose="020B0503020204020204" pitchFamily="34" charset="-122"/>
              </a:rPr>
              <a:t>慰藉家属</a:t>
            </a:r>
            <a:endParaRPr lang="en-US" altLang="zh-CN" sz="1600" smtClean="0">
              <a:solidFill>
                <a:schemeClr val="tx1"/>
              </a:solidFill>
              <a:latin typeface="微软雅黑" panose="020B0503020204020204" pitchFamily="34" charset="-122"/>
              <a:ea typeface="微软雅黑" panose="020B0503020204020204" pitchFamily="34" charset="-122"/>
            </a:endParaRPr>
          </a:p>
          <a:p>
            <a:pPr marL="342900" indent="-342900" algn="ctr">
              <a:lnSpc>
                <a:spcPct val="150000"/>
              </a:lnSpc>
            </a:pPr>
            <a:r>
              <a:rPr lang="zh-CN" altLang="en-US" sz="1600" dirty="0" smtClean="0">
                <a:solidFill>
                  <a:schemeClr val="tx1"/>
                </a:solidFill>
                <a:latin typeface="微软雅黑" panose="020B0503020204020204" pitchFamily="34" charset="-122"/>
                <a:ea typeface="微软雅黑" panose="020B0503020204020204" pitchFamily="34" charset="-122"/>
              </a:rPr>
              <a:t>教育学生</a:t>
            </a:r>
            <a:endParaRPr lang="en-US" altLang="zh-CN" sz="1600" dirty="0" smtClean="0">
              <a:solidFill>
                <a:schemeClr val="tx1"/>
              </a:solidFill>
              <a:latin typeface="微软雅黑" panose="020B0503020204020204" pitchFamily="34" charset="-122"/>
              <a:ea typeface="微软雅黑" panose="020B0503020204020204" pitchFamily="34" charset="-122"/>
            </a:endParaRPr>
          </a:p>
          <a:p>
            <a:pPr marL="342900" indent="-342900">
              <a:buAutoNum type="ea1ChsPlain" startAt="3"/>
            </a:pPr>
            <a:endParaRPr lang="zh-CN" altLang="en-US" b="1" dirty="0" smtClean="0">
              <a:solidFill>
                <a:srgbClr val="9D1F33"/>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nodePh="1">
                                  <p:stCondLst>
                                    <p:cond delay="0"/>
                                  </p:stCondLst>
                                  <p:endCondLst>
                                    <p:cond evt="begin" delay="0">
                                      <p:tn val="5"/>
                                    </p:cond>
                                  </p:end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2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linds(horizont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linds(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4" grpId="0" bldLvl="0" animBg="1"/>
      <p:bldP spid="3"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11"/>
          <p:cNvGrpSpPr/>
          <p:nvPr/>
        </p:nvGrpSpPr>
        <p:grpSpPr>
          <a:xfrm>
            <a:off x="1979712" y="987574"/>
            <a:ext cx="6099590" cy="1224136"/>
            <a:chOff x="2311400" y="1634463"/>
            <a:chExt cx="5293379" cy="1260738"/>
          </a:xfrm>
        </p:grpSpPr>
        <p:sp>
          <p:nvSpPr>
            <p:cNvPr id="2" name="直接连接符 6"/>
            <p:cNvSpPr>
              <a:spLocks noChangeShapeType="1"/>
            </p:cNvSpPr>
            <p:nvPr/>
          </p:nvSpPr>
          <p:spPr bwMode="auto">
            <a:xfrm flipV="1">
              <a:off x="2311400" y="2840394"/>
              <a:ext cx="5293379" cy="54807"/>
            </a:xfrm>
            <a:prstGeom prst="line">
              <a:avLst/>
            </a:prstGeom>
            <a:noFill/>
            <a:ln w="28575">
              <a:solidFill>
                <a:schemeClr val="bg1">
                  <a:lumMod val="65000"/>
                </a:schemeClr>
              </a:solidFill>
              <a:prstDash val="sysDot"/>
              <a:rou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直接连接符 7"/>
            <p:cNvSpPr>
              <a:spLocks noChangeShapeType="1"/>
            </p:cNvSpPr>
            <p:nvPr/>
          </p:nvSpPr>
          <p:spPr bwMode="auto">
            <a:xfrm>
              <a:off x="2311400" y="1634463"/>
              <a:ext cx="5293379" cy="54807"/>
            </a:xfrm>
            <a:prstGeom prst="line">
              <a:avLst/>
            </a:prstGeom>
            <a:noFill/>
            <a:ln w="28575">
              <a:solidFill>
                <a:schemeClr val="bg1">
                  <a:lumMod val="65000"/>
                </a:schemeClr>
              </a:solidFill>
              <a:prstDash val="sysDot"/>
              <a:rou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1" name="矩形 10"/>
            <p:cNvSpPr/>
            <p:nvPr/>
          </p:nvSpPr>
          <p:spPr>
            <a:xfrm>
              <a:off x="2437433" y="1805739"/>
              <a:ext cx="3617627" cy="1010439"/>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800" b="1"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rPr>
                <a:t>  提     纲</a:t>
              </a:r>
              <a:endParaRPr kumimoji="0" lang="zh-CN" altLang="en-US" b="1"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endParaRPr>
            </a:p>
          </p:txBody>
        </p:sp>
      </p:grpSp>
      <p:sp>
        <p:nvSpPr>
          <p:cNvPr id="19" name="矩形 18"/>
          <p:cNvSpPr/>
          <p:nvPr/>
        </p:nvSpPr>
        <p:spPr bwMode="auto">
          <a:xfrm>
            <a:off x="0" y="4763"/>
            <a:ext cx="9144000" cy="709599"/>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8" name="矩形 27"/>
          <p:cNvSpPr/>
          <p:nvPr/>
        </p:nvSpPr>
        <p:spPr>
          <a:xfrm>
            <a:off x="0" y="4786328"/>
            <a:ext cx="9186545" cy="357172"/>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a:solidFill>
                <a:schemeClr val="bg1"/>
              </a:solidFill>
              <a:latin typeface="微软雅黑" panose="020B0503020204020204" pitchFamily="34" charset="-122"/>
              <a:ea typeface="微软雅黑" panose="020B0503020204020204" pitchFamily="34" charset="-122"/>
            </a:endParaRPr>
          </a:p>
        </p:txBody>
      </p:sp>
      <p:sp>
        <p:nvSpPr>
          <p:cNvPr id="29" name="矩形 28"/>
          <p:cNvSpPr/>
          <p:nvPr/>
        </p:nvSpPr>
        <p:spPr>
          <a:xfrm>
            <a:off x="1674962" y="2845381"/>
            <a:ext cx="6381922" cy="400110"/>
          </a:xfrm>
          <a:prstGeom prst="rect">
            <a:avLst/>
          </a:prstGeom>
        </p:spPr>
        <p:txBody>
          <a:bodyPr wrap="square">
            <a:spAutoFit/>
          </a:bodyPr>
          <a:lstStyle/>
          <a:p>
            <a:pPr rtl="0"/>
            <a:r>
              <a:rPr lang="zh-CN" altLang="en-US" sz="2000">
                <a:latin typeface="微软雅黑" panose="020B0503020204020204" pitchFamily="34" charset="-122"/>
                <a:ea typeface="微软雅黑" panose="020B0503020204020204" pitchFamily="34" charset="-122"/>
              </a:rPr>
              <a:t>课程思政的“概念与内涵”</a:t>
            </a:r>
            <a:endParaRPr lang="zh-CN" altLang="en-US" sz="1600" dirty="0">
              <a:latin typeface="微软雅黑" panose="020B0503020204020204" pitchFamily="34" charset="-122"/>
              <a:ea typeface="微软雅黑" panose="020B0503020204020204" pitchFamily="34" charset="-122"/>
            </a:endParaRPr>
          </a:p>
        </p:txBody>
      </p:sp>
      <p:sp>
        <p:nvSpPr>
          <p:cNvPr id="30" name="矩形 29"/>
          <p:cNvSpPr/>
          <p:nvPr/>
        </p:nvSpPr>
        <p:spPr bwMode="auto">
          <a:xfrm>
            <a:off x="971982" y="2751887"/>
            <a:ext cx="333375" cy="384810"/>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tx1"/>
              </a:solidFill>
              <a:effectLst/>
              <a:uLnTx/>
              <a:uFillTx/>
              <a:latin typeface="+mn-lt"/>
              <a:ea typeface="+mn-ea"/>
              <a:cs typeface="+mn-cs"/>
            </a:endParaRPr>
          </a:p>
        </p:txBody>
      </p:sp>
      <p:sp>
        <p:nvSpPr>
          <p:cNvPr id="32" name="Freeform 86"/>
          <p:cNvSpPr>
            <a:spLocks noEditPoints="1"/>
          </p:cNvSpPr>
          <p:nvPr/>
        </p:nvSpPr>
        <p:spPr>
          <a:xfrm>
            <a:off x="1018337" y="2892222"/>
            <a:ext cx="177800" cy="189865"/>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sp>
        <p:nvSpPr>
          <p:cNvPr id="47" name="矩形 46"/>
          <p:cNvSpPr/>
          <p:nvPr/>
        </p:nvSpPr>
        <p:spPr bwMode="auto">
          <a:xfrm>
            <a:off x="956592" y="3443207"/>
            <a:ext cx="333375" cy="384810"/>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tx1"/>
              </a:solidFill>
              <a:effectLst/>
              <a:uLnTx/>
              <a:uFillTx/>
              <a:latin typeface="+mn-lt"/>
              <a:ea typeface="+mn-ea"/>
              <a:cs typeface="+mn-cs"/>
            </a:endParaRPr>
          </a:p>
        </p:txBody>
      </p:sp>
      <p:sp>
        <p:nvSpPr>
          <p:cNvPr id="48" name="Freeform 86"/>
          <p:cNvSpPr>
            <a:spLocks noEditPoints="1"/>
          </p:cNvSpPr>
          <p:nvPr/>
        </p:nvSpPr>
        <p:spPr>
          <a:xfrm>
            <a:off x="1002947" y="3583542"/>
            <a:ext cx="177800" cy="189865"/>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sp>
        <p:nvSpPr>
          <p:cNvPr id="18" name="矩形 17"/>
          <p:cNvSpPr/>
          <p:nvPr/>
        </p:nvSpPr>
        <p:spPr>
          <a:xfrm>
            <a:off x="1500166" y="68031"/>
            <a:ext cx="5715040" cy="553998"/>
          </a:xfrm>
          <a:prstGeom prst="rect">
            <a:avLst/>
          </a:prstGeom>
        </p:spPr>
        <p:txBody>
          <a:bodyPr wrap="square">
            <a:spAutoFit/>
          </a:bodyPr>
          <a:lstStyle/>
          <a:p>
            <a:pPr algn="ctr">
              <a:lnSpc>
                <a:spcPct val="150000"/>
              </a:lnSpc>
            </a:pPr>
            <a:r>
              <a:rPr lang="zh-CN" altLang="en-US" sz="2000" b="1" smtClean="0">
                <a:solidFill>
                  <a:schemeClr val="bg1"/>
                </a:solidFill>
                <a:latin typeface="微软雅黑" panose="020B0503020204020204" pitchFamily="34" charset="-122"/>
                <a:ea typeface="微软雅黑" panose="020B0503020204020204" pitchFamily="34" charset="-122"/>
                <a:sym typeface="+mn-ea"/>
              </a:rPr>
              <a:t>专业课程融入思政工作的教学理念与方法</a:t>
            </a:r>
            <a:endParaRPr lang="zh-CN" altLang="en-US" sz="2000" b="1">
              <a:solidFill>
                <a:schemeClr val="bg1"/>
              </a:solidFill>
              <a:latin typeface="微软雅黑" panose="020B0503020204020204" pitchFamily="34" charset="-122"/>
              <a:ea typeface="微软雅黑" panose="020B0503020204020204" pitchFamily="34" charset="-122"/>
            </a:endParaRPr>
          </a:p>
        </p:txBody>
      </p:sp>
      <p:sp>
        <p:nvSpPr>
          <p:cNvPr id="20" name="Freeform 86"/>
          <p:cNvSpPr>
            <a:spLocks noEditPoints="1"/>
          </p:cNvSpPr>
          <p:nvPr/>
        </p:nvSpPr>
        <p:spPr>
          <a:xfrm>
            <a:off x="474951" y="3934238"/>
            <a:ext cx="177800" cy="189865"/>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sp>
        <p:nvSpPr>
          <p:cNvPr id="24" name="矩形 23"/>
          <p:cNvSpPr/>
          <p:nvPr/>
        </p:nvSpPr>
        <p:spPr>
          <a:xfrm>
            <a:off x="1456658" y="3467407"/>
            <a:ext cx="7115870" cy="461665"/>
          </a:xfrm>
          <a:prstGeom prst="rect">
            <a:avLst/>
          </a:prstGeom>
        </p:spPr>
        <p:txBody>
          <a:bodyPr wrap="square">
            <a:spAutoFit/>
          </a:bodyPr>
          <a:lstStyle/>
          <a:p>
            <a:pPr>
              <a:lnSpc>
                <a:spcPct val="120000"/>
              </a:lnSpc>
            </a:pPr>
            <a:r>
              <a:rPr lang="zh-CN" altLang="en-US" sz="2000" smtClean="0">
                <a:latin typeface="微软雅黑" panose="020B0503020204020204" pitchFamily="34" charset="-122"/>
                <a:ea typeface="微软雅黑" panose="020B0503020204020204" pitchFamily="34" charset="-122"/>
              </a:rPr>
              <a:t>   专业课程中如何融入思政工作</a:t>
            </a:r>
            <a:r>
              <a:rPr lang="en-US" altLang="zh-CN" sz="2000" smtClean="0">
                <a:latin typeface="微软雅黑" panose="020B0503020204020204" pitchFamily="34" charset="-122"/>
                <a:ea typeface="微软雅黑" panose="020B0503020204020204" pitchFamily="34" charset="-122"/>
              </a:rPr>
              <a:t>——</a:t>
            </a:r>
            <a:r>
              <a:rPr lang="zh-CN" altLang="en-US" sz="2000" smtClean="0">
                <a:latin typeface="微软雅黑" panose="020B0503020204020204" pitchFamily="34" charset="-122"/>
                <a:ea typeface="微软雅黑" panose="020B0503020204020204" pitchFamily="34" charset="-122"/>
              </a:rPr>
              <a:t>以人体解剖学为例</a:t>
            </a:r>
            <a:endParaRPr lang="zh-CN" altLang="en-US" sz="2000" smtClean="0">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2"/>
          <p:cNvGrpSpPr/>
          <p:nvPr/>
        </p:nvGrpSpPr>
        <p:grpSpPr>
          <a:xfrm>
            <a:off x="0" y="0"/>
            <a:ext cx="9144000" cy="604838"/>
            <a:chOff x="0" y="0"/>
            <a:chExt cx="9143999" cy="605532"/>
          </a:xfrm>
        </p:grpSpPr>
        <p:sp>
          <p:nvSpPr>
            <p:cNvPr id="19" name="矩形 18"/>
            <p:cNvSpPr/>
            <p:nvPr/>
          </p:nvSpPr>
          <p:spPr bwMode="auto">
            <a:xfrm>
              <a:off x="0" y="0"/>
              <a:ext cx="144463"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0" name="矩形 19"/>
            <p:cNvSpPr/>
            <p:nvPr/>
          </p:nvSpPr>
          <p:spPr bwMode="auto">
            <a:xfrm>
              <a:off x="250825" y="0"/>
              <a:ext cx="2484438"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smtClean="0">
                  <a:ln>
                    <a:noFill/>
                  </a:ln>
                  <a:solidFill>
                    <a:schemeClr val="lt1"/>
                  </a:solidFill>
                  <a:effectLst/>
                  <a:uLnTx/>
                  <a:uFillTx/>
                  <a:latin typeface="微软雅黑" panose="020B0503020204020204" pitchFamily="34" charset="-122"/>
                  <a:ea typeface="微软雅黑" panose="020B0503020204020204" pitchFamily="34" charset="-122"/>
                  <a:cs typeface="+mn-cs"/>
                </a:rPr>
                <a:t>二、整</a:t>
              </a:r>
              <a:r>
                <a:rPr kumimoji="0"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体设计</a:t>
              </a:r>
              <a:endParaRPr kumimoji="0"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21" name="矩形 20"/>
            <p:cNvSpPr/>
            <p:nvPr/>
          </p:nvSpPr>
          <p:spPr bwMode="auto">
            <a:xfrm>
              <a:off x="2843213" y="4768"/>
              <a:ext cx="6300786"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grpSp>
      <p:sp>
        <p:nvSpPr>
          <p:cNvPr id="4" name="Text Box 9"/>
          <p:cNvSpPr txBox="1">
            <a:spLocks noChangeArrowheads="1"/>
          </p:cNvSpPr>
          <p:nvPr/>
        </p:nvSpPr>
        <p:spPr bwMode="auto">
          <a:xfrm>
            <a:off x="3381376" y="1642422"/>
            <a:ext cx="2814955" cy="3848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eaLnBrk="1" hangingPunct="1">
              <a:spcBef>
                <a:spcPct val="50000"/>
              </a:spcBef>
            </a:pPr>
            <a:r>
              <a:rPr lang="en-US" altLang="zh-CN" sz="1600" b="1" dirty="0">
                <a:solidFill>
                  <a:srgbClr val="000000"/>
                </a:solidFill>
                <a:ea typeface="楷体_GB2312" pitchFamily="49" charset="-122"/>
              </a:rPr>
              <a:t>     </a:t>
            </a:r>
            <a:r>
              <a:rPr lang="zh-CN" altLang="en-US" sz="1600" b="1" dirty="0">
                <a:solidFill>
                  <a:srgbClr val="000000"/>
                </a:solidFill>
                <a:latin typeface="微软雅黑" panose="020B0503020204020204" pitchFamily="34" charset="-122"/>
                <a:ea typeface="微软雅黑" panose="020B0503020204020204" pitchFamily="34" charset="-122"/>
              </a:rPr>
              <a:t>体验</a:t>
            </a:r>
            <a:r>
              <a:rPr lang="zh-CN" altLang="en-US" b="1" dirty="0">
                <a:solidFill>
                  <a:srgbClr val="000000"/>
                </a:solidFill>
                <a:latin typeface="微软雅黑" panose="020B0503020204020204" pitchFamily="34" charset="-122"/>
                <a:ea typeface="微软雅黑" panose="020B0503020204020204" pitchFamily="34" charset="-122"/>
              </a:rPr>
              <a:t>      </a:t>
            </a:r>
            <a:r>
              <a:rPr lang="zh-CN" altLang="en-US" sz="1600" b="1" dirty="0">
                <a:solidFill>
                  <a:srgbClr val="000000"/>
                </a:solidFill>
                <a:latin typeface="微软雅黑" panose="020B0503020204020204" pitchFamily="34" charset="-122"/>
                <a:ea typeface="微软雅黑" panose="020B0503020204020204" pitchFamily="34" charset="-122"/>
              </a:rPr>
              <a:t>感受</a:t>
            </a:r>
            <a:r>
              <a:rPr lang="zh-CN" altLang="en-US" b="1" dirty="0">
                <a:solidFill>
                  <a:srgbClr val="000000"/>
                </a:solidFill>
                <a:latin typeface="微软雅黑" panose="020B0503020204020204" pitchFamily="34" charset="-122"/>
                <a:ea typeface="微软雅黑" panose="020B0503020204020204" pitchFamily="34" charset="-122"/>
              </a:rPr>
              <a:t>      </a:t>
            </a:r>
            <a:r>
              <a:rPr lang="zh-CN" altLang="en-US" sz="1600" b="1" dirty="0">
                <a:solidFill>
                  <a:srgbClr val="000000"/>
                </a:solidFill>
                <a:latin typeface="微软雅黑" panose="020B0503020204020204" pitchFamily="34" charset="-122"/>
                <a:ea typeface="微软雅黑" panose="020B0503020204020204" pitchFamily="34" charset="-122"/>
              </a:rPr>
              <a:t>感动</a:t>
            </a:r>
            <a:r>
              <a:rPr lang="zh-CN" altLang="en-US" b="1" dirty="0">
                <a:solidFill>
                  <a:srgbClr val="000000"/>
                </a:solidFill>
                <a:latin typeface="微软雅黑" panose="020B0503020204020204" pitchFamily="34" charset="-122"/>
                <a:ea typeface="微软雅黑" panose="020B0503020204020204" pitchFamily="34" charset="-122"/>
              </a:rPr>
              <a:t>   </a:t>
            </a:r>
            <a:endParaRPr lang="zh-CN" altLang="en-US" b="1" dirty="0">
              <a:solidFill>
                <a:srgbClr val="000000"/>
              </a:solidFill>
              <a:latin typeface="微软雅黑" panose="020B0503020204020204" pitchFamily="34" charset="-122"/>
              <a:ea typeface="微软雅黑" panose="020B0503020204020204" pitchFamily="34" charset="-122"/>
            </a:endParaRPr>
          </a:p>
        </p:txBody>
      </p:sp>
      <p:cxnSp>
        <p:nvCxnSpPr>
          <p:cNvPr id="12" name="直接箭头连接符 11"/>
          <p:cNvCxnSpPr/>
          <p:nvPr/>
        </p:nvCxnSpPr>
        <p:spPr>
          <a:xfrm flipH="1">
            <a:off x="4785361" y="1357304"/>
            <a:ext cx="635" cy="210820"/>
          </a:xfrm>
          <a:prstGeom prst="straightConnector1">
            <a:avLst/>
          </a:prstGeom>
          <a:ln w="28575" cmpd="sng">
            <a:solidFill>
              <a:srgbClr val="9D1F33"/>
            </a:solidFill>
            <a:prstDash val="sysDash"/>
            <a:tailEnd type="arrow" w="med" len="med"/>
          </a:ln>
          <a:effectLst/>
        </p:spPr>
        <p:style>
          <a:lnRef idx="2">
            <a:schemeClr val="dk1"/>
          </a:lnRef>
          <a:fillRef idx="0">
            <a:schemeClr val="dk1"/>
          </a:fillRef>
          <a:effectRef idx="1">
            <a:schemeClr val="dk1"/>
          </a:effectRef>
          <a:fontRef idx="minor">
            <a:schemeClr val="tx1"/>
          </a:fontRef>
        </p:style>
      </p:cxnSp>
      <p:sp>
        <p:nvSpPr>
          <p:cNvPr id="15" name="Text Box 9"/>
          <p:cNvSpPr txBox="1">
            <a:spLocks noChangeArrowheads="1"/>
          </p:cNvSpPr>
          <p:nvPr/>
        </p:nvSpPr>
        <p:spPr bwMode="auto">
          <a:xfrm>
            <a:off x="7062472" y="2500312"/>
            <a:ext cx="1009990" cy="30777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eaLnBrk="1" hangingPunct="1">
              <a:spcBef>
                <a:spcPct val="50000"/>
              </a:spcBef>
            </a:pPr>
            <a:r>
              <a:rPr lang="zh-CN" altLang="en-US" sz="1400" b="1" smtClean="0">
                <a:solidFill>
                  <a:srgbClr val="000000"/>
                </a:solidFill>
                <a:latin typeface="微软雅黑" panose="020B0503020204020204" pitchFamily="34" charset="-122"/>
                <a:ea typeface="微软雅黑" panose="020B0503020204020204" pitchFamily="34" charset="-122"/>
              </a:rPr>
              <a:t> 内</a:t>
            </a:r>
            <a:r>
              <a:rPr lang="zh-CN" altLang="en-US" sz="1400" b="1" dirty="0">
                <a:solidFill>
                  <a:srgbClr val="000000"/>
                </a:solidFill>
                <a:latin typeface="微软雅黑" panose="020B0503020204020204" pitchFamily="34" charset="-122"/>
                <a:ea typeface="微软雅黑" panose="020B0503020204020204" pitchFamily="34" charset="-122"/>
              </a:rPr>
              <a:t>化于心</a:t>
            </a:r>
            <a:endParaRPr lang="zh-CN" altLang="en-US" sz="1400" b="1" dirty="0">
              <a:solidFill>
                <a:srgbClr val="000000"/>
              </a:solidFill>
              <a:latin typeface="微软雅黑" panose="020B0503020204020204" pitchFamily="34" charset="-122"/>
              <a:ea typeface="微软雅黑" panose="020B0503020204020204" pitchFamily="34" charset="-122"/>
            </a:endParaRPr>
          </a:p>
        </p:txBody>
      </p:sp>
      <p:sp>
        <p:nvSpPr>
          <p:cNvPr id="16" name="Text Box 9"/>
          <p:cNvSpPr txBox="1">
            <a:spLocks noChangeArrowheads="1"/>
          </p:cNvSpPr>
          <p:nvPr/>
        </p:nvSpPr>
        <p:spPr bwMode="auto">
          <a:xfrm>
            <a:off x="7062472" y="3286130"/>
            <a:ext cx="1009990" cy="30777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eaLnBrk="1" hangingPunct="1">
              <a:spcBef>
                <a:spcPct val="50000"/>
              </a:spcBef>
            </a:pPr>
            <a:r>
              <a:rPr lang="zh-CN" altLang="en-US" sz="1400" b="1" smtClean="0">
                <a:solidFill>
                  <a:srgbClr val="000000"/>
                </a:solidFill>
                <a:latin typeface="微软雅黑" panose="020B0503020204020204" pitchFamily="34" charset="-122"/>
                <a:ea typeface="微软雅黑" panose="020B0503020204020204" pitchFamily="34" charset="-122"/>
              </a:rPr>
              <a:t> 外</a:t>
            </a:r>
            <a:r>
              <a:rPr lang="zh-CN" altLang="en-US" sz="1400" b="1" dirty="0">
                <a:solidFill>
                  <a:srgbClr val="000000"/>
                </a:solidFill>
                <a:latin typeface="微软雅黑" panose="020B0503020204020204" pitchFamily="34" charset="-122"/>
                <a:ea typeface="微软雅黑" panose="020B0503020204020204" pitchFamily="34" charset="-122"/>
              </a:rPr>
              <a:t>化于行</a:t>
            </a:r>
            <a:endParaRPr lang="zh-CN" altLang="en-US" sz="1400" b="1" dirty="0">
              <a:solidFill>
                <a:srgbClr val="000000"/>
              </a:solidFill>
              <a:latin typeface="微软雅黑" panose="020B0503020204020204" pitchFamily="34" charset="-122"/>
              <a:ea typeface="微软雅黑" panose="020B0503020204020204" pitchFamily="34" charset="-122"/>
            </a:endParaRPr>
          </a:p>
        </p:txBody>
      </p:sp>
      <p:sp>
        <p:nvSpPr>
          <p:cNvPr id="17" name="Text Box 9"/>
          <p:cNvSpPr txBox="1">
            <a:spLocks noChangeArrowheads="1"/>
          </p:cNvSpPr>
          <p:nvPr/>
        </p:nvSpPr>
        <p:spPr bwMode="auto">
          <a:xfrm>
            <a:off x="7062472" y="1692469"/>
            <a:ext cx="938552" cy="30777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eaLnBrk="1" hangingPunct="1">
              <a:spcBef>
                <a:spcPct val="50000"/>
              </a:spcBef>
            </a:pPr>
            <a:r>
              <a:rPr lang="zh-CN" altLang="en-US" sz="1400" b="1" dirty="0">
                <a:solidFill>
                  <a:srgbClr val="000000"/>
                </a:solidFill>
                <a:latin typeface="微软雅黑" panose="020B0503020204020204" pitchFamily="34" charset="-122"/>
                <a:ea typeface="微软雅黑" panose="020B0503020204020204" pitchFamily="34" charset="-122"/>
              </a:rPr>
              <a:t>固化于制</a:t>
            </a:r>
            <a:endParaRPr lang="zh-CN" altLang="en-US" sz="1400" b="1" dirty="0">
              <a:solidFill>
                <a:srgbClr val="000000"/>
              </a:solidFill>
              <a:latin typeface="微软雅黑" panose="020B0503020204020204" pitchFamily="34" charset="-122"/>
              <a:ea typeface="微软雅黑" panose="020B0503020204020204" pitchFamily="34" charset="-122"/>
            </a:endParaRPr>
          </a:p>
        </p:txBody>
      </p:sp>
      <p:sp>
        <p:nvSpPr>
          <p:cNvPr id="22" name="Text Box 9"/>
          <p:cNvSpPr txBox="1">
            <a:spLocks noChangeArrowheads="1"/>
          </p:cNvSpPr>
          <p:nvPr/>
        </p:nvSpPr>
        <p:spPr bwMode="auto">
          <a:xfrm>
            <a:off x="883582" y="2139702"/>
            <a:ext cx="1600186" cy="31243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gn="l" eaLnBrk="1" hangingPunct="1">
              <a:spcBef>
                <a:spcPct val="50000"/>
              </a:spcBef>
            </a:pPr>
            <a:r>
              <a:rPr lang="zh-CN" altLang="en-US" sz="1400" b="1" smtClean="0">
                <a:solidFill>
                  <a:schemeClr val="tx1"/>
                </a:solidFill>
                <a:latin typeface="微软雅黑" panose="020B0503020204020204" pitchFamily="34" charset="-122"/>
                <a:ea typeface="微软雅黑" panose="020B0503020204020204" pitchFamily="34" charset="-122"/>
              </a:rPr>
              <a:t> 教</a:t>
            </a:r>
            <a:r>
              <a:rPr lang="zh-CN" altLang="en-US" sz="1400" b="1">
                <a:solidFill>
                  <a:schemeClr val="tx1"/>
                </a:solidFill>
                <a:latin typeface="微软雅黑" panose="020B0503020204020204" pitchFamily="34" charset="-122"/>
                <a:ea typeface="微软雅黑" panose="020B0503020204020204" pitchFamily="34" charset="-122"/>
              </a:rPr>
              <a:t>师</a:t>
            </a:r>
            <a:r>
              <a:rPr lang="zh-CN" altLang="en-US" sz="1400" b="1" smtClean="0">
                <a:solidFill>
                  <a:schemeClr val="tx1"/>
                </a:solidFill>
                <a:latin typeface="微软雅黑" panose="020B0503020204020204" pitchFamily="34" charset="-122"/>
                <a:ea typeface="微软雅黑" panose="020B0503020204020204" pitchFamily="34" charset="-122"/>
              </a:rPr>
              <a:t>的引导</a:t>
            </a:r>
            <a:r>
              <a:rPr lang="zh-CN" altLang="en-US" sz="1400" b="1" dirty="0">
                <a:solidFill>
                  <a:schemeClr val="tx1"/>
                </a:solidFill>
                <a:latin typeface="微软雅黑" panose="020B0503020204020204" pitchFamily="34" charset="-122"/>
                <a:ea typeface="微软雅黑" panose="020B0503020204020204" pitchFamily="34" charset="-122"/>
              </a:rPr>
              <a:t>作用</a:t>
            </a:r>
            <a:endParaRPr lang="zh-CN" altLang="en-US" sz="1400" b="1" dirty="0">
              <a:solidFill>
                <a:schemeClr val="tx1"/>
              </a:solidFill>
              <a:latin typeface="微软雅黑" panose="020B0503020204020204" pitchFamily="34" charset="-122"/>
              <a:ea typeface="微软雅黑" panose="020B0503020204020204" pitchFamily="34" charset="-122"/>
            </a:endParaRPr>
          </a:p>
        </p:txBody>
      </p:sp>
      <p:cxnSp>
        <p:nvCxnSpPr>
          <p:cNvPr id="26" name="直接箭头连接符 25"/>
          <p:cNvCxnSpPr>
            <a:stCxn id="49" idx="6"/>
            <a:endCxn id="4" idx="1"/>
          </p:cNvCxnSpPr>
          <p:nvPr/>
        </p:nvCxnSpPr>
        <p:spPr>
          <a:xfrm>
            <a:off x="2571736" y="1781372"/>
            <a:ext cx="809640" cy="53455"/>
          </a:xfrm>
          <a:prstGeom prst="straightConnector1">
            <a:avLst/>
          </a:prstGeom>
          <a:ln w="28575" cmpd="sng">
            <a:solidFill>
              <a:srgbClr val="9D1F33"/>
            </a:solidFill>
            <a:prstDash val="solid"/>
            <a:tailEnd type="arrow" w="med" len="med"/>
          </a:ln>
          <a:effectLst/>
        </p:spPr>
        <p:style>
          <a:lnRef idx="2">
            <a:schemeClr val="dk1"/>
          </a:lnRef>
          <a:fillRef idx="0">
            <a:schemeClr val="dk1"/>
          </a:fillRef>
          <a:effectRef idx="1">
            <a:schemeClr val="dk1"/>
          </a:effectRef>
          <a:fontRef idx="minor">
            <a:schemeClr val="tx1"/>
          </a:fontRef>
        </p:style>
      </p:cxnSp>
      <p:sp>
        <p:nvSpPr>
          <p:cNvPr id="28" name="矩形 27"/>
          <p:cNvSpPr/>
          <p:nvPr/>
        </p:nvSpPr>
        <p:spPr>
          <a:xfrm>
            <a:off x="3366784" y="2355726"/>
            <a:ext cx="2789392" cy="1584176"/>
          </a:xfrm>
          <a:prstGeom prst="rect">
            <a:avLst/>
          </a:prstGeom>
        </p:spPr>
        <p:style>
          <a:lnRef idx="2">
            <a:schemeClr val="dk1"/>
          </a:lnRef>
          <a:fillRef idx="1">
            <a:schemeClr val="lt1"/>
          </a:fillRef>
          <a:effectRef idx="0">
            <a:schemeClr val="dk1"/>
          </a:effectRef>
          <a:fontRef idx="minor">
            <a:schemeClr val="dk1"/>
          </a:fontRef>
        </p:style>
        <p:txBody>
          <a:bodyPr anchor="ctr">
            <a:scene3d>
              <a:camera prst="orthographicFront"/>
              <a:lightRig rig="threePt" dir="t"/>
            </a:scene3d>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solidFill>
                <a:schemeClr val="tx1"/>
              </a:solidFill>
              <a:effectLst>
                <a:outerShdw blurRad="38100" dist="19050" dir="2700000" algn="tl" rotWithShape="0">
                  <a:schemeClr val="dk1">
                    <a:alpha val="40000"/>
                  </a:schemeClr>
                </a:outerShdw>
              </a:effectLst>
              <a:uLnTx/>
              <a:uFillTx/>
              <a:latin typeface="+mn-lt"/>
              <a:ea typeface="+mn-ea"/>
              <a:cs typeface="+mn-cs"/>
            </a:endParaRPr>
          </a:p>
        </p:txBody>
      </p:sp>
      <p:sp>
        <p:nvSpPr>
          <p:cNvPr id="29" name="Text Box 9"/>
          <p:cNvSpPr txBox="1">
            <a:spLocks noChangeArrowheads="1"/>
          </p:cNvSpPr>
          <p:nvPr/>
        </p:nvSpPr>
        <p:spPr bwMode="auto">
          <a:xfrm>
            <a:off x="3671255" y="2624009"/>
            <a:ext cx="1043621" cy="30777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gn="ctr" eaLnBrk="1" hangingPunct="1">
              <a:spcBef>
                <a:spcPct val="50000"/>
              </a:spcBef>
            </a:pPr>
            <a:r>
              <a:rPr lang="zh-CN" altLang="en-US" sz="1400" b="1" dirty="0">
                <a:solidFill>
                  <a:srgbClr val="000000"/>
                </a:solidFill>
                <a:latin typeface="微软雅黑" panose="020B0503020204020204" pitchFamily="34" charset="-122"/>
                <a:ea typeface="微软雅黑" panose="020B0503020204020204" pitchFamily="34" charset="-122"/>
              </a:rPr>
              <a:t>感恩社会</a:t>
            </a:r>
            <a:endParaRPr lang="zh-CN" altLang="en-US" sz="1400" b="1" dirty="0">
              <a:solidFill>
                <a:srgbClr val="000000"/>
              </a:solidFill>
              <a:latin typeface="微软雅黑" panose="020B0503020204020204" pitchFamily="34" charset="-122"/>
              <a:ea typeface="微软雅黑" panose="020B0503020204020204" pitchFamily="34" charset="-122"/>
            </a:endParaRPr>
          </a:p>
        </p:txBody>
      </p:sp>
      <p:sp>
        <p:nvSpPr>
          <p:cNvPr id="31" name="Text Box 9"/>
          <p:cNvSpPr txBox="1">
            <a:spLocks noChangeArrowheads="1"/>
          </p:cNvSpPr>
          <p:nvPr/>
        </p:nvSpPr>
        <p:spPr bwMode="auto">
          <a:xfrm>
            <a:off x="4929190" y="2641478"/>
            <a:ext cx="1068715" cy="30777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gn="ctr" eaLnBrk="1" hangingPunct="1">
              <a:spcBef>
                <a:spcPct val="50000"/>
              </a:spcBef>
            </a:pPr>
            <a:r>
              <a:rPr lang="zh-CN" altLang="en-US" sz="1400" b="1" dirty="0">
                <a:solidFill>
                  <a:srgbClr val="000000"/>
                </a:solidFill>
                <a:latin typeface="微软雅黑" panose="020B0503020204020204" pitchFamily="34" charset="-122"/>
                <a:ea typeface="微软雅黑" panose="020B0503020204020204" pitchFamily="34" charset="-122"/>
              </a:rPr>
              <a:t>敬畏生命</a:t>
            </a:r>
            <a:endParaRPr lang="zh-CN" altLang="en-US" sz="1400" b="1" dirty="0">
              <a:solidFill>
                <a:srgbClr val="000000"/>
              </a:solidFill>
              <a:latin typeface="微软雅黑" panose="020B0503020204020204" pitchFamily="34" charset="-122"/>
              <a:ea typeface="微软雅黑" panose="020B0503020204020204" pitchFamily="34" charset="-122"/>
            </a:endParaRPr>
          </a:p>
        </p:txBody>
      </p:sp>
      <p:sp>
        <p:nvSpPr>
          <p:cNvPr id="32" name="Text Box 9"/>
          <p:cNvSpPr txBox="1">
            <a:spLocks noChangeArrowheads="1"/>
          </p:cNvSpPr>
          <p:nvPr/>
        </p:nvSpPr>
        <p:spPr bwMode="auto">
          <a:xfrm>
            <a:off x="4497706" y="3070106"/>
            <a:ext cx="719138" cy="35242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lvl="0" eaLnBrk="1" hangingPunct="1">
              <a:spcBef>
                <a:spcPct val="50000"/>
              </a:spcBef>
            </a:pPr>
            <a:r>
              <a:rPr lang="en-US" altLang="zh-CN" sz="1600" b="1" dirty="0">
                <a:solidFill>
                  <a:srgbClr val="000000"/>
                </a:solidFill>
                <a:ea typeface="楷体_GB2312" pitchFamily="49" charset="-122"/>
              </a:rPr>
              <a:t> </a:t>
            </a:r>
            <a:r>
              <a:rPr lang="zh-CN" altLang="en-US" sz="1600" b="1" dirty="0">
                <a:solidFill>
                  <a:srgbClr val="000000"/>
                </a:solidFill>
                <a:latin typeface="微软雅黑" panose="020B0503020204020204" pitchFamily="34" charset="-122"/>
                <a:ea typeface="微软雅黑" panose="020B0503020204020204" pitchFamily="34" charset="-122"/>
              </a:rPr>
              <a:t>责任</a:t>
            </a:r>
            <a:endParaRPr lang="zh-CN" altLang="en-US" sz="1600" b="1" dirty="0">
              <a:solidFill>
                <a:srgbClr val="000000"/>
              </a:solidFill>
              <a:latin typeface="微软雅黑" panose="020B0503020204020204" pitchFamily="34" charset="-122"/>
              <a:ea typeface="微软雅黑" panose="020B0503020204020204" pitchFamily="34" charset="-122"/>
            </a:endParaRPr>
          </a:p>
        </p:txBody>
      </p:sp>
      <p:cxnSp>
        <p:nvCxnSpPr>
          <p:cNvPr id="33" name="直接箭头连接符 32"/>
          <p:cNvCxnSpPr>
            <a:endCxn id="31" idx="0"/>
          </p:cNvCxnSpPr>
          <p:nvPr/>
        </p:nvCxnSpPr>
        <p:spPr>
          <a:xfrm>
            <a:off x="4786314" y="2355726"/>
            <a:ext cx="677234" cy="285752"/>
          </a:xfrm>
          <a:prstGeom prst="straightConnector1">
            <a:avLst/>
          </a:prstGeom>
          <a:ln w="28575" cmpd="sng">
            <a:solidFill>
              <a:srgbClr val="9D1F33"/>
            </a:solidFill>
            <a:prstDash val="sysDash"/>
            <a:tailEnd type="arrow" w="med" len="med"/>
          </a:ln>
          <a:effectLst/>
        </p:spPr>
        <p:style>
          <a:lnRef idx="2">
            <a:schemeClr val="dk1"/>
          </a:lnRef>
          <a:fillRef idx="0">
            <a:schemeClr val="dk1"/>
          </a:fillRef>
          <a:effectRef idx="1">
            <a:schemeClr val="dk1"/>
          </a:effectRef>
          <a:fontRef idx="minor">
            <a:schemeClr val="tx1"/>
          </a:fontRef>
        </p:style>
      </p:cxnSp>
      <p:cxnSp>
        <p:nvCxnSpPr>
          <p:cNvPr id="34" name="直接箭头连接符 33"/>
          <p:cNvCxnSpPr>
            <a:endCxn id="29" idx="0"/>
          </p:cNvCxnSpPr>
          <p:nvPr/>
        </p:nvCxnSpPr>
        <p:spPr>
          <a:xfrm flipH="1">
            <a:off x="4193066" y="2355726"/>
            <a:ext cx="593250" cy="268283"/>
          </a:xfrm>
          <a:prstGeom prst="straightConnector1">
            <a:avLst/>
          </a:prstGeom>
          <a:ln w="28575" cmpd="sng">
            <a:solidFill>
              <a:srgbClr val="9D1F33"/>
            </a:solidFill>
            <a:prstDash val="sysDash"/>
            <a:tailEnd type="arrow" w="med" len="med"/>
          </a:ln>
          <a:effectLst/>
        </p:spPr>
        <p:style>
          <a:lnRef idx="2">
            <a:schemeClr val="accent4"/>
          </a:lnRef>
          <a:fillRef idx="0">
            <a:schemeClr val="accent4"/>
          </a:fillRef>
          <a:effectRef idx="1">
            <a:schemeClr val="accent4"/>
          </a:effectRef>
          <a:fontRef idx="minor">
            <a:schemeClr val="tx1"/>
          </a:fontRef>
        </p:style>
      </p:cxnSp>
      <p:cxnSp>
        <p:nvCxnSpPr>
          <p:cNvPr id="35" name="直接箭头连接符 34"/>
          <p:cNvCxnSpPr>
            <a:endCxn id="32" idx="1"/>
          </p:cNvCxnSpPr>
          <p:nvPr/>
        </p:nvCxnSpPr>
        <p:spPr>
          <a:xfrm>
            <a:off x="4071934" y="2927230"/>
            <a:ext cx="425772" cy="319089"/>
          </a:xfrm>
          <a:prstGeom prst="straightConnector1">
            <a:avLst/>
          </a:prstGeom>
          <a:ln w="28575" cmpd="sng">
            <a:solidFill>
              <a:srgbClr val="9D1F33"/>
            </a:solidFill>
            <a:prstDash val="sysDash"/>
            <a:tailEnd type="arrow" w="med" len="med"/>
          </a:ln>
          <a:effectLst/>
        </p:spPr>
        <p:style>
          <a:lnRef idx="2">
            <a:schemeClr val="accent4"/>
          </a:lnRef>
          <a:fillRef idx="0">
            <a:schemeClr val="accent4"/>
          </a:fillRef>
          <a:effectRef idx="1">
            <a:schemeClr val="accent4"/>
          </a:effectRef>
          <a:fontRef idx="minor">
            <a:schemeClr val="tx1"/>
          </a:fontRef>
        </p:style>
      </p:cxnSp>
      <p:cxnSp>
        <p:nvCxnSpPr>
          <p:cNvPr id="36" name="直接箭头连接符 35"/>
          <p:cNvCxnSpPr>
            <a:endCxn id="32" idx="3"/>
          </p:cNvCxnSpPr>
          <p:nvPr/>
        </p:nvCxnSpPr>
        <p:spPr>
          <a:xfrm rot="10800000" flipV="1">
            <a:off x="5216844" y="2927229"/>
            <a:ext cx="393704" cy="319089"/>
          </a:xfrm>
          <a:prstGeom prst="straightConnector1">
            <a:avLst/>
          </a:prstGeom>
          <a:ln w="28575" cmpd="sng">
            <a:solidFill>
              <a:srgbClr val="9D1F33"/>
            </a:solidFill>
            <a:prstDash val="sysDash"/>
            <a:tailEnd type="arrow" w="med" len="med"/>
          </a:ln>
          <a:effectLst/>
        </p:spPr>
        <p:style>
          <a:lnRef idx="2">
            <a:schemeClr val="accent4"/>
          </a:lnRef>
          <a:fillRef idx="0">
            <a:schemeClr val="accent4"/>
          </a:fillRef>
          <a:effectRef idx="1">
            <a:schemeClr val="accent4"/>
          </a:effectRef>
          <a:fontRef idx="minor">
            <a:schemeClr val="tx1"/>
          </a:fontRef>
        </p:style>
      </p:cxnSp>
      <p:sp>
        <p:nvSpPr>
          <p:cNvPr id="37" name="Text Box 9"/>
          <p:cNvSpPr txBox="1">
            <a:spLocks noChangeArrowheads="1"/>
          </p:cNvSpPr>
          <p:nvPr/>
        </p:nvSpPr>
        <p:spPr bwMode="auto">
          <a:xfrm>
            <a:off x="4286248" y="3507854"/>
            <a:ext cx="1245218" cy="307777"/>
          </a:xfrm>
          <a:prstGeom prst="rect">
            <a:avLst/>
          </a:prstGeom>
          <a:solidFill>
            <a:srgbClr val="9D1F33"/>
          </a:solidFill>
        </p:spPr>
        <p:style>
          <a:lnRef idx="2">
            <a:schemeClr val="dk1"/>
          </a:lnRef>
          <a:fillRef idx="1">
            <a:schemeClr val="lt1"/>
          </a:fillRef>
          <a:effectRef idx="0">
            <a:schemeClr val="dk1"/>
          </a:effectRef>
          <a:fontRef idx="minor">
            <a:schemeClr val="dk1"/>
          </a:fontRef>
        </p:style>
        <p:txBody>
          <a:bodyPr wrap="square">
            <a:spAutoFit/>
          </a:bodyPr>
          <a:lstStyle/>
          <a:p>
            <a:pPr lvl="0" algn="l" eaLnBrk="1" hangingPunct="1">
              <a:spcBef>
                <a:spcPct val="50000"/>
              </a:spcBef>
            </a:pPr>
            <a:r>
              <a:rPr lang="zh-CN" altLang="en-US" sz="1400" b="1" smtClean="0">
                <a:solidFill>
                  <a:schemeClr val="tx1"/>
                </a:solidFill>
                <a:latin typeface="微软雅黑" panose="020B0503020204020204" pitchFamily="34" charset="-122"/>
                <a:ea typeface="微软雅黑" panose="020B0503020204020204" pitchFamily="34" charset="-122"/>
              </a:rPr>
              <a:t> </a:t>
            </a:r>
            <a:r>
              <a:rPr lang="zh-CN" altLang="en-US" sz="1400" b="1" smtClean="0">
                <a:solidFill>
                  <a:schemeClr val="bg1">
                    <a:lumMod val="95000"/>
                  </a:schemeClr>
                </a:solidFill>
                <a:latin typeface="微软雅黑" panose="020B0503020204020204" pitchFamily="34" charset="-122"/>
                <a:ea typeface="微软雅黑" panose="020B0503020204020204" pitchFamily="34" charset="-122"/>
              </a:rPr>
              <a:t>核</a:t>
            </a:r>
            <a:r>
              <a:rPr lang="zh-CN" altLang="en-US" sz="1400" b="1" dirty="0">
                <a:solidFill>
                  <a:schemeClr val="bg1">
                    <a:lumMod val="95000"/>
                  </a:schemeClr>
                </a:solidFill>
                <a:latin typeface="微软雅黑" panose="020B0503020204020204" pitchFamily="34" charset="-122"/>
                <a:ea typeface="微软雅黑" panose="020B0503020204020204" pitchFamily="34" charset="-122"/>
              </a:rPr>
              <a:t>心价值观</a:t>
            </a:r>
            <a:endParaRPr lang="zh-CN" altLang="en-US" sz="14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8" name="Text Box 9"/>
          <p:cNvSpPr txBox="1">
            <a:spLocks noChangeArrowheads="1"/>
          </p:cNvSpPr>
          <p:nvPr/>
        </p:nvSpPr>
        <p:spPr bwMode="auto">
          <a:xfrm>
            <a:off x="4371341" y="928676"/>
            <a:ext cx="864235" cy="35242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eaLnBrk="1" hangingPunct="1">
              <a:spcBef>
                <a:spcPct val="50000"/>
              </a:spcBef>
            </a:pPr>
            <a:r>
              <a:rPr lang="en-US" altLang="zh-CN" sz="1600" b="1" dirty="0">
                <a:solidFill>
                  <a:srgbClr val="000000"/>
                </a:solidFill>
                <a:ea typeface="楷体_GB2312" pitchFamily="49" charset="-122"/>
              </a:rPr>
              <a:t> </a:t>
            </a:r>
            <a:r>
              <a:rPr lang="zh-CN" altLang="en-US" sz="1600" b="1" dirty="0">
                <a:solidFill>
                  <a:srgbClr val="000000"/>
                </a:solidFill>
                <a:latin typeface="微软雅黑" panose="020B0503020204020204" pitchFamily="34" charset="-122"/>
                <a:ea typeface="微软雅黑" panose="020B0503020204020204" pitchFamily="34" charset="-122"/>
              </a:rPr>
              <a:t>参  与</a:t>
            </a:r>
            <a:endParaRPr lang="zh-CN" altLang="en-US" sz="1600" b="1" dirty="0">
              <a:solidFill>
                <a:srgbClr val="000000"/>
              </a:solidFill>
              <a:latin typeface="微软雅黑" panose="020B0503020204020204" pitchFamily="34" charset="-122"/>
              <a:ea typeface="微软雅黑" panose="020B0503020204020204" pitchFamily="34" charset="-122"/>
            </a:endParaRPr>
          </a:p>
        </p:txBody>
      </p:sp>
      <p:sp>
        <p:nvSpPr>
          <p:cNvPr id="39" name="Text Box 9"/>
          <p:cNvSpPr txBox="1">
            <a:spLocks noChangeArrowheads="1"/>
          </p:cNvSpPr>
          <p:nvPr/>
        </p:nvSpPr>
        <p:spPr bwMode="auto">
          <a:xfrm>
            <a:off x="935656" y="921330"/>
            <a:ext cx="1278890" cy="319405"/>
          </a:xfrm>
          <a:prstGeom prst="rect">
            <a:avLst/>
          </a:prstGeom>
          <a:ln>
            <a:solidFill>
              <a:schemeClr val="bg2">
                <a:lumMod val="50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lvl="0" eaLnBrk="1" hangingPunct="1">
              <a:spcBef>
                <a:spcPct val="50000"/>
              </a:spcBef>
            </a:pPr>
            <a:r>
              <a:rPr lang="zh-CN" altLang="en-US" sz="1400" b="1" smtClean="0">
                <a:solidFill>
                  <a:schemeClr val="tx1"/>
                </a:solidFill>
                <a:latin typeface="微软雅黑" panose="020B0503020204020204" pitchFamily="34" charset="-122"/>
                <a:ea typeface="微软雅黑" panose="020B0503020204020204" pitchFamily="34" charset="-122"/>
              </a:rPr>
              <a:t>德</a:t>
            </a:r>
            <a:r>
              <a:rPr lang="zh-CN" altLang="en-US" sz="1400" b="1" dirty="0">
                <a:solidFill>
                  <a:schemeClr val="tx1"/>
                </a:solidFill>
                <a:latin typeface="微软雅黑" panose="020B0503020204020204" pitchFamily="34" charset="-122"/>
                <a:ea typeface="微软雅黑" panose="020B0503020204020204" pitchFamily="34" charset="-122"/>
              </a:rPr>
              <a:t>育</a:t>
            </a:r>
            <a:r>
              <a:rPr lang="zh-CN" altLang="en-US" sz="1400" b="1">
                <a:solidFill>
                  <a:schemeClr val="tx1"/>
                </a:solidFill>
                <a:latin typeface="微软雅黑" panose="020B0503020204020204" pitchFamily="34" charset="-122"/>
                <a:ea typeface="微软雅黑" panose="020B0503020204020204" pitchFamily="34" charset="-122"/>
              </a:rPr>
              <a:t>平</a:t>
            </a:r>
            <a:r>
              <a:rPr lang="zh-CN" altLang="en-US" sz="1400" b="1" smtClean="0">
                <a:solidFill>
                  <a:schemeClr val="tx1"/>
                </a:solidFill>
                <a:latin typeface="微软雅黑" panose="020B0503020204020204" pitchFamily="34" charset="-122"/>
                <a:ea typeface="微软雅黑" panose="020B0503020204020204" pitchFamily="34" charset="-122"/>
              </a:rPr>
              <a:t>台建构</a:t>
            </a:r>
            <a:endParaRPr lang="zh-CN" altLang="en-US" sz="1400" b="1" dirty="0">
              <a:solidFill>
                <a:schemeClr val="tx1"/>
              </a:solidFill>
              <a:latin typeface="微软雅黑" panose="020B0503020204020204" pitchFamily="34" charset="-122"/>
              <a:ea typeface="微软雅黑" panose="020B0503020204020204" pitchFamily="34" charset="-122"/>
            </a:endParaRPr>
          </a:p>
        </p:txBody>
      </p:sp>
      <p:sp>
        <p:nvSpPr>
          <p:cNvPr id="40" name="右箭头 39"/>
          <p:cNvSpPr/>
          <p:nvPr/>
        </p:nvSpPr>
        <p:spPr>
          <a:xfrm>
            <a:off x="4210051" y="1785298"/>
            <a:ext cx="287655" cy="144145"/>
          </a:xfrm>
          <a:prstGeom prst="rightArrow">
            <a:avLst/>
          </a:prstGeom>
          <a:ln w="12700" cmpd="sng">
            <a:solidFill>
              <a:srgbClr val="9D1F33"/>
            </a:solidFill>
            <a:prstDash val="solid"/>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41" name="右箭头 40"/>
          <p:cNvSpPr/>
          <p:nvPr/>
        </p:nvSpPr>
        <p:spPr>
          <a:xfrm>
            <a:off x="5038726" y="1785298"/>
            <a:ext cx="287655" cy="144145"/>
          </a:xfrm>
          <a:prstGeom prst="rightArrow">
            <a:avLst/>
          </a:prstGeom>
          <a:ln w="12700" cmpd="sng">
            <a:solidFill>
              <a:srgbClr val="9D1F33"/>
            </a:solidFill>
            <a:prstDash val="solid"/>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7" name="矩形 6"/>
          <p:cNvSpPr/>
          <p:nvPr/>
        </p:nvSpPr>
        <p:spPr>
          <a:xfrm>
            <a:off x="611505" y="771524"/>
            <a:ext cx="2353310" cy="4176489"/>
          </a:xfrm>
          <a:prstGeom prst="rect">
            <a:avLst/>
          </a:prstGeom>
          <a:noFill/>
          <a:ln w="28575" cmpd="sng">
            <a:solidFill>
              <a:srgbClr val="9D1F3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3058160" y="771524"/>
            <a:ext cx="3503295" cy="4176489"/>
          </a:xfrm>
          <a:prstGeom prst="rect">
            <a:avLst/>
          </a:prstGeom>
          <a:noFill/>
          <a:ln w="28575" cmpd="sng">
            <a:solidFill>
              <a:srgbClr val="9D1F3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6657975" y="771524"/>
            <a:ext cx="2033270" cy="4176489"/>
          </a:xfrm>
          <a:prstGeom prst="rect">
            <a:avLst/>
          </a:prstGeom>
          <a:noFill/>
          <a:ln w="28575" cmpd="sng">
            <a:solidFill>
              <a:srgbClr val="9D1F3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4071934" y="4465444"/>
            <a:ext cx="1415772" cy="338554"/>
          </a:xfrm>
          <a:prstGeom prst="rect">
            <a:avLst/>
          </a:prstGeom>
          <a:noFill/>
        </p:spPr>
        <p:txBody>
          <a:bodyPr wrap="none" rtlCol="0">
            <a:spAutoFit/>
          </a:bodyPr>
          <a:lstStyle/>
          <a:p>
            <a:r>
              <a:rPr lang="zh-CN" altLang="zh-CN" sz="1600" b="1" dirty="0">
                <a:solidFill>
                  <a:srgbClr val="9D1F33"/>
                </a:solidFill>
                <a:latin typeface="微软雅黑" panose="020B0503020204020204" pitchFamily="34" charset="-122"/>
                <a:ea typeface="微软雅黑" panose="020B0503020204020204" pitchFamily="34" charset="-122"/>
              </a:rPr>
              <a:t>学</a:t>
            </a:r>
            <a:r>
              <a:rPr lang="zh-CN" altLang="zh-CN" sz="1600" b="1" dirty="0" smtClean="0">
                <a:solidFill>
                  <a:srgbClr val="9D1F33"/>
                </a:solidFill>
                <a:latin typeface="微软雅黑" panose="020B0503020204020204" pitchFamily="34" charset="-122"/>
                <a:ea typeface="微软雅黑" panose="020B0503020204020204" pitchFamily="34" charset="-122"/>
              </a:rPr>
              <a:t>生</a:t>
            </a:r>
            <a:r>
              <a:rPr lang="zh-CN" altLang="en-US" sz="1600" b="1" dirty="0" smtClean="0">
                <a:solidFill>
                  <a:srgbClr val="9D1F33"/>
                </a:solidFill>
                <a:latin typeface="微软雅黑" panose="020B0503020204020204" pitchFamily="34" charset="-122"/>
                <a:ea typeface="微软雅黑" panose="020B0503020204020204" pitchFamily="34" charset="-122"/>
              </a:rPr>
              <a:t>情感发展</a:t>
            </a:r>
            <a:endParaRPr lang="zh-CN" altLang="zh-CN" sz="1600" b="1" dirty="0">
              <a:solidFill>
                <a:srgbClr val="9D1F33"/>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1071538" y="4465444"/>
            <a:ext cx="1415772" cy="338554"/>
          </a:xfrm>
          <a:prstGeom prst="rect">
            <a:avLst/>
          </a:prstGeom>
          <a:noFill/>
        </p:spPr>
        <p:txBody>
          <a:bodyPr wrap="none" rtlCol="0">
            <a:spAutoFit/>
          </a:bodyPr>
          <a:lstStyle/>
          <a:p>
            <a:pPr algn="l"/>
            <a:r>
              <a:rPr lang="zh-CN" altLang="en-US" sz="1600" b="1" dirty="0" smtClean="0">
                <a:solidFill>
                  <a:srgbClr val="9D1F33"/>
                </a:solidFill>
                <a:latin typeface="微软雅黑" panose="020B0503020204020204" pitchFamily="34" charset="-122"/>
                <a:ea typeface="微软雅黑" panose="020B0503020204020204" pitchFamily="34" charset="-122"/>
                <a:cs typeface="+mn-ea"/>
              </a:rPr>
              <a:t>教师组织引导</a:t>
            </a:r>
            <a:endParaRPr lang="zh-CN" altLang="zh-CN" sz="1600" b="1" dirty="0">
              <a:solidFill>
                <a:srgbClr val="9D1F33"/>
              </a:solidFill>
              <a:latin typeface="微软雅黑" panose="020B0503020204020204" pitchFamily="34" charset="-122"/>
              <a:ea typeface="微软雅黑" panose="020B0503020204020204" pitchFamily="34" charset="-122"/>
              <a:cs typeface="+mn-ea"/>
            </a:endParaRPr>
          </a:p>
        </p:txBody>
      </p:sp>
      <p:sp>
        <p:nvSpPr>
          <p:cNvPr id="14" name="文本框 13"/>
          <p:cNvSpPr txBox="1"/>
          <p:nvPr/>
        </p:nvSpPr>
        <p:spPr>
          <a:xfrm>
            <a:off x="7072330" y="4465444"/>
            <a:ext cx="1005403" cy="338554"/>
          </a:xfrm>
          <a:prstGeom prst="rect">
            <a:avLst/>
          </a:prstGeom>
          <a:noFill/>
        </p:spPr>
        <p:txBody>
          <a:bodyPr wrap="none" rtlCol="0">
            <a:spAutoFit/>
          </a:bodyPr>
          <a:lstStyle/>
          <a:p>
            <a:pPr algn="l"/>
            <a:r>
              <a:rPr lang="zh-CN" altLang="en-US" sz="1600" b="1" dirty="0" smtClean="0">
                <a:solidFill>
                  <a:srgbClr val="9D1F33"/>
                </a:solidFill>
                <a:latin typeface="微软雅黑" panose="020B0503020204020204" pitchFamily="34" charset="-122"/>
                <a:ea typeface="微软雅黑" panose="020B0503020204020204" pitchFamily="34" charset="-122"/>
                <a:cs typeface="+mn-ea"/>
              </a:rPr>
              <a:t>德育</a:t>
            </a:r>
            <a:r>
              <a:rPr lang="zh-CN" altLang="zh-CN" sz="1600" b="1" dirty="0" smtClean="0">
                <a:solidFill>
                  <a:srgbClr val="9D1F33"/>
                </a:solidFill>
                <a:latin typeface="微软雅黑" panose="020B0503020204020204" pitchFamily="34" charset="-122"/>
                <a:ea typeface="微软雅黑" panose="020B0503020204020204" pitchFamily="34" charset="-122"/>
                <a:cs typeface="+mn-ea"/>
              </a:rPr>
              <a:t>期望</a:t>
            </a:r>
            <a:endParaRPr lang="zh-CN" altLang="zh-CN" sz="1600" b="1" dirty="0">
              <a:solidFill>
                <a:srgbClr val="9D1F33"/>
              </a:solidFill>
              <a:latin typeface="微软雅黑" panose="020B0503020204020204" pitchFamily="34" charset="-122"/>
              <a:ea typeface="微软雅黑" panose="020B0503020204020204" pitchFamily="34" charset="-122"/>
              <a:cs typeface="+mn-ea"/>
            </a:endParaRPr>
          </a:p>
        </p:txBody>
      </p:sp>
      <p:sp>
        <p:nvSpPr>
          <p:cNvPr id="49" name="椭圆 48"/>
          <p:cNvSpPr/>
          <p:nvPr/>
        </p:nvSpPr>
        <p:spPr>
          <a:xfrm>
            <a:off x="785786" y="1567058"/>
            <a:ext cx="1785950" cy="428628"/>
          </a:xfrm>
          <a:prstGeom prst="ellipse">
            <a:avLst/>
          </a:prstGeom>
          <a:solidFill>
            <a:srgbClr val="9D1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zh-CN" altLang="en-US" sz="1400" b="1" smtClean="0">
                <a:solidFill>
                  <a:schemeClr val="bg1">
                    <a:lumMod val="95000"/>
                  </a:schemeClr>
                </a:solidFill>
                <a:latin typeface="微软雅黑" panose="020B0503020204020204" pitchFamily="34" charset="-122"/>
                <a:ea typeface="微软雅黑" panose="020B0503020204020204" pitchFamily="34" charset="-122"/>
              </a:rPr>
              <a:t>学生自生情感</a:t>
            </a:r>
            <a:endParaRPr lang="zh-CN" altLang="en-US" sz="1400" b="1" smtClean="0">
              <a:solidFill>
                <a:schemeClr val="bg1">
                  <a:lumMod val="95000"/>
                </a:schemeClr>
              </a:solidFill>
              <a:latin typeface="微软雅黑" panose="020B0503020204020204" pitchFamily="34" charset="-122"/>
              <a:ea typeface="微软雅黑" panose="020B0503020204020204" pitchFamily="34" charset="-122"/>
            </a:endParaRPr>
          </a:p>
        </p:txBody>
      </p:sp>
      <p:sp>
        <p:nvSpPr>
          <p:cNvPr id="52" name="椭圆 51"/>
          <p:cNvSpPr/>
          <p:nvPr/>
        </p:nvSpPr>
        <p:spPr>
          <a:xfrm>
            <a:off x="785786" y="3291830"/>
            <a:ext cx="1785950" cy="428628"/>
          </a:xfrm>
          <a:prstGeom prst="ellipse">
            <a:avLst/>
          </a:prstGeom>
          <a:solidFill>
            <a:srgbClr val="9D1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zh-CN" altLang="en-US" sz="1400" b="1" smtClean="0">
                <a:solidFill>
                  <a:schemeClr val="bg1">
                    <a:lumMod val="95000"/>
                  </a:schemeClr>
                </a:solidFill>
                <a:latin typeface="微软雅黑" panose="020B0503020204020204" pitchFamily="34" charset="-122"/>
                <a:ea typeface="微软雅黑" panose="020B0503020204020204" pitchFamily="34" charset="-122"/>
              </a:rPr>
              <a:t>学生情感升华</a:t>
            </a:r>
            <a:endParaRPr lang="zh-CN" altLang="en-US" sz="1400" b="1" smtClean="0">
              <a:solidFill>
                <a:schemeClr val="bg1">
                  <a:lumMod val="95000"/>
                </a:schemeClr>
              </a:solidFill>
              <a:latin typeface="微软雅黑" panose="020B0503020204020204" pitchFamily="34" charset="-122"/>
              <a:ea typeface="微软雅黑" panose="020B0503020204020204" pitchFamily="34" charset="-122"/>
            </a:endParaRPr>
          </a:p>
        </p:txBody>
      </p:sp>
      <p:cxnSp>
        <p:nvCxnSpPr>
          <p:cNvPr id="53" name="直接箭头连接符 52"/>
          <p:cNvCxnSpPr/>
          <p:nvPr/>
        </p:nvCxnSpPr>
        <p:spPr>
          <a:xfrm flipV="1">
            <a:off x="2555776" y="3435846"/>
            <a:ext cx="792088" cy="35720"/>
          </a:xfrm>
          <a:prstGeom prst="straightConnector1">
            <a:avLst/>
          </a:prstGeom>
          <a:ln w="28575" cmpd="sng">
            <a:solidFill>
              <a:srgbClr val="9D1F33"/>
            </a:solidFill>
            <a:prstDash val="solid"/>
            <a:tailEnd type="arrow" w="med" len="med"/>
          </a:ln>
          <a:effectLst/>
        </p:spPr>
        <p:style>
          <a:lnRef idx="2">
            <a:schemeClr val="dk1"/>
          </a:lnRef>
          <a:fillRef idx="0">
            <a:schemeClr val="dk1"/>
          </a:fillRef>
          <a:effectRef idx="1">
            <a:schemeClr val="dk1"/>
          </a:effectRef>
          <a:fontRef idx="minor">
            <a:schemeClr val="tx1"/>
          </a:fontRef>
        </p:style>
      </p:cxnSp>
      <p:cxnSp>
        <p:nvCxnSpPr>
          <p:cNvPr id="58" name="直接箭头连接符 57"/>
          <p:cNvCxnSpPr/>
          <p:nvPr/>
        </p:nvCxnSpPr>
        <p:spPr>
          <a:xfrm>
            <a:off x="2555776" y="2211710"/>
            <a:ext cx="2115160" cy="0"/>
          </a:xfrm>
          <a:prstGeom prst="straightConnector1">
            <a:avLst/>
          </a:prstGeom>
          <a:ln w="28575" cmpd="sng">
            <a:solidFill>
              <a:srgbClr val="9D1F33"/>
            </a:solidFill>
            <a:prstDash val="solid"/>
            <a:tailEnd type="arrow" w="med" len="med"/>
          </a:ln>
          <a:effectLst/>
        </p:spPr>
        <p:style>
          <a:lnRef idx="2">
            <a:schemeClr val="dk1"/>
          </a:lnRef>
          <a:fillRef idx="0">
            <a:schemeClr val="dk1"/>
          </a:fillRef>
          <a:effectRef idx="1">
            <a:schemeClr val="dk1"/>
          </a:effectRef>
          <a:fontRef idx="minor">
            <a:schemeClr val="tx1"/>
          </a:fontRef>
        </p:style>
      </p:cxnSp>
      <p:cxnSp>
        <p:nvCxnSpPr>
          <p:cNvPr id="43" name="直接箭头连接符 42"/>
          <p:cNvCxnSpPr>
            <a:stCxn id="39" idx="2"/>
          </p:cNvCxnSpPr>
          <p:nvPr/>
        </p:nvCxnSpPr>
        <p:spPr>
          <a:xfrm rot="5400000">
            <a:off x="1411903" y="1400439"/>
            <a:ext cx="322903" cy="3494"/>
          </a:xfrm>
          <a:prstGeom prst="straightConnector1">
            <a:avLst/>
          </a:prstGeom>
          <a:ln w="28575" cmpd="sng">
            <a:solidFill>
              <a:srgbClr val="9D1F33"/>
            </a:solidFill>
            <a:prstDash val="sysDash"/>
            <a:tailEnd type="arrow" w="med" len="med"/>
          </a:ln>
          <a:effectLst/>
        </p:spPr>
        <p:style>
          <a:lnRef idx="2">
            <a:schemeClr val="dk1"/>
          </a:lnRef>
          <a:fillRef idx="0">
            <a:schemeClr val="dk1"/>
          </a:fillRef>
          <a:effectRef idx="1">
            <a:schemeClr val="dk1"/>
          </a:effectRef>
          <a:fontRef idx="minor">
            <a:schemeClr val="tx1"/>
          </a:fontRef>
        </p:style>
      </p:cxnSp>
      <p:cxnSp>
        <p:nvCxnSpPr>
          <p:cNvPr id="47" name="直接箭头连接符 46"/>
          <p:cNvCxnSpPr/>
          <p:nvPr/>
        </p:nvCxnSpPr>
        <p:spPr>
          <a:xfrm>
            <a:off x="1619672" y="2571750"/>
            <a:ext cx="0" cy="648072"/>
          </a:xfrm>
          <a:prstGeom prst="straightConnector1">
            <a:avLst/>
          </a:prstGeom>
          <a:ln w="28575" cmpd="sng">
            <a:solidFill>
              <a:srgbClr val="9D1F33"/>
            </a:solidFill>
            <a:prstDash val="sysDash"/>
            <a:tailEnd type="arrow" w="med" len="med"/>
          </a:ln>
          <a:effectLst/>
        </p:spPr>
        <p:style>
          <a:lnRef idx="2">
            <a:schemeClr val="dk1"/>
          </a:lnRef>
          <a:fillRef idx="0">
            <a:schemeClr val="dk1"/>
          </a:fillRef>
          <a:effectRef idx="1">
            <a:schemeClr val="dk1"/>
          </a:effectRef>
          <a:fontRef idx="minor">
            <a:schemeClr val="tx1"/>
          </a:fontRef>
        </p:style>
      </p:cxnSp>
      <p:cxnSp>
        <p:nvCxnSpPr>
          <p:cNvPr id="42" name="直接箭头连接符 41"/>
          <p:cNvCxnSpPr/>
          <p:nvPr/>
        </p:nvCxnSpPr>
        <p:spPr>
          <a:xfrm flipH="1">
            <a:off x="4788024" y="2072898"/>
            <a:ext cx="635" cy="210820"/>
          </a:xfrm>
          <a:prstGeom prst="straightConnector1">
            <a:avLst/>
          </a:prstGeom>
          <a:ln w="28575" cmpd="sng">
            <a:solidFill>
              <a:srgbClr val="9D1F33"/>
            </a:solidFill>
            <a:prstDash val="sysDash"/>
            <a:tailEnd type="arrow" w="med" len="med"/>
          </a:ln>
          <a:effectLst/>
        </p:spPr>
        <p:style>
          <a:lnRef idx="2">
            <a:schemeClr val="dk1"/>
          </a:lnRef>
          <a:fillRef idx="0">
            <a:schemeClr val="dk1"/>
          </a:fillRef>
          <a:effectRef idx="1">
            <a:schemeClr val="dk1"/>
          </a:effectRef>
          <a:fontRef idx="minor">
            <a:schemeClr val="tx1"/>
          </a:fontRef>
        </p:style>
      </p:cxnSp>
      <p:sp>
        <p:nvSpPr>
          <p:cNvPr id="48" name="Text Box 9"/>
          <p:cNvSpPr txBox="1">
            <a:spLocks noChangeArrowheads="1"/>
          </p:cNvSpPr>
          <p:nvPr/>
        </p:nvSpPr>
        <p:spPr bwMode="auto">
          <a:xfrm>
            <a:off x="4067944" y="4089682"/>
            <a:ext cx="1494914" cy="307777"/>
          </a:xfrm>
          <a:prstGeom prst="rect">
            <a:avLst/>
          </a:prstGeom>
          <a:ln>
            <a:solidFill>
              <a:schemeClr val="bg2">
                <a:lumMod val="50000"/>
              </a:schemeClr>
            </a:solidFill>
          </a:ln>
        </p:spPr>
        <p:style>
          <a:lnRef idx="2">
            <a:schemeClr val="dk1"/>
          </a:lnRef>
          <a:fillRef idx="1">
            <a:schemeClr val="lt1"/>
          </a:fillRef>
          <a:effectRef idx="0">
            <a:schemeClr val="dk1"/>
          </a:effectRef>
          <a:fontRef idx="minor">
            <a:schemeClr val="dk1"/>
          </a:fontRef>
        </p:style>
        <p:txBody>
          <a:bodyPr wrap="square">
            <a:spAutoFit/>
          </a:bodyPr>
          <a:lstStyle/>
          <a:p>
            <a:pPr lvl="0" eaLnBrk="1" hangingPunct="1">
              <a:spcBef>
                <a:spcPct val="50000"/>
              </a:spcBef>
            </a:pPr>
            <a:r>
              <a:rPr lang="zh-CN" altLang="en-US" sz="1400" b="1" dirty="0" smtClean="0">
                <a:solidFill>
                  <a:schemeClr val="tx1"/>
                </a:solidFill>
                <a:latin typeface="微软雅黑" panose="020B0503020204020204" pitchFamily="34" charset="-122"/>
                <a:ea typeface="微软雅黑" panose="020B0503020204020204" pitchFamily="34" charset="-122"/>
              </a:rPr>
              <a:t>学习内动力提升</a:t>
            </a:r>
            <a:endParaRPr lang="zh-CN" altLang="en-US" sz="1400" b="1" dirty="0">
              <a:solidFill>
                <a:schemeClr val="tx1"/>
              </a:solidFill>
              <a:latin typeface="微软雅黑" panose="020B0503020204020204" pitchFamily="34" charset="-122"/>
              <a:ea typeface="微软雅黑" panose="020B0503020204020204" pitchFamily="34" charset="-122"/>
            </a:endParaRPr>
          </a:p>
        </p:txBody>
      </p:sp>
      <p:cxnSp>
        <p:nvCxnSpPr>
          <p:cNvPr id="61" name="直接箭头连接符 60"/>
          <p:cNvCxnSpPr>
            <a:stCxn id="28" idx="2"/>
          </p:cNvCxnSpPr>
          <p:nvPr/>
        </p:nvCxnSpPr>
        <p:spPr>
          <a:xfrm>
            <a:off x="4761480" y="3939902"/>
            <a:ext cx="26545" cy="144016"/>
          </a:xfrm>
          <a:prstGeom prst="straightConnector1">
            <a:avLst/>
          </a:prstGeom>
          <a:ln w="28575" cmpd="sng">
            <a:solidFill>
              <a:srgbClr val="9D1F33"/>
            </a:solidFill>
            <a:prstDash val="sysDash"/>
            <a:tailEnd type="arrow" w="med" len="med"/>
          </a:ln>
          <a:effectLst/>
        </p:spPr>
        <p:style>
          <a:lnRef idx="2">
            <a:schemeClr val="dk1"/>
          </a:lnRef>
          <a:fillRef idx="0">
            <a:schemeClr val="dk1"/>
          </a:fillRef>
          <a:effectRef idx="1">
            <a:schemeClr val="dk1"/>
          </a:effectRef>
          <a:fontRef idx="minor">
            <a:schemeClr val="tx1"/>
          </a:fontRef>
        </p:style>
      </p:cxnSp>
      <p:cxnSp>
        <p:nvCxnSpPr>
          <p:cNvPr id="68" name="直接箭头连接符 67"/>
          <p:cNvCxnSpPr/>
          <p:nvPr/>
        </p:nvCxnSpPr>
        <p:spPr>
          <a:xfrm>
            <a:off x="2267744" y="1131590"/>
            <a:ext cx="2115160" cy="0"/>
          </a:xfrm>
          <a:prstGeom prst="straightConnector1">
            <a:avLst/>
          </a:prstGeom>
          <a:ln w="28575" cmpd="sng">
            <a:solidFill>
              <a:srgbClr val="9D1F33"/>
            </a:solidFill>
            <a:prstDash val="solid"/>
            <a:tailEnd type="arrow" w="med" len="med"/>
          </a:ln>
          <a:effectLst/>
        </p:spPr>
        <p:style>
          <a:lnRef idx="2">
            <a:schemeClr val="dk1"/>
          </a:lnRef>
          <a:fillRef idx="0">
            <a:schemeClr val="dk1"/>
          </a:fillRef>
          <a:effectRef idx="1">
            <a:schemeClr val="dk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bwMode="auto">
          <a:xfrm>
            <a:off x="3576313" y="3243102"/>
            <a:ext cx="431800" cy="431800"/>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grpSp>
        <p:nvGrpSpPr>
          <p:cNvPr id="2" name="组合 11"/>
          <p:cNvGrpSpPr/>
          <p:nvPr/>
        </p:nvGrpSpPr>
        <p:grpSpPr>
          <a:xfrm>
            <a:off x="3571868" y="1339690"/>
            <a:ext cx="4324350" cy="1655762"/>
            <a:chOff x="1688034" y="3219822"/>
            <a:chExt cx="4324126" cy="1656136"/>
          </a:xfrm>
        </p:grpSpPr>
        <p:sp>
          <p:nvSpPr>
            <p:cNvPr id="5" name="矩形 4"/>
            <p:cNvSpPr/>
            <p:nvPr/>
          </p:nvSpPr>
          <p:spPr>
            <a:xfrm>
              <a:off x="2340462" y="3265869"/>
              <a:ext cx="3671698" cy="338630"/>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照片，视频</a:t>
              </a:r>
              <a:endParaRPr kumimoji="0" lang="zh-CN" altLang="zh-CN"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6" name="矩形 5"/>
            <p:cNvSpPr/>
            <p:nvPr/>
          </p:nvSpPr>
          <p:spPr>
            <a:xfrm>
              <a:off x="2340462" y="3867668"/>
              <a:ext cx="1826046" cy="33863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心得体会，感恩卡</a:t>
              </a:r>
              <a:endParaRPr kumimoji="0" lang="zh-CN" altLang="zh-CN"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7" name="矩形 6"/>
            <p:cNvSpPr/>
            <p:nvPr/>
          </p:nvSpPr>
          <p:spPr>
            <a:xfrm>
              <a:off x="2340462" y="4488521"/>
              <a:ext cx="2031220" cy="33863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课程评价等调研资料</a:t>
              </a:r>
              <a:endParaRPr kumimoji="0" lang="zh-CN" altLang="zh-CN"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3" name="组合 10"/>
            <p:cNvGrpSpPr/>
            <p:nvPr/>
          </p:nvGrpSpPr>
          <p:grpSpPr>
            <a:xfrm>
              <a:off x="1688034" y="3219822"/>
              <a:ext cx="432000" cy="432000"/>
              <a:chOff x="1688034" y="3219822"/>
              <a:chExt cx="432000" cy="432000"/>
            </a:xfrm>
          </p:grpSpPr>
          <p:sp>
            <p:nvSpPr>
              <p:cNvPr id="31" name="矩形 30"/>
              <p:cNvSpPr/>
              <p:nvPr/>
            </p:nvSpPr>
            <p:spPr bwMode="auto">
              <a:xfrm>
                <a:off x="1688034" y="3219822"/>
                <a:ext cx="431778" cy="431898"/>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pic>
            <p:nvPicPr>
              <p:cNvPr id="28694" name="Picture 4" descr="\\MAGNUM\Projects\Microsoft\Cloud Power FY12\Design\ICONS_PNG\Document_Secure.png"/>
              <p:cNvPicPr>
                <a:picLocks noChangeAspect="1"/>
              </p:cNvPicPr>
              <p:nvPr/>
            </p:nvPicPr>
            <p:blipFill>
              <a:blip r:embed="rId1" cstate="print">
                <a:lum bright="100000"/>
              </a:blip>
              <a:stretch>
                <a:fillRect/>
              </a:stretch>
            </p:blipFill>
            <p:spPr>
              <a:xfrm>
                <a:off x="1724190" y="3265134"/>
                <a:ext cx="369317" cy="369317"/>
              </a:xfrm>
              <a:prstGeom prst="rect">
                <a:avLst/>
              </a:prstGeom>
              <a:noFill/>
              <a:ln w="9525">
                <a:noFill/>
              </a:ln>
            </p:spPr>
          </p:pic>
        </p:grpSp>
        <p:grpSp>
          <p:nvGrpSpPr>
            <p:cNvPr id="4" name="组合 36"/>
            <p:cNvGrpSpPr/>
            <p:nvPr/>
          </p:nvGrpSpPr>
          <p:grpSpPr>
            <a:xfrm>
              <a:off x="1688034" y="3835999"/>
              <a:ext cx="432000" cy="432000"/>
              <a:chOff x="1688034" y="3219822"/>
              <a:chExt cx="432000" cy="432000"/>
            </a:xfrm>
          </p:grpSpPr>
          <p:sp>
            <p:nvSpPr>
              <p:cNvPr id="38" name="矩形 37"/>
              <p:cNvSpPr/>
              <p:nvPr/>
            </p:nvSpPr>
            <p:spPr bwMode="auto">
              <a:xfrm>
                <a:off x="1688034" y="3219734"/>
                <a:ext cx="431778" cy="431898"/>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pic>
            <p:nvPicPr>
              <p:cNvPr id="28692" name="Picture 4" descr="\\MAGNUM\Projects\Microsoft\Cloud Power FY12\Design\ICONS_PNG\Document_Secure.png"/>
              <p:cNvPicPr>
                <a:picLocks noChangeAspect="1"/>
              </p:cNvPicPr>
              <p:nvPr/>
            </p:nvPicPr>
            <p:blipFill>
              <a:blip r:embed="rId1" cstate="print">
                <a:lum bright="100000"/>
              </a:blip>
              <a:stretch>
                <a:fillRect/>
              </a:stretch>
            </p:blipFill>
            <p:spPr>
              <a:xfrm>
                <a:off x="1724190" y="3265134"/>
                <a:ext cx="369317" cy="369317"/>
              </a:xfrm>
              <a:prstGeom prst="rect">
                <a:avLst/>
              </a:prstGeom>
              <a:noFill/>
              <a:ln w="9525">
                <a:noFill/>
              </a:ln>
            </p:spPr>
          </p:pic>
        </p:grpSp>
        <p:grpSp>
          <p:nvGrpSpPr>
            <p:cNvPr id="12" name="组合 39"/>
            <p:cNvGrpSpPr/>
            <p:nvPr/>
          </p:nvGrpSpPr>
          <p:grpSpPr>
            <a:xfrm>
              <a:off x="1688034" y="4443958"/>
              <a:ext cx="432000" cy="432000"/>
              <a:chOff x="1688034" y="3219822"/>
              <a:chExt cx="432000" cy="432000"/>
            </a:xfrm>
          </p:grpSpPr>
          <p:sp>
            <p:nvSpPr>
              <p:cNvPr id="41" name="矩形 40"/>
              <p:cNvSpPr/>
              <p:nvPr/>
            </p:nvSpPr>
            <p:spPr bwMode="auto">
              <a:xfrm>
                <a:off x="1688034" y="3219924"/>
                <a:ext cx="431778" cy="431898"/>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pic>
            <p:nvPicPr>
              <p:cNvPr id="28690" name="Picture 4" descr="\\MAGNUM\Projects\Microsoft\Cloud Power FY12\Design\ICONS_PNG\Document_Secure.png"/>
              <p:cNvPicPr>
                <a:picLocks noChangeAspect="1"/>
              </p:cNvPicPr>
              <p:nvPr/>
            </p:nvPicPr>
            <p:blipFill>
              <a:blip r:embed="rId1" cstate="print">
                <a:lum bright="100000"/>
              </a:blip>
              <a:stretch>
                <a:fillRect/>
              </a:stretch>
            </p:blipFill>
            <p:spPr>
              <a:xfrm>
                <a:off x="1724190" y="3265134"/>
                <a:ext cx="369317" cy="369317"/>
              </a:xfrm>
              <a:prstGeom prst="rect">
                <a:avLst/>
              </a:prstGeom>
              <a:noFill/>
              <a:ln w="9525">
                <a:noFill/>
              </a:ln>
            </p:spPr>
          </p:pic>
        </p:grpSp>
      </p:grpSp>
      <p:cxnSp>
        <p:nvCxnSpPr>
          <p:cNvPr id="46" name="直接连接符 45"/>
          <p:cNvCxnSpPr/>
          <p:nvPr/>
        </p:nvCxnSpPr>
        <p:spPr>
          <a:xfrm flipV="1">
            <a:off x="2627313" y="1559400"/>
            <a:ext cx="1292225" cy="1054100"/>
          </a:xfrm>
          <a:prstGeom prst="line">
            <a:avLst/>
          </a:prstGeom>
          <a:ln w="38100">
            <a:solidFill>
              <a:srgbClr val="9D1F33"/>
            </a:solidFill>
            <a:prstDash val="sysDot"/>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flipV="1">
            <a:off x="2627313" y="2175350"/>
            <a:ext cx="1292225" cy="438150"/>
          </a:xfrm>
          <a:prstGeom prst="line">
            <a:avLst/>
          </a:prstGeom>
          <a:ln w="38100">
            <a:solidFill>
              <a:srgbClr val="9D1F33"/>
            </a:solidFill>
            <a:prstDash val="sysDot"/>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nvCxnSpPr>
        <p:spPr>
          <a:xfrm>
            <a:off x="2627313" y="2611912"/>
            <a:ext cx="1292225" cy="171450"/>
          </a:xfrm>
          <a:prstGeom prst="line">
            <a:avLst/>
          </a:prstGeom>
          <a:ln w="38100">
            <a:solidFill>
              <a:srgbClr val="9D1F33"/>
            </a:solidFill>
            <a:prstDash val="sysDot"/>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2627630" y="2613817"/>
            <a:ext cx="1224280" cy="957580"/>
          </a:xfrm>
          <a:prstGeom prst="line">
            <a:avLst/>
          </a:prstGeom>
          <a:ln w="38100">
            <a:solidFill>
              <a:srgbClr val="9D1F33"/>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4" descr="\\MAGNUM\Projects\Microsoft\Cloud Power FY12\Design\ICONS_PNG\Document_Secure.png"/>
          <p:cNvPicPr>
            <a:picLocks noChangeAspect="1"/>
          </p:cNvPicPr>
          <p:nvPr/>
        </p:nvPicPr>
        <p:blipFill>
          <a:blip r:embed="rId1" cstate="print">
            <a:lum bright="100000"/>
          </a:blip>
          <a:stretch>
            <a:fillRect/>
          </a:stretch>
        </p:blipFill>
        <p:spPr>
          <a:xfrm>
            <a:off x="3603581" y="3274966"/>
            <a:ext cx="369336" cy="369234"/>
          </a:xfrm>
          <a:prstGeom prst="rect">
            <a:avLst/>
          </a:prstGeom>
          <a:noFill/>
          <a:ln w="9525">
            <a:noFill/>
          </a:ln>
        </p:spPr>
      </p:pic>
      <p:sp>
        <p:nvSpPr>
          <p:cNvPr id="11" name="矩形 10"/>
          <p:cNvSpPr/>
          <p:nvPr/>
        </p:nvSpPr>
        <p:spPr>
          <a:xfrm>
            <a:off x="4224330" y="3218337"/>
            <a:ext cx="1005403" cy="338554"/>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社会资源</a:t>
            </a:r>
            <a:endParaRPr kumimoji="0" lang="zh-CN" altLang="zh-CN"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32" name="矩形 31"/>
          <p:cNvSpPr/>
          <p:nvPr/>
        </p:nvSpPr>
        <p:spPr>
          <a:xfrm>
            <a:off x="6929454" y="1487640"/>
            <a:ext cx="1500198" cy="830997"/>
          </a:xfrm>
          <a:prstGeom prst="rect">
            <a:avLst/>
          </a:prstGeom>
        </p:spPr>
        <p:txBody>
          <a:bodyPr wrap="square">
            <a:spAutoFit/>
          </a:bodyPr>
          <a:lstStyle/>
          <a:p>
            <a:r>
              <a:rPr lang="zh-CN" altLang="en-US" sz="1600" dirty="0" smtClean="0">
                <a:solidFill>
                  <a:srgbClr val="9D1F33"/>
                </a:solidFill>
                <a:latin typeface="微软雅黑" panose="020B0503020204020204" pitchFamily="34" charset="-122"/>
                <a:ea typeface="微软雅黑" panose="020B0503020204020204" pitchFamily="34" charset="-122"/>
              </a:rPr>
              <a:t>故事，</a:t>
            </a:r>
            <a:r>
              <a:rPr lang="zh-CN" altLang="en-US" sz="1600" smtClean="0">
                <a:solidFill>
                  <a:srgbClr val="9D1F33"/>
                </a:solidFill>
                <a:latin typeface="微软雅黑" panose="020B0503020204020204" pitchFamily="34" charset="-122"/>
                <a:ea typeface="微软雅黑" panose="020B0503020204020204" pitchFamily="34" charset="-122"/>
              </a:rPr>
              <a:t>实物，信件，活</a:t>
            </a:r>
            <a:r>
              <a:rPr lang="zh-CN" altLang="en-US" sz="1600" dirty="0" smtClean="0">
                <a:solidFill>
                  <a:srgbClr val="9D1F33"/>
                </a:solidFill>
                <a:latin typeface="微软雅黑" panose="020B0503020204020204" pitchFamily="34" charset="-122"/>
                <a:ea typeface="微软雅黑" panose="020B0503020204020204" pitchFamily="34" charset="-122"/>
              </a:rPr>
              <a:t>动，文献</a:t>
            </a:r>
            <a:endParaRPr lang="zh-CN" altLang="en-US" sz="1600" dirty="0" smtClean="0">
              <a:solidFill>
                <a:srgbClr val="9D1F33"/>
              </a:solidFill>
              <a:latin typeface="微软雅黑" panose="020B0503020204020204" pitchFamily="34" charset="-122"/>
              <a:ea typeface="微软雅黑" panose="020B0503020204020204" pitchFamily="34" charset="-122"/>
            </a:endParaRPr>
          </a:p>
        </p:txBody>
      </p:sp>
      <p:sp>
        <p:nvSpPr>
          <p:cNvPr id="34" name="云形标注 33"/>
          <p:cNvSpPr/>
          <p:nvPr/>
        </p:nvSpPr>
        <p:spPr>
          <a:xfrm>
            <a:off x="6500826" y="987574"/>
            <a:ext cx="2081834" cy="1714511"/>
          </a:xfrm>
          <a:prstGeom prst="cloudCallout">
            <a:avLst/>
          </a:prstGeom>
          <a:noFill/>
          <a:ln w="28575" cmpd="dbl">
            <a:solidFill>
              <a:srgbClr val="9D1F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p:nvSpPr>
        <p:spPr>
          <a:xfrm>
            <a:off x="-42545" y="4544060"/>
            <a:ext cx="9186545" cy="59944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zh-CN" altLang="en-US" b="1" smtClean="0">
                <a:solidFill>
                  <a:schemeClr val="bg1"/>
                </a:solidFill>
                <a:latin typeface="微软雅黑" panose="020B0503020204020204" pitchFamily="34" charset="-122"/>
                <a:ea typeface="微软雅黑" panose="020B0503020204020204" pitchFamily="34" charset="-122"/>
              </a:rPr>
              <a:t>不但是教育资源，而且是</a:t>
            </a:r>
            <a:r>
              <a:rPr lang="zh-CN" altLang="zh-CN" b="1" smtClean="0">
                <a:solidFill>
                  <a:schemeClr val="bg1"/>
                </a:solidFill>
                <a:latin typeface="微软雅黑" panose="020B0503020204020204" pitchFamily="34" charset="-122"/>
                <a:ea typeface="微软雅黑" panose="020B0503020204020204" pitchFamily="34" charset="-122"/>
              </a:rPr>
              <a:t>效果评价和研究资料</a:t>
            </a:r>
            <a:endParaRPr lang="zh-CN" altLang="zh-CN" b="1" dirty="0">
              <a:solidFill>
                <a:schemeClr val="bg1"/>
              </a:solidFill>
              <a:latin typeface="微软雅黑" panose="020B0503020204020204" pitchFamily="34" charset="-122"/>
              <a:ea typeface="微软雅黑" panose="020B0503020204020204" pitchFamily="34" charset="-122"/>
            </a:endParaRPr>
          </a:p>
        </p:txBody>
      </p:sp>
      <p:sp>
        <p:nvSpPr>
          <p:cNvPr id="33" name="矩形 32"/>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lang="en-US" altLang="en-US" sz="2000" b="1" smtClean="0">
                <a:solidFill>
                  <a:schemeClr val="bg1"/>
                </a:solidFill>
                <a:latin typeface="微软雅黑" panose="020B0503020204020204" pitchFamily="34" charset="-122"/>
                <a:ea typeface="微软雅黑" panose="020B0503020204020204" pitchFamily="34" charset="-122"/>
                <a:sym typeface="+mn-ea"/>
              </a:rPr>
              <a:t>   </a:t>
            </a:r>
            <a:r>
              <a:rPr lang="zh-CN" altLang="en-US" sz="2000" b="1"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37" name="矩形 36"/>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39" name="文本框 1"/>
          <p:cNvSpPr txBox="1"/>
          <p:nvPr/>
        </p:nvSpPr>
        <p:spPr>
          <a:xfrm>
            <a:off x="4786314" y="99938"/>
            <a:ext cx="3262432"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（一）课程思政资源库建设</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40" name="矩形 39"/>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13" name="矩形 12"/>
          <p:cNvSpPr/>
          <p:nvPr/>
        </p:nvSpPr>
        <p:spPr>
          <a:xfrm>
            <a:off x="424180" y="1851670"/>
            <a:ext cx="2347620" cy="1512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kumimoji="0" lang="zh-CN" altLang="en-US" sz="1600" i="0" u="none" strike="noStrike" kern="1200" cap="none" spc="0" normalizeH="0" baseline="0" noProof="0" dirty="0">
                <a:ln>
                  <a:noFill/>
                </a:ln>
                <a:solidFill>
                  <a:srgbClr val="9D1F33"/>
                </a:solidFill>
                <a:effectLst/>
                <a:uLnTx/>
                <a:uFillTx/>
                <a:latin typeface="Arial Rounded MT Bold" panose="020F0704030504030204" pitchFamily="34" charset="0"/>
                <a:ea typeface="微软雅黑" panose="020B0503020204020204" pitchFamily="34" charset="-122"/>
                <a:cs typeface="+mn-cs"/>
              </a:rPr>
              <a:t> 来自遗体捐献者的 </a:t>
            </a:r>
            <a:endParaRPr kumimoji="0" lang="zh-CN" altLang="en-US" sz="1600" i="0" u="none" strike="noStrike" kern="1200" cap="none" spc="0" normalizeH="0" baseline="0" noProof="0" dirty="0">
              <a:ln>
                <a:noFill/>
              </a:ln>
              <a:solidFill>
                <a:srgbClr val="9D1F33"/>
              </a:solidFill>
              <a:effectLst/>
              <a:uLnTx/>
              <a:uFillTx/>
              <a:latin typeface="Arial Rounded MT Bold" panose="020F0704030504030204" pitchFamily="34" charset="0"/>
              <a:ea typeface="微软雅黑" panose="020B0503020204020204" pitchFamily="34" charset="-122"/>
              <a:cs typeface="+mn-cs"/>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kumimoji="0" lang="zh-CN" altLang="en-US" sz="1600" i="0" u="none" strike="noStrike" kern="1200" cap="none" spc="0" normalizeH="0" baseline="0" noProof="0" dirty="0">
                <a:ln>
                  <a:noFill/>
                </a:ln>
                <a:solidFill>
                  <a:srgbClr val="9D1F33"/>
                </a:solidFill>
                <a:effectLst/>
                <a:uLnTx/>
                <a:uFillTx/>
                <a:latin typeface="Arial Rounded MT Bold" panose="020F0704030504030204" pitchFamily="34" charset="0"/>
                <a:ea typeface="微软雅黑" panose="020B0503020204020204" pitchFamily="34" charset="-122"/>
                <a:cs typeface="+mn-cs"/>
              </a:rPr>
              <a:t> 来自学生</a:t>
            </a:r>
            <a:r>
              <a:rPr kumimoji="0" lang="zh-CN" altLang="en-US" sz="1600" i="0" u="none" strike="noStrike" kern="1200" cap="none" spc="0" normalizeH="0" baseline="0" noProof="0" dirty="0" smtClean="0">
                <a:ln>
                  <a:noFill/>
                </a:ln>
                <a:solidFill>
                  <a:srgbClr val="9D1F33"/>
                </a:solidFill>
                <a:effectLst/>
                <a:uLnTx/>
                <a:uFillTx/>
                <a:latin typeface="Arial Rounded MT Bold" panose="020F0704030504030204" pitchFamily="34" charset="0"/>
                <a:ea typeface="微软雅黑" panose="020B0503020204020204" pitchFamily="34" charset="-122"/>
                <a:cs typeface="+mn-cs"/>
              </a:rPr>
              <a:t>的</a:t>
            </a:r>
            <a:endParaRPr kumimoji="0" lang="en-US" altLang="zh-CN" sz="1600" i="0" u="none" strike="noStrike" kern="1200" cap="none" spc="0" normalizeH="0" baseline="0" noProof="0" dirty="0" smtClean="0">
              <a:ln>
                <a:noFill/>
              </a:ln>
              <a:solidFill>
                <a:srgbClr val="9D1F33"/>
              </a:solidFill>
              <a:effectLst/>
              <a:uLnTx/>
              <a:uFillTx/>
              <a:latin typeface="Arial Rounded MT Bold" panose="020F0704030504030204" pitchFamily="34" charset="0"/>
              <a:ea typeface="微软雅黑" panose="020B0503020204020204" pitchFamily="34" charset="-122"/>
              <a:cs typeface="+mn-cs"/>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lang="zh-CN" altLang="en-US" sz="1600" dirty="0" smtClean="0">
                <a:solidFill>
                  <a:srgbClr val="9D1F33"/>
                </a:solidFill>
                <a:latin typeface="Arial Rounded MT Bold" panose="020F0704030504030204" pitchFamily="34" charset="0"/>
                <a:ea typeface="微软雅黑" panose="020B0503020204020204" pitchFamily="34" charset="-122"/>
              </a:rPr>
              <a:t> 来自社会的</a:t>
            </a:r>
            <a:endParaRPr kumimoji="0" lang="zh-CN" altLang="en-US" sz="1600" i="0" u="none" strike="noStrike" kern="1200" cap="none" spc="0" normalizeH="0" baseline="0" noProof="0" dirty="0">
              <a:ln>
                <a:noFill/>
              </a:ln>
              <a:solidFill>
                <a:srgbClr val="9D1F33"/>
              </a:solidFill>
              <a:effectLst/>
              <a:uLnTx/>
              <a:uFillTx/>
              <a:latin typeface="Arial Rounded MT Bold" panose="020F0704030504030204" pitchFamily="34" charset="0"/>
              <a:ea typeface="微软雅黑" panose="020B0503020204020204" pitchFamily="34" charset="-122"/>
              <a:cs typeface="+mn-cs"/>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kumimoji="0" lang="zh-CN" altLang="en-US" sz="1600" i="0" u="none" strike="noStrike" kern="1200" cap="none" spc="0" normalizeH="0" baseline="0" noProof="0" dirty="0">
                <a:ln>
                  <a:noFill/>
                </a:ln>
                <a:solidFill>
                  <a:srgbClr val="9D1F33"/>
                </a:solidFill>
                <a:effectLst/>
                <a:uLnTx/>
                <a:uFillTx/>
                <a:latin typeface="Arial Rounded MT Bold" panose="020F0704030504030204" pitchFamily="34" charset="0"/>
                <a:ea typeface="微软雅黑" panose="020B0503020204020204" pitchFamily="34" charset="-122"/>
                <a:cs typeface="+mn-cs"/>
              </a:rPr>
              <a:t> </a:t>
            </a:r>
            <a:r>
              <a:rPr kumimoji="0" lang="zh-CN" altLang="en-US" sz="1600" i="0" u="none" strike="noStrike" kern="1200" cap="none" spc="0" normalizeH="0" baseline="0" noProof="0" dirty="0" smtClean="0">
                <a:ln>
                  <a:noFill/>
                </a:ln>
                <a:solidFill>
                  <a:srgbClr val="9D1F33"/>
                </a:solidFill>
                <a:effectLst/>
                <a:uLnTx/>
                <a:uFillTx/>
                <a:latin typeface="Arial Rounded MT Bold" panose="020F0704030504030204" pitchFamily="34" charset="0"/>
                <a:ea typeface="微软雅黑" panose="020B0503020204020204" pitchFamily="34" charset="-122"/>
                <a:cs typeface="+mn-cs"/>
              </a:rPr>
              <a:t>来自文献的</a:t>
            </a:r>
            <a:endParaRPr kumimoji="0" lang="zh-CN" altLang="en-US" sz="1600" i="0" u="none" strike="noStrike" kern="1200" cap="none" spc="0" normalizeH="0" baseline="0" noProof="0" dirty="0">
              <a:ln>
                <a:noFill/>
              </a:ln>
              <a:solidFill>
                <a:srgbClr val="9D1F33"/>
              </a:solidFill>
              <a:effectLst/>
              <a:uLnTx/>
              <a:uFillTx/>
              <a:latin typeface="Arial Rounded MT Bold" panose="020F0704030504030204" pitchFamily="34" charset="0"/>
              <a:ea typeface="微软雅黑" panose="020B0503020204020204" pitchFamily="34" charset="-122"/>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fade">
                                      <p:cBhvr>
                                        <p:cTn id="13" dur="2000"/>
                                        <p:tgtEl>
                                          <p:spTgt spid="46"/>
                                        </p:tgtEl>
                                      </p:cBhvr>
                                    </p:animEffect>
                                  </p:childTnLst>
                                </p:cTn>
                              </p:par>
                              <p:par>
                                <p:cTn id="14" presetID="10" presetClass="entr" presetSubtype="0" fill="hold" nodeType="withEffect">
                                  <p:stCondLst>
                                    <p:cond delay="0"/>
                                  </p:stCondLst>
                                  <p:childTnLst>
                                    <p:set>
                                      <p:cBhvr>
                                        <p:cTn id="15" dur="1" fill="hold">
                                          <p:stCondLst>
                                            <p:cond delay="0"/>
                                          </p:stCondLst>
                                        </p:cTn>
                                        <p:tgtEl>
                                          <p:spTgt spid="49"/>
                                        </p:tgtEl>
                                        <p:attrNameLst>
                                          <p:attrName>style.visibility</p:attrName>
                                        </p:attrNameLst>
                                      </p:cBhvr>
                                      <p:to>
                                        <p:strVal val="visible"/>
                                      </p:to>
                                    </p:set>
                                    <p:animEffect transition="in" filter="fade">
                                      <p:cBhvr>
                                        <p:cTn id="16" dur="2000"/>
                                        <p:tgtEl>
                                          <p:spTgt spid="49"/>
                                        </p:tgtEl>
                                      </p:cBhvr>
                                    </p:animEffect>
                                  </p:childTnLst>
                                </p:cTn>
                              </p:par>
                              <p:par>
                                <p:cTn id="17" presetID="10" presetClass="entr" presetSubtype="0" fill="hold" nodeType="with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fade">
                                      <p:cBhvr>
                                        <p:cTn id="19" dur="2000"/>
                                        <p:tgtEl>
                                          <p:spTgt spid="52"/>
                                        </p:tgtEl>
                                      </p:cBhvr>
                                    </p:animEffect>
                                  </p:childTnLst>
                                </p:cTn>
                              </p:par>
                              <p:par>
                                <p:cTn id="20" presetID="10"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2000"/>
                                        <p:tgtEl>
                                          <p:spTgt spid="8"/>
                                        </p:tgtEl>
                                      </p:cBhvr>
                                    </p:animEffect>
                                  </p:childTnLst>
                                </p:cTn>
                              </p:par>
                              <p:par>
                                <p:cTn id="23" presetID="10"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20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blinds(horizontal)">
                                      <p:cBhvr>
                                        <p:cTn id="33" dur="500"/>
                                        <p:tgtEl>
                                          <p:spTgt spid="32"/>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blinds(horizontal)">
                                      <p:cBhvr>
                                        <p:cTn id="36" dur="500"/>
                                        <p:tgtEl>
                                          <p:spTgt spid="34"/>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blinds(horizontal)">
                                      <p:cBhvr>
                                        <p:cTn id="4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32" grpId="0"/>
      <p:bldP spid="34" grpId="0" animBg="1"/>
      <p:bldP spid="13"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2"/>
          <p:cNvGrpSpPr/>
          <p:nvPr/>
        </p:nvGrpSpPr>
        <p:grpSpPr>
          <a:xfrm>
            <a:off x="0" y="0"/>
            <a:ext cx="9144000" cy="604838"/>
            <a:chOff x="0" y="0"/>
            <a:chExt cx="9143999" cy="605532"/>
          </a:xfrm>
        </p:grpSpPr>
        <p:sp>
          <p:nvSpPr>
            <p:cNvPr id="24" name="矩形 23"/>
            <p:cNvSpPr/>
            <p:nvPr/>
          </p:nvSpPr>
          <p:spPr bwMode="auto">
            <a:xfrm>
              <a:off x="0" y="0"/>
              <a:ext cx="144463"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5" name="矩形 24"/>
            <p:cNvSpPr/>
            <p:nvPr/>
          </p:nvSpPr>
          <p:spPr bwMode="auto">
            <a:xfrm>
              <a:off x="250825" y="0"/>
              <a:ext cx="3821110"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en-US" b="1" noProof="0" smtClean="0">
                  <a:ln>
                    <a:noFill/>
                  </a:ln>
                  <a:effectLst/>
                  <a:uLnTx/>
                  <a:uFillTx/>
                  <a:latin typeface="微软雅黑" panose="020B0503020204020204" pitchFamily="34" charset="-122"/>
                  <a:ea typeface="微软雅黑" panose="020B0503020204020204" pitchFamily="34" charset="-122"/>
                  <a:sym typeface="+mn-ea"/>
                </a:rPr>
                <a:t>  </a:t>
              </a:r>
              <a:r>
                <a:rPr lang="en-US" altLang="en-US" sz="2000" b="1" smtClean="0">
                  <a:solidFill>
                    <a:schemeClr val="bg1"/>
                  </a:solidFill>
                  <a:latin typeface="微软雅黑" panose="020B0503020204020204" pitchFamily="34" charset="-122"/>
                  <a:ea typeface="微软雅黑" panose="020B0503020204020204" pitchFamily="34" charset="-122"/>
                  <a:sym typeface="+mn-ea"/>
                </a:rPr>
                <a:t> </a:t>
              </a:r>
              <a:r>
                <a:rPr lang="zh-CN" altLang="en-US" sz="2000" b="1"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26" name="矩形 25"/>
            <p:cNvSpPr/>
            <p:nvPr/>
          </p:nvSpPr>
          <p:spPr bwMode="auto">
            <a:xfrm>
              <a:off x="4214810" y="4768"/>
              <a:ext cx="4929189"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grpSp>
      <p:sp>
        <p:nvSpPr>
          <p:cNvPr id="11" name="矩形 10"/>
          <p:cNvSpPr/>
          <p:nvPr/>
        </p:nvSpPr>
        <p:spPr>
          <a:xfrm>
            <a:off x="-42545" y="4544060"/>
            <a:ext cx="9186545" cy="59944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b="1" smtClean="0">
                <a:solidFill>
                  <a:schemeClr val="bg1"/>
                </a:solidFill>
                <a:latin typeface="微软雅黑" panose="020B0503020204020204" pitchFamily="34" charset="-122"/>
                <a:ea typeface="微软雅黑" panose="020B0503020204020204" pitchFamily="34" charset="-122"/>
                <a:sym typeface="+mn-ea"/>
              </a:rPr>
              <a:t>融入教学流程</a:t>
            </a:r>
            <a:r>
              <a:rPr lang="en-US" altLang="zh-CN" b="1" smtClean="0">
                <a:solidFill>
                  <a:schemeClr val="bg1"/>
                </a:solidFill>
                <a:latin typeface="微软雅黑" panose="020B0503020204020204" pitchFamily="34" charset="-122"/>
                <a:ea typeface="微软雅黑" panose="020B0503020204020204" pitchFamily="34" charset="-122"/>
                <a:sym typeface="+mn-ea"/>
              </a:rPr>
              <a:t>——</a:t>
            </a:r>
            <a:r>
              <a:rPr lang="zh-CN" altLang="en-US" b="1" smtClean="0">
                <a:solidFill>
                  <a:schemeClr val="bg1"/>
                </a:solidFill>
                <a:latin typeface="微软雅黑" panose="020B0503020204020204" pitchFamily="34" charset="-122"/>
                <a:ea typeface="微软雅黑" panose="020B0503020204020204" pitchFamily="34" charset="-122"/>
                <a:sym typeface="+mn-ea"/>
              </a:rPr>
              <a:t>制度性，常态化</a:t>
            </a:r>
            <a:endParaRPr lang="zh-CN" altLang="en-US" b="1" smtClean="0">
              <a:solidFill>
                <a:schemeClr val="bg1"/>
              </a:solidFill>
              <a:latin typeface="微软雅黑" panose="020B0503020204020204" pitchFamily="34" charset="-122"/>
              <a:ea typeface="微软雅黑" panose="020B0503020204020204" pitchFamily="34" charset="-122"/>
              <a:sym typeface="+mn-ea"/>
            </a:endParaRPr>
          </a:p>
        </p:txBody>
      </p:sp>
      <p:grpSp>
        <p:nvGrpSpPr>
          <p:cNvPr id="3" name="组合 4"/>
          <p:cNvGrpSpPr/>
          <p:nvPr/>
        </p:nvGrpSpPr>
        <p:grpSpPr>
          <a:xfrm>
            <a:off x="1671638" y="1419622"/>
            <a:ext cx="6716786" cy="1625045"/>
            <a:chOff x="467544" y="2935923"/>
            <a:chExt cx="8565085" cy="1625004"/>
          </a:xfrm>
        </p:grpSpPr>
        <p:sp>
          <p:nvSpPr>
            <p:cNvPr id="13" name="矩形 12"/>
            <p:cNvSpPr/>
            <p:nvPr/>
          </p:nvSpPr>
          <p:spPr>
            <a:xfrm>
              <a:off x="1043841" y="2981959"/>
              <a:ext cx="7988788" cy="369323"/>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b="1" i="0" u="none" strike="noStrike" kern="1200" cap="none" spc="0" normalizeH="0" baseline="0" noProof="0" dirty="0" smtClean="0">
                  <a:ln>
                    <a:noFill/>
                  </a:ln>
                  <a:effectLst/>
                  <a:uLnTx/>
                  <a:uFillTx/>
                  <a:latin typeface="微软雅黑" panose="020B0503020204020204" pitchFamily="34" charset="-122"/>
                  <a:ea typeface="微软雅黑" panose="020B0503020204020204" pitchFamily="34" charset="-122"/>
                  <a:cs typeface="+mn-cs"/>
                </a:rPr>
                <a:t>课程开</a:t>
              </a:r>
              <a:r>
                <a:rPr kumimoji="0" lang="zh-CN" altLang="en-US" b="1" i="0" u="none" strike="noStrike" kern="1200" cap="none" spc="0" normalizeH="0" baseline="0" noProof="0" smtClean="0">
                  <a:ln>
                    <a:noFill/>
                  </a:ln>
                  <a:effectLst/>
                  <a:uLnTx/>
                  <a:uFillTx/>
                  <a:latin typeface="微软雅黑" panose="020B0503020204020204" pitchFamily="34" charset="-122"/>
                  <a:ea typeface="微软雅黑" panose="020B0503020204020204" pitchFamily="34" charset="-122"/>
                  <a:cs typeface="+mn-cs"/>
                </a:rPr>
                <a:t>始</a:t>
              </a:r>
              <a:r>
                <a:rPr kumimoji="0" lang="zh-CN" altLang="en-US" i="0" u="none" strike="noStrike" kern="1200" cap="none" spc="0" normalizeH="0" baseline="0" noProof="0" smtClean="0">
                  <a:ln>
                    <a:noFill/>
                  </a:ln>
                  <a:effectLst/>
                  <a:uLnTx/>
                  <a:uFillTx/>
                  <a:latin typeface="微软雅黑" panose="020B0503020204020204" pitchFamily="34" charset="-122"/>
                  <a:ea typeface="微软雅黑" panose="020B0503020204020204" pitchFamily="34" charset="-122"/>
                  <a:cs typeface="+mn-cs"/>
                </a:rPr>
                <a:t>  </a:t>
              </a:r>
              <a:r>
                <a:rPr kumimoji="0" lang="en-US" altLang="zh-CN" i="0" u="none" strike="noStrike" kern="1200" cap="none" spc="0" normalizeH="0" baseline="0" noProof="0" smtClean="0">
                  <a:ln>
                    <a:noFill/>
                  </a:ln>
                  <a:effectLst/>
                  <a:uLnTx/>
                  <a:uFillTx/>
                  <a:latin typeface="微软雅黑" panose="020B0503020204020204" pitchFamily="34" charset="-122"/>
                  <a:ea typeface="微软雅黑" panose="020B0503020204020204" pitchFamily="34" charset="-122"/>
                  <a:cs typeface="+mn-cs"/>
                </a:rPr>
                <a:t>——</a:t>
              </a:r>
              <a:endParaRPr kumimoji="0" lang="zh-CN" altLang="zh-CN"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14" name="矩形 13"/>
            <p:cNvSpPr/>
            <p:nvPr/>
          </p:nvSpPr>
          <p:spPr>
            <a:xfrm>
              <a:off x="1043841" y="3811791"/>
              <a:ext cx="2302311" cy="36932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b="1" i="0" u="none" strike="noStrike" kern="1200" cap="none" spc="0" normalizeH="0" baseline="0" noProof="0" smtClean="0">
                  <a:ln>
                    <a:noFill/>
                  </a:ln>
                  <a:effectLst/>
                  <a:uLnTx/>
                  <a:uFillTx/>
                  <a:latin typeface="微软雅黑" panose="020B0503020204020204" pitchFamily="34" charset="-122"/>
                  <a:ea typeface="微软雅黑" panose="020B0503020204020204" pitchFamily="34" charset="-122"/>
                  <a:cs typeface="+mn-cs"/>
                </a:rPr>
                <a:t>课堂之中</a:t>
              </a:r>
              <a:r>
                <a:rPr kumimoji="0" lang="zh-CN" altLang="en-US" i="0" u="none" strike="noStrike" kern="1200" cap="none" spc="0" normalizeH="0" baseline="0" noProof="0" smtClean="0">
                  <a:ln>
                    <a:noFill/>
                  </a:ln>
                  <a:effectLst/>
                  <a:uLnTx/>
                  <a:uFillTx/>
                  <a:latin typeface="微软雅黑" panose="020B0503020204020204" pitchFamily="34" charset="-122"/>
                  <a:ea typeface="微软雅黑" panose="020B0503020204020204" pitchFamily="34" charset="-122"/>
                  <a:cs typeface="+mn-cs"/>
                </a:rPr>
                <a:t> </a:t>
              </a:r>
              <a:r>
                <a:rPr kumimoji="0" lang="en-US" altLang="zh-CN" i="0" u="none" strike="noStrike" kern="1200" cap="none" spc="0" normalizeH="0" baseline="0" noProof="0" smtClean="0">
                  <a:ln>
                    <a:noFill/>
                  </a:ln>
                  <a:effectLst/>
                  <a:uLnTx/>
                  <a:uFillTx/>
                  <a:latin typeface="微软雅黑" panose="020B0503020204020204" pitchFamily="34" charset="-122"/>
                  <a:ea typeface="微软雅黑" panose="020B0503020204020204" pitchFamily="34" charset="-122"/>
                  <a:cs typeface="+mn-cs"/>
                </a:rPr>
                <a:t>—— </a:t>
              </a:r>
              <a:endParaRPr kumimoji="0" lang="zh-CN" altLang="zh-CN"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15" name="矩形 14"/>
            <p:cNvSpPr/>
            <p:nvPr/>
          </p:nvSpPr>
          <p:spPr>
            <a:xfrm>
              <a:off x="1043841" y="4191604"/>
              <a:ext cx="7196577" cy="369323"/>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zh-CN"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grpSp>
          <p:nvGrpSpPr>
            <p:cNvPr id="4" name="组合 3"/>
            <p:cNvGrpSpPr/>
            <p:nvPr/>
          </p:nvGrpSpPr>
          <p:grpSpPr>
            <a:xfrm>
              <a:off x="467544" y="2935923"/>
              <a:ext cx="431826" cy="431789"/>
              <a:chOff x="467544" y="2935923"/>
              <a:chExt cx="431826" cy="431789"/>
            </a:xfrm>
          </p:grpSpPr>
          <p:sp>
            <p:nvSpPr>
              <p:cNvPr id="31" name="矩形 30"/>
              <p:cNvSpPr/>
              <p:nvPr/>
            </p:nvSpPr>
            <p:spPr bwMode="auto">
              <a:xfrm>
                <a:off x="467544" y="2935923"/>
                <a:ext cx="431826" cy="431789"/>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000" i="0" u="none" strike="noStrike" kern="1200" cap="none" spc="0" normalizeH="0" baseline="0" noProof="0">
                  <a:ln>
                    <a:noFill/>
                  </a:ln>
                  <a:solidFill>
                    <a:schemeClr val="tx1"/>
                  </a:solidFill>
                  <a:effectLst/>
                  <a:uLnTx/>
                  <a:uFillTx/>
                  <a:latin typeface="+mn-lt"/>
                  <a:ea typeface="+mn-ea"/>
                  <a:cs typeface="+mn-cs"/>
                </a:endParaRPr>
              </a:p>
            </p:txBody>
          </p:sp>
          <p:sp>
            <p:nvSpPr>
              <p:cNvPr id="29718" name="Freeform 86"/>
              <p:cNvSpPr>
                <a:spLocks noEditPoints="1"/>
              </p:cNvSpPr>
              <p:nvPr/>
            </p:nvSpPr>
            <p:spPr>
              <a:xfrm>
                <a:off x="527738" y="3073214"/>
                <a:ext cx="206690" cy="207800"/>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sz="2000"/>
              </a:p>
            </p:txBody>
          </p:sp>
        </p:grpSp>
        <p:grpSp>
          <p:nvGrpSpPr>
            <p:cNvPr id="5" name="组合 34"/>
            <p:cNvGrpSpPr/>
            <p:nvPr/>
          </p:nvGrpSpPr>
          <p:grpSpPr>
            <a:xfrm>
              <a:off x="467544" y="3694743"/>
              <a:ext cx="431827" cy="527032"/>
              <a:chOff x="467496" y="3050756"/>
              <a:chExt cx="431827" cy="527032"/>
            </a:xfrm>
          </p:grpSpPr>
          <p:sp>
            <p:nvSpPr>
              <p:cNvPr id="36" name="矩形 35"/>
              <p:cNvSpPr/>
              <p:nvPr/>
            </p:nvSpPr>
            <p:spPr bwMode="auto">
              <a:xfrm>
                <a:off x="467496" y="3145998"/>
                <a:ext cx="431827" cy="431790"/>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000" i="0" u="none" strike="noStrike" kern="1200" cap="none" spc="0" normalizeH="0" baseline="0" noProof="0">
                  <a:ln>
                    <a:noFill/>
                  </a:ln>
                  <a:solidFill>
                    <a:schemeClr val="tx1"/>
                  </a:solidFill>
                  <a:effectLst/>
                  <a:uLnTx/>
                  <a:uFillTx/>
                  <a:latin typeface="+mn-lt"/>
                  <a:ea typeface="+mn-ea"/>
                  <a:cs typeface="+mn-cs"/>
                </a:endParaRPr>
              </a:p>
            </p:txBody>
          </p:sp>
          <p:grpSp>
            <p:nvGrpSpPr>
              <p:cNvPr id="6" name="组合 36"/>
              <p:cNvGrpSpPr/>
              <p:nvPr/>
            </p:nvGrpSpPr>
            <p:grpSpPr>
              <a:xfrm>
                <a:off x="527738" y="3050756"/>
                <a:ext cx="283075" cy="439811"/>
                <a:chOff x="7238865" y="5195923"/>
                <a:chExt cx="735640" cy="1142959"/>
              </a:xfrm>
            </p:grpSpPr>
            <p:sp>
              <p:nvSpPr>
                <p:cNvPr id="29714" name="Freeform 86"/>
                <p:cNvSpPr>
                  <a:spLocks noEditPoints="1"/>
                </p:cNvSpPr>
                <p:nvPr/>
              </p:nvSpPr>
              <p:spPr>
                <a:xfrm>
                  <a:off x="7238865" y="5798862"/>
                  <a:ext cx="537133" cy="540020"/>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sz="2000"/>
                </a:p>
              </p:txBody>
            </p:sp>
            <p:sp>
              <p:nvSpPr>
                <p:cNvPr id="29715" name="Freeform 88"/>
                <p:cNvSpPr>
                  <a:spLocks noEditPoints="1"/>
                </p:cNvSpPr>
                <p:nvPr/>
              </p:nvSpPr>
              <p:spPr>
                <a:xfrm>
                  <a:off x="7702046" y="5195923"/>
                  <a:ext cx="272459" cy="293354"/>
                </a:xfrm>
                <a:custGeom>
                  <a:avLst/>
                  <a:gdLst>
                    <a:gd name="txL" fmla="*/ 0 w 148"/>
                    <a:gd name="txT" fmla="*/ 0 h 160"/>
                    <a:gd name="txR" fmla="*/ 148 w 148"/>
                    <a:gd name="txB" fmla="*/ 160 h 160"/>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148" h="160">
                      <a:moveTo>
                        <a:pt x="129" y="91"/>
                      </a:moveTo>
                      <a:cubicBezTo>
                        <a:pt x="130" y="88"/>
                        <a:pt x="131" y="84"/>
                        <a:pt x="131" y="80"/>
                      </a:cubicBezTo>
                      <a:cubicBezTo>
                        <a:pt x="131" y="77"/>
                        <a:pt x="130" y="73"/>
                        <a:pt x="129" y="70"/>
                      </a:cubicBezTo>
                      <a:cubicBezTo>
                        <a:pt x="145" y="55"/>
                        <a:pt x="145" y="55"/>
                        <a:pt x="145" y="55"/>
                      </a:cubicBezTo>
                      <a:cubicBezTo>
                        <a:pt x="147" y="54"/>
                        <a:pt x="147" y="52"/>
                        <a:pt x="147" y="50"/>
                      </a:cubicBezTo>
                      <a:cubicBezTo>
                        <a:pt x="147" y="49"/>
                        <a:pt x="147" y="47"/>
                        <a:pt x="147" y="46"/>
                      </a:cubicBezTo>
                      <a:cubicBezTo>
                        <a:pt x="140" y="34"/>
                        <a:pt x="140" y="34"/>
                        <a:pt x="140" y="34"/>
                      </a:cubicBezTo>
                      <a:cubicBezTo>
                        <a:pt x="138" y="32"/>
                        <a:pt x="136" y="31"/>
                        <a:pt x="133" y="31"/>
                      </a:cubicBezTo>
                      <a:cubicBezTo>
                        <a:pt x="133" y="31"/>
                        <a:pt x="132" y="31"/>
                        <a:pt x="131" y="31"/>
                      </a:cubicBezTo>
                      <a:cubicBezTo>
                        <a:pt x="111" y="37"/>
                        <a:pt x="111" y="37"/>
                        <a:pt x="111" y="37"/>
                      </a:cubicBezTo>
                      <a:cubicBezTo>
                        <a:pt x="105" y="33"/>
                        <a:pt x="99" y="29"/>
                        <a:pt x="92" y="27"/>
                      </a:cubicBezTo>
                      <a:cubicBezTo>
                        <a:pt x="88" y="6"/>
                        <a:pt x="88" y="6"/>
                        <a:pt x="88" y="6"/>
                      </a:cubicBezTo>
                      <a:cubicBezTo>
                        <a:pt x="87" y="3"/>
                        <a:pt x="84" y="0"/>
                        <a:pt x="81" y="0"/>
                      </a:cubicBezTo>
                      <a:cubicBezTo>
                        <a:pt x="67" y="0"/>
                        <a:pt x="67" y="0"/>
                        <a:pt x="67" y="0"/>
                      </a:cubicBezTo>
                      <a:cubicBezTo>
                        <a:pt x="63" y="0"/>
                        <a:pt x="61" y="3"/>
                        <a:pt x="60" y="6"/>
                      </a:cubicBezTo>
                      <a:cubicBezTo>
                        <a:pt x="55" y="27"/>
                        <a:pt x="55" y="27"/>
                        <a:pt x="55" y="27"/>
                      </a:cubicBezTo>
                      <a:cubicBezTo>
                        <a:pt x="48" y="29"/>
                        <a:pt x="42" y="33"/>
                        <a:pt x="37" y="38"/>
                      </a:cubicBezTo>
                      <a:cubicBezTo>
                        <a:pt x="16" y="31"/>
                        <a:pt x="16" y="31"/>
                        <a:pt x="16" y="31"/>
                      </a:cubicBezTo>
                      <a:cubicBezTo>
                        <a:pt x="15" y="31"/>
                        <a:pt x="15" y="31"/>
                        <a:pt x="14" y="31"/>
                      </a:cubicBezTo>
                      <a:cubicBezTo>
                        <a:pt x="12" y="31"/>
                        <a:pt x="9" y="32"/>
                        <a:pt x="8" y="34"/>
                      </a:cubicBezTo>
                      <a:cubicBezTo>
                        <a:pt x="1" y="46"/>
                        <a:pt x="1" y="46"/>
                        <a:pt x="1" y="46"/>
                      </a:cubicBezTo>
                      <a:cubicBezTo>
                        <a:pt x="0" y="47"/>
                        <a:pt x="0" y="49"/>
                        <a:pt x="0" y="50"/>
                      </a:cubicBezTo>
                      <a:cubicBezTo>
                        <a:pt x="0" y="52"/>
                        <a:pt x="1" y="54"/>
                        <a:pt x="2" y="55"/>
                      </a:cubicBezTo>
                      <a:cubicBezTo>
                        <a:pt x="19" y="70"/>
                        <a:pt x="19" y="70"/>
                        <a:pt x="19" y="70"/>
                      </a:cubicBezTo>
                      <a:cubicBezTo>
                        <a:pt x="18" y="73"/>
                        <a:pt x="17" y="77"/>
                        <a:pt x="17" y="80"/>
                      </a:cubicBezTo>
                      <a:cubicBezTo>
                        <a:pt x="17" y="84"/>
                        <a:pt x="18" y="87"/>
                        <a:pt x="19" y="91"/>
                      </a:cubicBezTo>
                      <a:cubicBezTo>
                        <a:pt x="2" y="106"/>
                        <a:pt x="2" y="106"/>
                        <a:pt x="2" y="106"/>
                      </a:cubicBezTo>
                      <a:cubicBezTo>
                        <a:pt x="1" y="107"/>
                        <a:pt x="0" y="109"/>
                        <a:pt x="0" y="111"/>
                      </a:cubicBezTo>
                      <a:cubicBezTo>
                        <a:pt x="0" y="112"/>
                        <a:pt x="0" y="113"/>
                        <a:pt x="1" y="114"/>
                      </a:cubicBezTo>
                      <a:cubicBezTo>
                        <a:pt x="8" y="126"/>
                        <a:pt x="8" y="126"/>
                        <a:pt x="8" y="126"/>
                      </a:cubicBezTo>
                      <a:cubicBezTo>
                        <a:pt x="9" y="129"/>
                        <a:pt x="12" y="130"/>
                        <a:pt x="14" y="130"/>
                      </a:cubicBezTo>
                      <a:cubicBezTo>
                        <a:pt x="15" y="130"/>
                        <a:pt x="15" y="130"/>
                        <a:pt x="16" y="130"/>
                      </a:cubicBezTo>
                      <a:cubicBezTo>
                        <a:pt x="37" y="123"/>
                        <a:pt x="37" y="123"/>
                        <a:pt x="37" y="123"/>
                      </a:cubicBezTo>
                      <a:cubicBezTo>
                        <a:pt x="42" y="127"/>
                        <a:pt x="48" y="131"/>
                        <a:pt x="55" y="133"/>
                      </a:cubicBezTo>
                      <a:cubicBezTo>
                        <a:pt x="60" y="155"/>
                        <a:pt x="60" y="155"/>
                        <a:pt x="60" y="155"/>
                      </a:cubicBezTo>
                      <a:cubicBezTo>
                        <a:pt x="61" y="158"/>
                        <a:pt x="63" y="160"/>
                        <a:pt x="67" y="160"/>
                      </a:cubicBezTo>
                      <a:cubicBezTo>
                        <a:pt x="81" y="160"/>
                        <a:pt x="81" y="160"/>
                        <a:pt x="81" y="160"/>
                      </a:cubicBezTo>
                      <a:cubicBezTo>
                        <a:pt x="84" y="160"/>
                        <a:pt x="87" y="158"/>
                        <a:pt x="88" y="155"/>
                      </a:cubicBezTo>
                      <a:cubicBezTo>
                        <a:pt x="92" y="134"/>
                        <a:pt x="92" y="134"/>
                        <a:pt x="92" y="134"/>
                      </a:cubicBezTo>
                      <a:cubicBezTo>
                        <a:pt x="99" y="131"/>
                        <a:pt x="105" y="128"/>
                        <a:pt x="111" y="123"/>
                      </a:cubicBezTo>
                      <a:cubicBezTo>
                        <a:pt x="131" y="130"/>
                        <a:pt x="131" y="130"/>
                        <a:pt x="131" y="130"/>
                      </a:cubicBezTo>
                      <a:cubicBezTo>
                        <a:pt x="132" y="130"/>
                        <a:pt x="133" y="130"/>
                        <a:pt x="133" y="130"/>
                      </a:cubicBezTo>
                      <a:cubicBezTo>
                        <a:pt x="136" y="130"/>
                        <a:pt x="138" y="129"/>
                        <a:pt x="140" y="126"/>
                      </a:cubicBezTo>
                      <a:cubicBezTo>
                        <a:pt x="147" y="114"/>
                        <a:pt x="147" y="114"/>
                        <a:pt x="147" y="114"/>
                      </a:cubicBezTo>
                      <a:cubicBezTo>
                        <a:pt x="147" y="113"/>
                        <a:pt x="148" y="112"/>
                        <a:pt x="147" y="111"/>
                      </a:cubicBezTo>
                      <a:cubicBezTo>
                        <a:pt x="148" y="109"/>
                        <a:pt x="147" y="107"/>
                        <a:pt x="145" y="106"/>
                      </a:cubicBezTo>
                      <a:lnTo>
                        <a:pt x="129" y="91"/>
                      </a:lnTo>
                      <a:close/>
                      <a:moveTo>
                        <a:pt x="96" y="80"/>
                      </a:moveTo>
                      <a:cubicBezTo>
                        <a:pt x="96" y="92"/>
                        <a:pt x="86" y="102"/>
                        <a:pt x="74" y="102"/>
                      </a:cubicBezTo>
                      <a:cubicBezTo>
                        <a:pt x="62" y="102"/>
                        <a:pt x="52" y="92"/>
                        <a:pt x="52" y="80"/>
                      </a:cubicBezTo>
                      <a:cubicBezTo>
                        <a:pt x="52" y="68"/>
                        <a:pt x="62" y="58"/>
                        <a:pt x="74" y="58"/>
                      </a:cubicBezTo>
                      <a:cubicBezTo>
                        <a:pt x="86" y="58"/>
                        <a:pt x="96" y="68"/>
                        <a:pt x="96" y="80"/>
                      </a:cubicBezTo>
                      <a:close/>
                    </a:path>
                  </a:pathLst>
                </a:custGeom>
                <a:solidFill>
                  <a:srgbClr val="FFFFFF">
                    <a:alpha val="100000"/>
                  </a:srgbClr>
                </a:solidFill>
                <a:ln w="9525">
                  <a:noFill/>
                </a:ln>
              </p:spPr>
              <p:txBody>
                <a:bodyPr/>
                <a:lstStyle/>
                <a:p>
                  <a:endParaRPr lang="zh-CN" altLang="en-US" sz="2000"/>
                </a:p>
              </p:txBody>
            </p:sp>
          </p:grpSp>
        </p:grpSp>
        <p:sp>
          <p:nvSpPr>
            <p:cNvPr id="29711" name="Freeform 88"/>
            <p:cNvSpPr>
              <a:spLocks noEditPoints="1"/>
            </p:cNvSpPr>
            <p:nvPr/>
          </p:nvSpPr>
          <p:spPr>
            <a:xfrm>
              <a:off x="706019" y="4306226"/>
              <a:ext cx="104842" cy="112883"/>
            </a:xfrm>
            <a:custGeom>
              <a:avLst/>
              <a:gdLst>
                <a:gd name="txL" fmla="*/ 0 w 148"/>
                <a:gd name="txT" fmla="*/ 0 h 160"/>
                <a:gd name="txR" fmla="*/ 148 w 148"/>
                <a:gd name="txB" fmla="*/ 160 h 160"/>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148" h="160">
                  <a:moveTo>
                    <a:pt x="129" y="91"/>
                  </a:moveTo>
                  <a:cubicBezTo>
                    <a:pt x="130" y="88"/>
                    <a:pt x="131" y="84"/>
                    <a:pt x="131" y="80"/>
                  </a:cubicBezTo>
                  <a:cubicBezTo>
                    <a:pt x="131" y="77"/>
                    <a:pt x="130" y="73"/>
                    <a:pt x="129" y="70"/>
                  </a:cubicBezTo>
                  <a:cubicBezTo>
                    <a:pt x="145" y="55"/>
                    <a:pt x="145" y="55"/>
                    <a:pt x="145" y="55"/>
                  </a:cubicBezTo>
                  <a:cubicBezTo>
                    <a:pt x="147" y="54"/>
                    <a:pt x="147" y="52"/>
                    <a:pt x="147" y="50"/>
                  </a:cubicBezTo>
                  <a:cubicBezTo>
                    <a:pt x="147" y="49"/>
                    <a:pt x="147" y="47"/>
                    <a:pt x="147" y="46"/>
                  </a:cubicBezTo>
                  <a:cubicBezTo>
                    <a:pt x="140" y="34"/>
                    <a:pt x="140" y="34"/>
                    <a:pt x="140" y="34"/>
                  </a:cubicBezTo>
                  <a:cubicBezTo>
                    <a:pt x="138" y="32"/>
                    <a:pt x="136" y="31"/>
                    <a:pt x="133" y="31"/>
                  </a:cubicBezTo>
                  <a:cubicBezTo>
                    <a:pt x="133" y="31"/>
                    <a:pt x="132" y="31"/>
                    <a:pt x="131" y="31"/>
                  </a:cubicBezTo>
                  <a:cubicBezTo>
                    <a:pt x="111" y="37"/>
                    <a:pt x="111" y="37"/>
                    <a:pt x="111" y="37"/>
                  </a:cubicBezTo>
                  <a:cubicBezTo>
                    <a:pt x="105" y="33"/>
                    <a:pt x="99" y="29"/>
                    <a:pt x="92" y="27"/>
                  </a:cubicBezTo>
                  <a:cubicBezTo>
                    <a:pt x="88" y="6"/>
                    <a:pt x="88" y="6"/>
                    <a:pt x="88" y="6"/>
                  </a:cubicBezTo>
                  <a:cubicBezTo>
                    <a:pt x="87" y="3"/>
                    <a:pt x="84" y="0"/>
                    <a:pt x="81" y="0"/>
                  </a:cubicBezTo>
                  <a:cubicBezTo>
                    <a:pt x="67" y="0"/>
                    <a:pt x="67" y="0"/>
                    <a:pt x="67" y="0"/>
                  </a:cubicBezTo>
                  <a:cubicBezTo>
                    <a:pt x="63" y="0"/>
                    <a:pt x="61" y="3"/>
                    <a:pt x="60" y="6"/>
                  </a:cubicBezTo>
                  <a:cubicBezTo>
                    <a:pt x="55" y="27"/>
                    <a:pt x="55" y="27"/>
                    <a:pt x="55" y="27"/>
                  </a:cubicBezTo>
                  <a:cubicBezTo>
                    <a:pt x="48" y="29"/>
                    <a:pt x="42" y="33"/>
                    <a:pt x="37" y="38"/>
                  </a:cubicBezTo>
                  <a:cubicBezTo>
                    <a:pt x="16" y="31"/>
                    <a:pt x="16" y="31"/>
                    <a:pt x="16" y="31"/>
                  </a:cubicBezTo>
                  <a:cubicBezTo>
                    <a:pt x="15" y="31"/>
                    <a:pt x="15" y="31"/>
                    <a:pt x="14" y="31"/>
                  </a:cubicBezTo>
                  <a:cubicBezTo>
                    <a:pt x="12" y="31"/>
                    <a:pt x="9" y="32"/>
                    <a:pt x="8" y="34"/>
                  </a:cubicBezTo>
                  <a:cubicBezTo>
                    <a:pt x="1" y="46"/>
                    <a:pt x="1" y="46"/>
                    <a:pt x="1" y="46"/>
                  </a:cubicBezTo>
                  <a:cubicBezTo>
                    <a:pt x="0" y="47"/>
                    <a:pt x="0" y="49"/>
                    <a:pt x="0" y="50"/>
                  </a:cubicBezTo>
                  <a:cubicBezTo>
                    <a:pt x="0" y="52"/>
                    <a:pt x="1" y="54"/>
                    <a:pt x="2" y="55"/>
                  </a:cubicBezTo>
                  <a:cubicBezTo>
                    <a:pt x="19" y="70"/>
                    <a:pt x="19" y="70"/>
                    <a:pt x="19" y="70"/>
                  </a:cubicBezTo>
                  <a:cubicBezTo>
                    <a:pt x="18" y="73"/>
                    <a:pt x="17" y="77"/>
                    <a:pt x="17" y="80"/>
                  </a:cubicBezTo>
                  <a:cubicBezTo>
                    <a:pt x="17" y="84"/>
                    <a:pt x="18" y="87"/>
                    <a:pt x="19" y="91"/>
                  </a:cubicBezTo>
                  <a:cubicBezTo>
                    <a:pt x="2" y="106"/>
                    <a:pt x="2" y="106"/>
                    <a:pt x="2" y="106"/>
                  </a:cubicBezTo>
                  <a:cubicBezTo>
                    <a:pt x="1" y="107"/>
                    <a:pt x="0" y="109"/>
                    <a:pt x="0" y="111"/>
                  </a:cubicBezTo>
                  <a:cubicBezTo>
                    <a:pt x="0" y="112"/>
                    <a:pt x="0" y="113"/>
                    <a:pt x="1" y="114"/>
                  </a:cubicBezTo>
                  <a:cubicBezTo>
                    <a:pt x="8" y="126"/>
                    <a:pt x="8" y="126"/>
                    <a:pt x="8" y="126"/>
                  </a:cubicBezTo>
                  <a:cubicBezTo>
                    <a:pt x="9" y="129"/>
                    <a:pt x="12" y="130"/>
                    <a:pt x="14" y="130"/>
                  </a:cubicBezTo>
                  <a:cubicBezTo>
                    <a:pt x="15" y="130"/>
                    <a:pt x="15" y="130"/>
                    <a:pt x="16" y="130"/>
                  </a:cubicBezTo>
                  <a:cubicBezTo>
                    <a:pt x="37" y="123"/>
                    <a:pt x="37" y="123"/>
                    <a:pt x="37" y="123"/>
                  </a:cubicBezTo>
                  <a:cubicBezTo>
                    <a:pt x="42" y="127"/>
                    <a:pt x="48" y="131"/>
                    <a:pt x="55" y="133"/>
                  </a:cubicBezTo>
                  <a:cubicBezTo>
                    <a:pt x="60" y="155"/>
                    <a:pt x="60" y="155"/>
                    <a:pt x="60" y="155"/>
                  </a:cubicBezTo>
                  <a:cubicBezTo>
                    <a:pt x="61" y="158"/>
                    <a:pt x="63" y="160"/>
                    <a:pt x="67" y="160"/>
                  </a:cubicBezTo>
                  <a:cubicBezTo>
                    <a:pt x="81" y="160"/>
                    <a:pt x="81" y="160"/>
                    <a:pt x="81" y="160"/>
                  </a:cubicBezTo>
                  <a:cubicBezTo>
                    <a:pt x="84" y="160"/>
                    <a:pt x="87" y="158"/>
                    <a:pt x="88" y="155"/>
                  </a:cubicBezTo>
                  <a:cubicBezTo>
                    <a:pt x="92" y="134"/>
                    <a:pt x="92" y="134"/>
                    <a:pt x="92" y="134"/>
                  </a:cubicBezTo>
                  <a:cubicBezTo>
                    <a:pt x="99" y="131"/>
                    <a:pt x="105" y="128"/>
                    <a:pt x="111" y="123"/>
                  </a:cubicBezTo>
                  <a:cubicBezTo>
                    <a:pt x="131" y="130"/>
                    <a:pt x="131" y="130"/>
                    <a:pt x="131" y="130"/>
                  </a:cubicBezTo>
                  <a:cubicBezTo>
                    <a:pt x="132" y="130"/>
                    <a:pt x="133" y="130"/>
                    <a:pt x="133" y="130"/>
                  </a:cubicBezTo>
                  <a:cubicBezTo>
                    <a:pt x="136" y="130"/>
                    <a:pt x="138" y="129"/>
                    <a:pt x="140" y="126"/>
                  </a:cubicBezTo>
                  <a:cubicBezTo>
                    <a:pt x="147" y="114"/>
                    <a:pt x="147" y="114"/>
                    <a:pt x="147" y="114"/>
                  </a:cubicBezTo>
                  <a:cubicBezTo>
                    <a:pt x="147" y="113"/>
                    <a:pt x="148" y="112"/>
                    <a:pt x="147" y="111"/>
                  </a:cubicBezTo>
                  <a:cubicBezTo>
                    <a:pt x="148" y="109"/>
                    <a:pt x="147" y="107"/>
                    <a:pt x="145" y="106"/>
                  </a:cubicBezTo>
                  <a:lnTo>
                    <a:pt x="129" y="91"/>
                  </a:lnTo>
                  <a:close/>
                  <a:moveTo>
                    <a:pt x="96" y="80"/>
                  </a:moveTo>
                  <a:cubicBezTo>
                    <a:pt x="96" y="92"/>
                    <a:pt x="86" y="102"/>
                    <a:pt x="74" y="102"/>
                  </a:cubicBezTo>
                  <a:cubicBezTo>
                    <a:pt x="62" y="102"/>
                    <a:pt x="52" y="92"/>
                    <a:pt x="52" y="80"/>
                  </a:cubicBezTo>
                  <a:cubicBezTo>
                    <a:pt x="52" y="68"/>
                    <a:pt x="62" y="58"/>
                    <a:pt x="74" y="58"/>
                  </a:cubicBezTo>
                  <a:cubicBezTo>
                    <a:pt x="86" y="58"/>
                    <a:pt x="96" y="68"/>
                    <a:pt x="96" y="80"/>
                  </a:cubicBezTo>
                  <a:close/>
                </a:path>
              </a:pathLst>
            </a:custGeom>
            <a:solidFill>
              <a:srgbClr val="FFFFFF">
                <a:alpha val="100000"/>
              </a:srgbClr>
            </a:solidFill>
            <a:ln w="9525">
              <a:noFill/>
            </a:ln>
          </p:spPr>
          <p:txBody>
            <a:bodyPr/>
            <a:lstStyle/>
            <a:p>
              <a:endParaRPr lang="zh-CN" altLang="en-US" sz="2000"/>
            </a:p>
          </p:txBody>
        </p:sp>
      </p:grpSp>
      <p:sp>
        <p:nvSpPr>
          <p:cNvPr id="32" name="Freeform 86"/>
          <p:cNvSpPr>
            <a:spLocks noEditPoints="1"/>
          </p:cNvSpPr>
          <p:nvPr/>
        </p:nvSpPr>
        <p:spPr>
          <a:xfrm>
            <a:off x="2166574" y="3307852"/>
            <a:ext cx="190887" cy="190094"/>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sz="2000"/>
          </a:p>
        </p:txBody>
      </p:sp>
      <p:sp>
        <p:nvSpPr>
          <p:cNvPr id="38" name="矩形 37"/>
          <p:cNvSpPr/>
          <p:nvPr/>
        </p:nvSpPr>
        <p:spPr>
          <a:xfrm>
            <a:off x="2094977" y="3120862"/>
            <a:ext cx="1976957" cy="379582"/>
          </a:xfrm>
          <a:prstGeom prst="rect">
            <a:avLst/>
          </a:prstGeom>
        </p:spPr>
        <p:txBody>
          <a:bodyPr wrap="square">
            <a:spAutoFit/>
          </a:bodyPr>
          <a:lstStyle/>
          <a:p>
            <a:pPr rtl="0">
              <a:defRPr/>
            </a:pPr>
            <a:r>
              <a:rPr lang="zh-CN" altLang="en-US" b="1" smtClean="0">
                <a:latin typeface="微软雅黑" panose="020B0503020204020204" pitchFamily="34" charset="-122"/>
                <a:ea typeface="微软雅黑" panose="020B0503020204020204" pitchFamily="34" charset="-122"/>
                <a:cs typeface="+mn-cs"/>
              </a:rPr>
              <a:t>课程结束</a:t>
            </a:r>
            <a:r>
              <a:rPr lang="zh-CN" altLang="en-US" smtClean="0">
                <a:latin typeface="微软雅黑" panose="020B0503020204020204" pitchFamily="34" charset="-122"/>
                <a:ea typeface="微软雅黑" panose="020B0503020204020204" pitchFamily="34" charset="-122"/>
                <a:cs typeface="+mn-cs"/>
              </a:rPr>
              <a:t> </a:t>
            </a:r>
            <a:r>
              <a:rPr lang="en-US" altLang="zh-CN" smtClean="0">
                <a:latin typeface="微软雅黑" panose="020B0503020204020204" pitchFamily="34" charset="-122"/>
                <a:ea typeface="微软雅黑" panose="020B0503020204020204" pitchFamily="34" charset="-122"/>
                <a:cs typeface="+mn-cs"/>
              </a:rPr>
              <a:t>—— </a:t>
            </a:r>
            <a:endParaRPr kumimoji="0" lang="zh-CN" altLang="zh-CN"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39" name="矩形 38"/>
          <p:cNvSpPr/>
          <p:nvPr/>
        </p:nvSpPr>
        <p:spPr bwMode="auto">
          <a:xfrm>
            <a:off x="1643042" y="3120862"/>
            <a:ext cx="338641" cy="431800"/>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000" i="0" u="none" strike="noStrike" kern="1200" cap="none" spc="0" normalizeH="0" baseline="0" noProof="0">
              <a:ln>
                <a:noFill/>
              </a:ln>
              <a:solidFill>
                <a:schemeClr val="tx1"/>
              </a:solidFill>
              <a:effectLst/>
              <a:uLnTx/>
              <a:uFillTx/>
              <a:latin typeface="+mn-lt"/>
              <a:ea typeface="+mn-ea"/>
              <a:cs typeface="+mn-cs"/>
            </a:endParaRPr>
          </a:p>
        </p:txBody>
      </p:sp>
      <p:sp>
        <p:nvSpPr>
          <p:cNvPr id="40" name="Freeform 86"/>
          <p:cNvSpPr>
            <a:spLocks noEditPoints="1"/>
          </p:cNvSpPr>
          <p:nvPr/>
        </p:nvSpPr>
        <p:spPr>
          <a:xfrm>
            <a:off x="1714480" y="3273419"/>
            <a:ext cx="162087" cy="207805"/>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sz="2000"/>
          </a:p>
        </p:txBody>
      </p:sp>
      <p:sp>
        <p:nvSpPr>
          <p:cNvPr id="42" name="Freeform 88"/>
          <p:cNvSpPr>
            <a:spLocks noEditPoints="1"/>
          </p:cNvSpPr>
          <p:nvPr/>
        </p:nvSpPr>
        <p:spPr>
          <a:xfrm>
            <a:off x="1854251" y="3250961"/>
            <a:ext cx="82218" cy="112886"/>
          </a:xfrm>
          <a:custGeom>
            <a:avLst/>
            <a:gdLst>
              <a:gd name="txL" fmla="*/ 0 w 148"/>
              <a:gd name="txT" fmla="*/ 0 h 160"/>
              <a:gd name="txR" fmla="*/ 148 w 148"/>
              <a:gd name="txB" fmla="*/ 160 h 160"/>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148" h="160">
                <a:moveTo>
                  <a:pt x="129" y="91"/>
                </a:moveTo>
                <a:cubicBezTo>
                  <a:pt x="130" y="88"/>
                  <a:pt x="131" y="84"/>
                  <a:pt x="131" y="80"/>
                </a:cubicBezTo>
                <a:cubicBezTo>
                  <a:pt x="131" y="77"/>
                  <a:pt x="130" y="73"/>
                  <a:pt x="129" y="70"/>
                </a:cubicBezTo>
                <a:cubicBezTo>
                  <a:pt x="145" y="55"/>
                  <a:pt x="145" y="55"/>
                  <a:pt x="145" y="55"/>
                </a:cubicBezTo>
                <a:cubicBezTo>
                  <a:pt x="147" y="54"/>
                  <a:pt x="147" y="52"/>
                  <a:pt x="147" y="50"/>
                </a:cubicBezTo>
                <a:cubicBezTo>
                  <a:pt x="147" y="49"/>
                  <a:pt x="147" y="47"/>
                  <a:pt x="147" y="46"/>
                </a:cubicBezTo>
                <a:cubicBezTo>
                  <a:pt x="140" y="34"/>
                  <a:pt x="140" y="34"/>
                  <a:pt x="140" y="34"/>
                </a:cubicBezTo>
                <a:cubicBezTo>
                  <a:pt x="138" y="32"/>
                  <a:pt x="136" y="31"/>
                  <a:pt x="133" y="31"/>
                </a:cubicBezTo>
                <a:cubicBezTo>
                  <a:pt x="133" y="31"/>
                  <a:pt x="132" y="31"/>
                  <a:pt x="131" y="31"/>
                </a:cubicBezTo>
                <a:cubicBezTo>
                  <a:pt x="111" y="37"/>
                  <a:pt x="111" y="37"/>
                  <a:pt x="111" y="37"/>
                </a:cubicBezTo>
                <a:cubicBezTo>
                  <a:pt x="105" y="33"/>
                  <a:pt x="99" y="29"/>
                  <a:pt x="92" y="27"/>
                </a:cubicBezTo>
                <a:cubicBezTo>
                  <a:pt x="88" y="6"/>
                  <a:pt x="88" y="6"/>
                  <a:pt x="88" y="6"/>
                </a:cubicBezTo>
                <a:cubicBezTo>
                  <a:pt x="87" y="3"/>
                  <a:pt x="84" y="0"/>
                  <a:pt x="81" y="0"/>
                </a:cubicBezTo>
                <a:cubicBezTo>
                  <a:pt x="67" y="0"/>
                  <a:pt x="67" y="0"/>
                  <a:pt x="67" y="0"/>
                </a:cubicBezTo>
                <a:cubicBezTo>
                  <a:pt x="63" y="0"/>
                  <a:pt x="61" y="3"/>
                  <a:pt x="60" y="6"/>
                </a:cubicBezTo>
                <a:cubicBezTo>
                  <a:pt x="55" y="27"/>
                  <a:pt x="55" y="27"/>
                  <a:pt x="55" y="27"/>
                </a:cubicBezTo>
                <a:cubicBezTo>
                  <a:pt x="48" y="29"/>
                  <a:pt x="42" y="33"/>
                  <a:pt x="37" y="38"/>
                </a:cubicBezTo>
                <a:cubicBezTo>
                  <a:pt x="16" y="31"/>
                  <a:pt x="16" y="31"/>
                  <a:pt x="16" y="31"/>
                </a:cubicBezTo>
                <a:cubicBezTo>
                  <a:pt x="15" y="31"/>
                  <a:pt x="15" y="31"/>
                  <a:pt x="14" y="31"/>
                </a:cubicBezTo>
                <a:cubicBezTo>
                  <a:pt x="12" y="31"/>
                  <a:pt x="9" y="32"/>
                  <a:pt x="8" y="34"/>
                </a:cubicBezTo>
                <a:cubicBezTo>
                  <a:pt x="1" y="46"/>
                  <a:pt x="1" y="46"/>
                  <a:pt x="1" y="46"/>
                </a:cubicBezTo>
                <a:cubicBezTo>
                  <a:pt x="0" y="47"/>
                  <a:pt x="0" y="49"/>
                  <a:pt x="0" y="50"/>
                </a:cubicBezTo>
                <a:cubicBezTo>
                  <a:pt x="0" y="52"/>
                  <a:pt x="1" y="54"/>
                  <a:pt x="2" y="55"/>
                </a:cubicBezTo>
                <a:cubicBezTo>
                  <a:pt x="19" y="70"/>
                  <a:pt x="19" y="70"/>
                  <a:pt x="19" y="70"/>
                </a:cubicBezTo>
                <a:cubicBezTo>
                  <a:pt x="18" y="73"/>
                  <a:pt x="17" y="77"/>
                  <a:pt x="17" y="80"/>
                </a:cubicBezTo>
                <a:cubicBezTo>
                  <a:pt x="17" y="84"/>
                  <a:pt x="18" y="87"/>
                  <a:pt x="19" y="91"/>
                </a:cubicBezTo>
                <a:cubicBezTo>
                  <a:pt x="2" y="106"/>
                  <a:pt x="2" y="106"/>
                  <a:pt x="2" y="106"/>
                </a:cubicBezTo>
                <a:cubicBezTo>
                  <a:pt x="1" y="107"/>
                  <a:pt x="0" y="109"/>
                  <a:pt x="0" y="111"/>
                </a:cubicBezTo>
                <a:cubicBezTo>
                  <a:pt x="0" y="112"/>
                  <a:pt x="0" y="113"/>
                  <a:pt x="1" y="114"/>
                </a:cubicBezTo>
                <a:cubicBezTo>
                  <a:pt x="8" y="126"/>
                  <a:pt x="8" y="126"/>
                  <a:pt x="8" y="126"/>
                </a:cubicBezTo>
                <a:cubicBezTo>
                  <a:pt x="9" y="129"/>
                  <a:pt x="12" y="130"/>
                  <a:pt x="14" y="130"/>
                </a:cubicBezTo>
                <a:cubicBezTo>
                  <a:pt x="15" y="130"/>
                  <a:pt x="15" y="130"/>
                  <a:pt x="16" y="130"/>
                </a:cubicBezTo>
                <a:cubicBezTo>
                  <a:pt x="37" y="123"/>
                  <a:pt x="37" y="123"/>
                  <a:pt x="37" y="123"/>
                </a:cubicBezTo>
                <a:cubicBezTo>
                  <a:pt x="42" y="127"/>
                  <a:pt x="48" y="131"/>
                  <a:pt x="55" y="133"/>
                </a:cubicBezTo>
                <a:cubicBezTo>
                  <a:pt x="60" y="155"/>
                  <a:pt x="60" y="155"/>
                  <a:pt x="60" y="155"/>
                </a:cubicBezTo>
                <a:cubicBezTo>
                  <a:pt x="61" y="158"/>
                  <a:pt x="63" y="160"/>
                  <a:pt x="67" y="160"/>
                </a:cubicBezTo>
                <a:cubicBezTo>
                  <a:pt x="81" y="160"/>
                  <a:pt x="81" y="160"/>
                  <a:pt x="81" y="160"/>
                </a:cubicBezTo>
                <a:cubicBezTo>
                  <a:pt x="84" y="160"/>
                  <a:pt x="87" y="158"/>
                  <a:pt x="88" y="155"/>
                </a:cubicBezTo>
                <a:cubicBezTo>
                  <a:pt x="92" y="134"/>
                  <a:pt x="92" y="134"/>
                  <a:pt x="92" y="134"/>
                </a:cubicBezTo>
                <a:cubicBezTo>
                  <a:pt x="99" y="131"/>
                  <a:pt x="105" y="128"/>
                  <a:pt x="111" y="123"/>
                </a:cubicBezTo>
                <a:cubicBezTo>
                  <a:pt x="131" y="130"/>
                  <a:pt x="131" y="130"/>
                  <a:pt x="131" y="130"/>
                </a:cubicBezTo>
                <a:cubicBezTo>
                  <a:pt x="132" y="130"/>
                  <a:pt x="133" y="130"/>
                  <a:pt x="133" y="130"/>
                </a:cubicBezTo>
                <a:cubicBezTo>
                  <a:pt x="136" y="130"/>
                  <a:pt x="138" y="129"/>
                  <a:pt x="140" y="126"/>
                </a:cubicBezTo>
                <a:cubicBezTo>
                  <a:pt x="147" y="114"/>
                  <a:pt x="147" y="114"/>
                  <a:pt x="147" y="114"/>
                </a:cubicBezTo>
                <a:cubicBezTo>
                  <a:pt x="147" y="113"/>
                  <a:pt x="148" y="112"/>
                  <a:pt x="147" y="111"/>
                </a:cubicBezTo>
                <a:cubicBezTo>
                  <a:pt x="148" y="109"/>
                  <a:pt x="147" y="107"/>
                  <a:pt x="145" y="106"/>
                </a:cubicBezTo>
                <a:lnTo>
                  <a:pt x="129" y="91"/>
                </a:lnTo>
                <a:close/>
                <a:moveTo>
                  <a:pt x="96" y="80"/>
                </a:moveTo>
                <a:cubicBezTo>
                  <a:pt x="96" y="92"/>
                  <a:pt x="86" y="102"/>
                  <a:pt x="74" y="102"/>
                </a:cubicBezTo>
                <a:cubicBezTo>
                  <a:pt x="62" y="102"/>
                  <a:pt x="52" y="92"/>
                  <a:pt x="52" y="80"/>
                </a:cubicBezTo>
                <a:cubicBezTo>
                  <a:pt x="52" y="68"/>
                  <a:pt x="62" y="58"/>
                  <a:pt x="74" y="58"/>
                </a:cubicBezTo>
                <a:cubicBezTo>
                  <a:pt x="86" y="58"/>
                  <a:pt x="96" y="68"/>
                  <a:pt x="96" y="80"/>
                </a:cubicBezTo>
                <a:close/>
              </a:path>
            </a:pathLst>
          </a:custGeom>
          <a:solidFill>
            <a:srgbClr val="FFFFFF">
              <a:alpha val="100000"/>
            </a:srgbClr>
          </a:solidFill>
          <a:ln w="9525">
            <a:noFill/>
          </a:ln>
        </p:spPr>
        <p:txBody>
          <a:bodyPr/>
          <a:lstStyle/>
          <a:p>
            <a:endParaRPr lang="zh-CN" altLang="en-US" sz="2000"/>
          </a:p>
        </p:txBody>
      </p:sp>
      <p:sp>
        <p:nvSpPr>
          <p:cNvPr id="37" name="文本框 1"/>
          <p:cNvSpPr txBox="1"/>
          <p:nvPr/>
        </p:nvSpPr>
        <p:spPr>
          <a:xfrm>
            <a:off x="5286380" y="99938"/>
            <a:ext cx="2236510"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（二）课堂内仪式</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29" name="矩形 28"/>
          <p:cNvSpPr/>
          <p:nvPr/>
        </p:nvSpPr>
        <p:spPr>
          <a:xfrm>
            <a:off x="3900558" y="2071684"/>
            <a:ext cx="3957590" cy="85725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rtl="0">
              <a:lnSpc>
                <a:spcPct val="150000"/>
              </a:lnSpc>
              <a:buFont typeface="Arial" panose="020B0604020202020204" pitchFamily="34" charset="0"/>
              <a:buChar char="•"/>
              <a:defRPr/>
            </a:pPr>
            <a:r>
              <a:rPr lang="en-US" altLang="zh-CN" smtClean="0">
                <a:solidFill>
                  <a:schemeClr val="tx1"/>
                </a:solidFill>
                <a:latin typeface="微软雅黑" panose="020B0503020204020204" pitchFamily="34" charset="-122"/>
                <a:ea typeface="微软雅黑" panose="020B0503020204020204" pitchFamily="34" charset="-122"/>
              </a:rPr>
              <a:t>  </a:t>
            </a:r>
            <a:r>
              <a:rPr lang="zh-CN" altLang="zh-CN" smtClean="0">
                <a:solidFill>
                  <a:schemeClr val="tx1"/>
                </a:solidFill>
                <a:latin typeface="微软雅黑" panose="020B0503020204020204" pitchFamily="34" charset="-122"/>
                <a:ea typeface="微软雅黑" panose="020B0503020204020204" pitchFamily="34" charset="-122"/>
              </a:rPr>
              <a:t>对大体老师的默哀（常态行为）</a:t>
            </a:r>
            <a:endParaRPr lang="en-US" altLang="zh-CN" smtClean="0">
              <a:solidFill>
                <a:schemeClr val="tx1"/>
              </a:solidFill>
              <a:latin typeface="微软雅黑" panose="020B0503020204020204" pitchFamily="34" charset="-122"/>
              <a:ea typeface="微软雅黑" panose="020B0503020204020204" pitchFamily="34" charset="-122"/>
            </a:endParaRPr>
          </a:p>
          <a:p>
            <a:pPr lvl="0" rtl="0">
              <a:lnSpc>
                <a:spcPct val="150000"/>
              </a:lnSpc>
              <a:buFont typeface="Arial" panose="020B0604020202020204" pitchFamily="34" charset="0"/>
              <a:buChar char="•"/>
              <a:defRPr/>
            </a:pPr>
            <a:r>
              <a:rPr lang="zh-CN" altLang="en-US" smtClean="0">
                <a:solidFill>
                  <a:srgbClr val="000000"/>
                </a:solidFill>
                <a:latin typeface="微软雅黑" panose="020B0503020204020204" pitchFamily="34" charset="-122"/>
                <a:ea typeface="微软雅黑" panose="020B0503020204020204" pitchFamily="34" charset="-122"/>
              </a:rPr>
              <a:t>  参加遗体捐献告别会</a:t>
            </a:r>
            <a:endParaRPr lang="zh-CN" altLang="zh-CN" dirty="0">
              <a:solidFill>
                <a:schemeClr val="tx1"/>
              </a:solidFill>
              <a:latin typeface="微软雅黑" panose="020B0503020204020204" pitchFamily="34" charset="-122"/>
              <a:ea typeface="微软雅黑" panose="020B0503020204020204" pitchFamily="34" charset="-122"/>
            </a:endParaRPr>
          </a:p>
        </p:txBody>
      </p:sp>
      <p:sp>
        <p:nvSpPr>
          <p:cNvPr id="30" name="矩形 29"/>
          <p:cNvSpPr/>
          <p:nvPr/>
        </p:nvSpPr>
        <p:spPr>
          <a:xfrm>
            <a:off x="3929058" y="3071816"/>
            <a:ext cx="3929090" cy="85725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rtl="0">
              <a:defRPr/>
            </a:pPr>
            <a:r>
              <a:rPr lang="en-US" altLang="zh-CN" smtClean="0">
                <a:solidFill>
                  <a:schemeClr val="tx1"/>
                </a:solidFill>
                <a:latin typeface="微软雅黑" panose="020B0503020204020204" pitchFamily="34" charset="-122"/>
                <a:ea typeface="微软雅黑" panose="020B0503020204020204" pitchFamily="34" charset="-122"/>
              </a:rPr>
              <a:t>   </a:t>
            </a:r>
            <a:r>
              <a:rPr lang="zh-CN" altLang="en-US" smtClean="0">
                <a:solidFill>
                  <a:schemeClr val="tx1"/>
                </a:solidFill>
                <a:latin typeface="微软雅黑" panose="020B0503020204020204" pitchFamily="34" charset="-122"/>
                <a:ea typeface="微软雅黑" panose="020B0503020204020204" pitchFamily="34" charset="-122"/>
              </a:rPr>
              <a:t>大体老师告别仪式：</a:t>
            </a:r>
            <a:r>
              <a:rPr lang="en-US" altLang="zh-CN" smtClean="0">
                <a:solidFill>
                  <a:schemeClr val="tx1"/>
                </a:solidFill>
                <a:latin typeface="微软雅黑" panose="020B0503020204020204" pitchFamily="34" charset="-122"/>
                <a:ea typeface="微软雅黑" panose="020B0503020204020204" pitchFamily="34" charset="-122"/>
              </a:rPr>
              <a:t> </a:t>
            </a:r>
            <a:r>
              <a:rPr lang="zh-CN" altLang="zh-CN" smtClean="0">
                <a:solidFill>
                  <a:schemeClr val="tx1"/>
                </a:solidFill>
                <a:latin typeface="微软雅黑" panose="020B0503020204020204" pitchFamily="34" charset="-122"/>
                <a:ea typeface="微软雅黑" panose="020B0503020204020204" pitchFamily="34" charset="-122"/>
              </a:rPr>
              <a:t>敬献鲜花，</a:t>
            </a:r>
            <a:r>
              <a:rPr lang="zh-CN" altLang="en-US" smtClean="0">
                <a:solidFill>
                  <a:schemeClr val="tx1"/>
                </a:solidFill>
                <a:latin typeface="微软雅黑" panose="020B0503020204020204" pitchFamily="34" charset="-122"/>
                <a:ea typeface="微软雅黑" panose="020B0503020204020204" pitchFamily="34" charset="-122"/>
              </a:rPr>
              <a:t>诵读</a:t>
            </a:r>
            <a:r>
              <a:rPr lang="zh-CN" altLang="zh-CN" smtClean="0">
                <a:solidFill>
                  <a:schemeClr val="tx1"/>
                </a:solidFill>
                <a:latin typeface="微软雅黑" panose="020B0503020204020204" pitchFamily="34" charset="-122"/>
                <a:ea typeface="微软雅黑" panose="020B0503020204020204" pitchFamily="34" charset="-122"/>
              </a:rPr>
              <a:t>和敬献感恩卡</a:t>
            </a:r>
            <a:endParaRPr lang="zh-CN" altLang="zh-CN" dirty="0" smtClean="0">
              <a:solidFill>
                <a:schemeClr val="tx1"/>
              </a:solidFill>
              <a:latin typeface="微软雅黑" panose="020B0503020204020204" pitchFamily="34" charset="-122"/>
              <a:ea typeface="微软雅黑" panose="020B0503020204020204" pitchFamily="34" charset="-122"/>
            </a:endParaRPr>
          </a:p>
        </p:txBody>
      </p:sp>
      <p:sp>
        <p:nvSpPr>
          <p:cNvPr id="34" name="矩形 33"/>
          <p:cNvSpPr/>
          <p:nvPr/>
        </p:nvSpPr>
        <p:spPr>
          <a:xfrm>
            <a:off x="3929058" y="1357304"/>
            <a:ext cx="3929090" cy="57150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rtl="0">
              <a:defRPr/>
            </a:pPr>
            <a:r>
              <a:rPr lang="en-US" altLang="zh-CN" smtClean="0">
                <a:solidFill>
                  <a:srgbClr val="000000"/>
                </a:solidFill>
                <a:latin typeface="微软雅黑" panose="020B0503020204020204" pitchFamily="34" charset="-122"/>
                <a:ea typeface="微软雅黑" panose="020B0503020204020204" pitchFamily="34" charset="-122"/>
              </a:rPr>
              <a:t>   </a:t>
            </a:r>
            <a:r>
              <a:rPr lang="zh-CN" altLang="zh-CN" smtClean="0">
                <a:solidFill>
                  <a:srgbClr val="000000"/>
                </a:solidFill>
                <a:latin typeface="微软雅黑" panose="020B0503020204020204" pitchFamily="34" charset="-122"/>
                <a:ea typeface="微软雅黑" panose="020B0503020204020204" pitchFamily="34" charset="-122"/>
              </a:rPr>
              <a:t>人体解剖学第一课</a:t>
            </a:r>
            <a:endParaRPr lang="zh-CN" altLang="zh-CN" dirty="0" smtClean="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1258888" y="2571750"/>
            <a:ext cx="576263" cy="1223963"/>
          </a:xfrm>
          <a:prstGeom prst="line">
            <a:avLst/>
          </a:prstGeom>
        </p:spPr>
        <p:style>
          <a:lnRef idx="1">
            <a:schemeClr val="accent1"/>
          </a:lnRef>
          <a:fillRef idx="0">
            <a:schemeClr val="accent1"/>
          </a:fillRef>
          <a:effectRef idx="0">
            <a:schemeClr val="accent1"/>
          </a:effectRef>
          <a:fontRef idx="minor">
            <a:schemeClr val="tx1"/>
          </a:fontRef>
        </p:style>
      </p:cxnSp>
      <p:sp>
        <p:nvSpPr>
          <p:cNvPr id="18" name="矩形 17"/>
          <p:cNvSpPr/>
          <p:nvPr/>
        </p:nvSpPr>
        <p:spPr>
          <a:xfrm>
            <a:off x="1000100" y="1851670"/>
            <a:ext cx="6889750" cy="157733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rtl="0">
              <a:lnSpc>
                <a:spcPct val="140000"/>
              </a:lnSpc>
              <a:defRPr/>
            </a:pPr>
            <a:r>
              <a:rPr kumimoji="0" lang="zh-CN" altLang="zh-CN" sz="16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1</a:t>
            </a:r>
            <a:r>
              <a:rPr lang="zh-CN" altLang="zh-CN" sz="1600" dirty="0" smtClean="0">
                <a:solidFill>
                  <a:schemeClr val="tx1"/>
                </a:solidFill>
                <a:latin typeface="微软雅黑" panose="020B0503020204020204" pitchFamily="34" charset="-122"/>
                <a:ea typeface="微软雅黑" panose="020B0503020204020204" pitchFamily="34" charset="-122"/>
              </a:rPr>
              <a:t>.</a:t>
            </a:r>
            <a:r>
              <a:rPr lang="en-US" altLang="zh-CN" sz="1600" dirty="0" smtClean="0">
                <a:solidFill>
                  <a:schemeClr val="tx1"/>
                </a:solidFill>
                <a:latin typeface="微软雅黑" panose="020B0503020204020204" pitchFamily="34" charset="-122"/>
                <a:ea typeface="微软雅黑" panose="020B0503020204020204" pitchFamily="34" charset="-122"/>
              </a:rPr>
              <a:t>  </a:t>
            </a:r>
            <a:r>
              <a:rPr lang="zh-CN" altLang="zh-CN" sz="1600" dirty="0" smtClean="0">
                <a:solidFill>
                  <a:schemeClr val="tx1"/>
                </a:solidFill>
                <a:latin typeface="微软雅黑" panose="020B0503020204020204" pitchFamily="34" charset="-122"/>
                <a:ea typeface="微软雅黑" panose="020B0503020204020204" pitchFamily="34" charset="-122"/>
              </a:rPr>
              <a:t>从“人”的角度诠释大体老师生命的特殊存在方式和意义</a:t>
            </a:r>
            <a:endParaRPr kumimoji="0" lang="zh-CN" altLang="zh-CN" sz="16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endParaRPr>
          </a:p>
          <a:p>
            <a:pPr lvl="0" rtl="0">
              <a:lnSpc>
                <a:spcPct val="140000"/>
              </a:lnSpc>
              <a:defRPr/>
            </a:pPr>
            <a:r>
              <a:rPr kumimoji="0" lang="zh-CN" altLang="zh-CN" sz="16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2</a:t>
            </a:r>
            <a:r>
              <a:rPr kumimoji="0" lang="zh-CN" altLang="zh-CN" sz="160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rPr>
              <a:t>.</a:t>
            </a:r>
            <a:r>
              <a:rPr kumimoji="0" lang="en-US" altLang="zh-CN" sz="160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rPr>
              <a:t>  </a:t>
            </a:r>
            <a:r>
              <a:rPr lang="zh-CN" altLang="zh-CN" sz="1600" dirty="0" smtClean="0">
                <a:solidFill>
                  <a:schemeClr val="tx1"/>
                </a:solidFill>
                <a:latin typeface="微软雅黑" panose="020B0503020204020204" pitchFamily="34" charset="-122"/>
                <a:ea typeface="微软雅黑" panose="020B0503020204020204" pitchFamily="34" charset="-122"/>
              </a:rPr>
              <a:t>体</a:t>
            </a:r>
            <a:r>
              <a:rPr lang="zh-CN" altLang="zh-CN" sz="1600" smtClean="0">
                <a:solidFill>
                  <a:schemeClr val="tx1"/>
                </a:solidFill>
                <a:latin typeface="微软雅黑" panose="020B0503020204020204" pitchFamily="34" charset="-122"/>
                <a:ea typeface="微软雅黑" panose="020B0503020204020204" pitchFamily="34" charset="-122"/>
              </a:rPr>
              <a:t>验和</a:t>
            </a:r>
            <a:r>
              <a:rPr lang="zh-CN" altLang="en-US" sz="1600" smtClean="0">
                <a:solidFill>
                  <a:schemeClr val="tx1"/>
                </a:solidFill>
                <a:latin typeface="微软雅黑" panose="020B0503020204020204" pitchFamily="34" charset="-122"/>
                <a:ea typeface="微软雅黑" panose="020B0503020204020204" pitchFamily="34" charset="-122"/>
              </a:rPr>
              <a:t>感悟</a:t>
            </a:r>
            <a:r>
              <a:rPr lang="zh-CN" altLang="zh-CN" sz="1600" smtClean="0">
                <a:solidFill>
                  <a:schemeClr val="tx1"/>
                </a:solidFill>
                <a:latin typeface="微软雅黑" panose="020B0503020204020204" pitchFamily="34" charset="-122"/>
                <a:ea typeface="微软雅黑" panose="020B0503020204020204" pitchFamily="34" charset="-122"/>
              </a:rPr>
              <a:t>感</a:t>
            </a:r>
            <a:r>
              <a:rPr lang="zh-CN" altLang="zh-CN" sz="1600" dirty="0" smtClean="0">
                <a:solidFill>
                  <a:schemeClr val="tx1"/>
                </a:solidFill>
                <a:latin typeface="微软雅黑" panose="020B0503020204020204" pitchFamily="34" charset="-122"/>
                <a:ea typeface="微软雅黑" panose="020B0503020204020204" pitchFamily="34" charset="-122"/>
              </a:rPr>
              <a:t>受遗体捐献者及其亲属的大爱大义</a:t>
            </a:r>
            <a:endParaRPr kumimoji="0" lang="zh-CN" altLang="zh-CN" sz="16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endParaRPr>
          </a:p>
          <a:p>
            <a:pPr lvl="0" rtl="0">
              <a:lnSpc>
                <a:spcPct val="140000"/>
              </a:lnSpc>
              <a:defRPr/>
            </a:pPr>
            <a:r>
              <a:rPr kumimoji="0" lang="zh-CN" altLang="zh-CN" sz="16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3</a:t>
            </a:r>
            <a:r>
              <a:rPr lang="zh-CN" altLang="zh-CN" sz="1600" dirty="0" smtClean="0">
                <a:solidFill>
                  <a:schemeClr val="tx1"/>
                </a:solidFill>
                <a:latin typeface="微软雅黑" panose="020B0503020204020204" pitchFamily="34" charset="-122"/>
                <a:ea typeface="微软雅黑" panose="020B0503020204020204" pitchFamily="34" charset="-122"/>
              </a:rPr>
              <a:t>.</a:t>
            </a:r>
            <a:r>
              <a:rPr lang="en-US" altLang="zh-CN" sz="1600" dirty="0" smtClean="0">
                <a:solidFill>
                  <a:schemeClr val="tx1"/>
                </a:solidFill>
                <a:latin typeface="微软雅黑" panose="020B0503020204020204" pitchFamily="34" charset="-122"/>
                <a:ea typeface="微软雅黑" panose="020B0503020204020204" pitchFamily="34" charset="-122"/>
              </a:rPr>
              <a:t>  </a:t>
            </a:r>
            <a:r>
              <a:rPr lang="zh-CN" altLang="zh-CN" sz="1600" dirty="0" smtClean="0">
                <a:solidFill>
                  <a:schemeClr val="tx1"/>
                </a:solidFill>
                <a:latin typeface="微软雅黑" panose="020B0503020204020204" pitchFamily="34" charset="-122"/>
                <a:ea typeface="微软雅黑" panose="020B0503020204020204" pitchFamily="34" charset="-122"/>
              </a:rPr>
              <a:t>将第一次接触遗体标本的恐惧心理转化敬畏之心</a:t>
            </a:r>
            <a:endParaRPr kumimoji="0" lang="zh-CN" altLang="zh-CN" sz="16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endParaRPr>
          </a:p>
          <a:p>
            <a:pPr lvl="0" rtl="0">
              <a:lnSpc>
                <a:spcPct val="140000"/>
              </a:lnSpc>
              <a:defRPr/>
            </a:pPr>
            <a:r>
              <a:rPr kumimoji="0" lang="zh-CN" altLang="zh-CN" sz="16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4. </a:t>
            </a:r>
            <a:r>
              <a:rPr kumimoji="0" lang="en-US" altLang="zh-CN" sz="1600" i="0" u="none" strike="noStrike" kern="1200" cap="none" spc="0" normalizeH="0" noProof="0" dirty="0" smtClean="0">
                <a:ln>
                  <a:noFill/>
                </a:ln>
                <a:solidFill>
                  <a:schemeClr val="tx1"/>
                </a:solidFill>
                <a:effectLst/>
                <a:uLnTx/>
                <a:uFillTx/>
                <a:latin typeface="微软雅黑" panose="020B0503020204020204" pitchFamily="34" charset="-122"/>
                <a:ea typeface="微软雅黑" panose="020B0503020204020204" pitchFamily="34" charset="-122"/>
              </a:rPr>
              <a:t> </a:t>
            </a:r>
            <a:r>
              <a:rPr lang="zh-CN" altLang="zh-CN" sz="1600" dirty="0" smtClean="0">
                <a:solidFill>
                  <a:schemeClr val="tx1"/>
                </a:solidFill>
                <a:latin typeface="微软雅黑" panose="020B0503020204020204" pitchFamily="34" charset="-122"/>
                <a:ea typeface="微软雅黑" panose="020B0503020204020204" pitchFamily="34" charset="-122"/>
              </a:rPr>
              <a:t>理解和自觉参与以后的相关仪式和活动做认知和情感</a:t>
            </a:r>
            <a:r>
              <a:rPr lang="zh-CN" altLang="en-US" sz="1600" dirty="0" smtClean="0">
                <a:solidFill>
                  <a:schemeClr val="tx1"/>
                </a:solidFill>
                <a:latin typeface="微软雅黑" panose="020B0503020204020204" pitchFamily="34" charset="-122"/>
                <a:ea typeface="微软雅黑" panose="020B0503020204020204" pitchFamily="34" charset="-122"/>
              </a:rPr>
              <a:t>铺垫</a:t>
            </a:r>
            <a:endParaRPr kumimoji="0" lang="zh-CN" altLang="zh-CN" sz="16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endParaRPr>
          </a:p>
        </p:txBody>
      </p:sp>
      <p:sp>
        <p:nvSpPr>
          <p:cNvPr id="29" name="矩形 28"/>
          <p:cNvSpPr/>
          <p:nvPr/>
        </p:nvSpPr>
        <p:spPr>
          <a:xfrm>
            <a:off x="690880" y="951865"/>
            <a:ext cx="7238706" cy="5683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smtClean="0">
                <a:solidFill>
                  <a:srgbClr val="9D1F33"/>
                </a:solidFill>
                <a:latin typeface="微软雅黑" panose="020B0503020204020204" pitchFamily="34" charset="-122"/>
                <a:ea typeface="微软雅黑" panose="020B0503020204020204" pitchFamily="34" charset="-122"/>
              </a:rPr>
              <a:t>“人体解剖学第一课”的</a:t>
            </a:r>
            <a:r>
              <a:rPr lang="zh-CN" altLang="zh-CN" sz="2000" b="1" smtClean="0">
                <a:solidFill>
                  <a:srgbClr val="9D1F33"/>
                </a:solidFill>
                <a:latin typeface="微软雅黑" panose="020B0503020204020204" pitchFamily="34" charset="-122"/>
                <a:ea typeface="微软雅黑" panose="020B0503020204020204" pitchFamily="34" charset="-122"/>
              </a:rPr>
              <a:t>预期</a:t>
            </a:r>
            <a:r>
              <a:rPr lang="zh-CN" altLang="en-US" sz="2000" b="1" smtClean="0">
                <a:solidFill>
                  <a:srgbClr val="9D1F33"/>
                </a:solidFill>
                <a:latin typeface="微软雅黑" panose="020B0503020204020204" pitchFamily="34" charset="-122"/>
                <a:ea typeface="微软雅黑" panose="020B0503020204020204" pitchFamily="34" charset="-122"/>
              </a:rPr>
              <a:t>目标</a:t>
            </a:r>
            <a:endParaRPr lang="zh-CN" altLang="zh-CN" sz="2000" b="1" smtClean="0">
              <a:solidFill>
                <a:srgbClr val="9D1F33"/>
              </a:solidFill>
              <a:latin typeface="微软雅黑" panose="020B0503020204020204" pitchFamily="34" charset="-122"/>
              <a:ea typeface="微软雅黑" panose="020B0503020204020204" pitchFamily="34" charset="-122"/>
            </a:endParaRPr>
          </a:p>
        </p:txBody>
      </p:sp>
      <p:sp>
        <p:nvSpPr>
          <p:cNvPr id="17" name="矩形 16"/>
          <p:cNvSpPr/>
          <p:nvPr/>
        </p:nvSpPr>
        <p:spPr>
          <a:xfrm>
            <a:off x="0" y="951865"/>
            <a:ext cx="622522" cy="56832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 name="文本框 1"/>
          <p:cNvSpPr txBox="1"/>
          <p:nvPr/>
        </p:nvSpPr>
        <p:spPr>
          <a:xfrm>
            <a:off x="3352165" y="107315"/>
            <a:ext cx="1980030"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一、课堂内仪式</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pic>
        <p:nvPicPr>
          <p:cNvPr id="29725" name="Picture 10" descr="C:\Documents and Settings\Administrator\桌面\白色版.png"/>
          <p:cNvPicPr>
            <a:picLocks noChangeAspect="1"/>
          </p:cNvPicPr>
          <p:nvPr/>
        </p:nvPicPr>
        <p:blipFill>
          <a:blip r:embed="rId1" cstate="print"/>
          <a:stretch>
            <a:fillRect/>
          </a:stretch>
        </p:blipFill>
        <p:spPr>
          <a:xfrm>
            <a:off x="6561411" y="51411"/>
            <a:ext cx="2547094" cy="508689"/>
          </a:xfrm>
          <a:prstGeom prst="rect">
            <a:avLst/>
          </a:prstGeom>
          <a:noFill/>
          <a:ln w="9525">
            <a:noFill/>
          </a:ln>
        </p:spPr>
      </p:pic>
      <p:sp>
        <p:nvSpPr>
          <p:cNvPr id="23" name="矩形 22"/>
          <p:cNvSpPr/>
          <p:nvPr/>
        </p:nvSpPr>
        <p:spPr>
          <a:xfrm>
            <a:off x="0" y="4643452"/>
            <a:ext cx="9186545" cy="500048"/>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26" name="Rectangle 8"/>
          <p:cNvSpPr>
            <a:spLocks noChangeArrowheads="1"/>
          </p:cNvSpPr>
          <p:nvPr/>
        </p:nvSpPr>
        <p:spPr bwMode="auto">
          <a:xfrm>
            <a:off x="1643042" y="4714890"/>
            <a:ext cx="6000792" cy="358881"/>
          </a:xfrm>
          <a:prstGeom prst="rect">
            <a:avLst/>
          </a:prstGeom>
          <a:noFill/>
          <a:ln w="9525">
            <a:noFill/>
            <a:miter lim="800000"/>
          </a:ln>
        </p:spPr>
        <p:txBody>
          <a:bodyPr wrap="square" anchor="ctr">
            <a:spAutoFit/>
          </a:bodyPr>
          <a:lstStyle/>
          <a:p>
            <a:pPr indent="266700" algn="ctr" eaLnBrk="0" hangingPunct="0">
              <a:lnSpc>
                <a:spcPts val="2200"/>
              </a:lnSpc>
            </a:pPr>
            <a:r>
              <a:rPr lang="zh-CN" altLang="en-US" b="1" smtClean="0">
                <a:solidFill>
                  <a:schemeClr val="bg1">
                    <a:lumMod val="95000"/>
                  </a:schemeClr>
                </a:solidFill>
                <a:latin typeface="微软雅黑" panose="020B0503020204020204" pitchFamily="34" charset="-122"/>
                <a:ea typeface="微软雅黑" panose="020B0503020204020204" pitchFamily="34" charset="-122"/>
              </a:rPr>
              <a:t>感恩    敬畏    责任</a:t>
            </a:r>
            <a:endParaRPr lang="zh-CN" altLang="en-US" b="1">
              <a:solidFill>
                <a:schemeClr val="bg1">
                  <a:lumMod val="95000"/>
                </a:schemeClr>
              </a:solidFill>
              <a:latin typeface="微软雅黑" panose="020B0503020204020204" pitchFamily="34" charset="-122"/>
              <a:ea typeface="微软雅黑" panose="020B0503020204020204" pitchFamily="34" charset="-122"/>
            </a:endParaRPr>
          </a:p>
        </p:txBody>
      </p:sp>
      <p:sp>
        <p:nvSpPr>
          <p:cNvPr id="16" name="矩形 15"/>
          <p:cNvSpPr/>
          <p:nvPr/>
        </p:nvSpPr>
        <p:spPr>
          <a:xfrm>
            <a:off x="10160" y="972820"/>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40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1</a:t>
            </a:r>
            <a:endPar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31" name="矩形 30"/>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34" name="文本框 1"/>
          <p:cNvSpPr txBox="1"/>
          <p:nvPr/>
        </p:nvSpPr>
        <p:spPr>
          <a:xfrm>
            <a:off x="3352165" y="107315"/>
            <a:ext cx="2236510"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（二）课堂内仪式</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19" name="矩形 18"/>
          <p:cNvSpPr/>
          <p:nvPr/>
        </p:nvSpPr>
        <p:spPr>
          <a:xfrm>
            <a:off x="971600" y="3857634"/>
            <a:ext cx="6929486" cy="42862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b="1" i="0" u="none" strike="noStrike" kern="1200" cap="none" spc="0" normalizeH="0" baseline="0" noProof="0" dirty="0" smtClean="0">
                <a:ln>
                  <a:noFill/>
                </a:ln>
                <a:solidFill>
                  <a:srgbClr val="9D1F33"/>
                </a:solidFill>
                <a:effectLst/>
                <a:uLnTx/>
                <a:uFillTx/>
                <a:latin typeface="微软雅黑" panose="020B0503020204020204" pitchFamily="34" charset="-122"/>
                <a:ea typeface="微软雅黑" panose="020B0503020204020204" pitchFamily="34" charset="-122"/>
                <a:cs typeface="+mn-cs"/>
              </a:rPr>
              <a:t>“冷”</a:t>
            </a:r>
            <a:r>
              <a:rPr kumimoji="0" lang="en-US" altLang="zh-CN" b="1" i="0" u="none" strike="noStrike" kern="1200" cap="none" spc="0" normalizeH="0" baseline="0" noProof="0" dirty="0" smtClean="0">
                <a:ln>
                  <a:noFill/>
                </a:ln>
                <a:solidFill>
                  <a:srgbClr val="9D1F33"/>
                </a:solidFill>
                <a:effectLst/>
                <a:uLnTx/>
                <a:uFillTx/>
                <a:latin typeface="微软雅黑" panose="020B0503020204020204" pitchFamily="34" charset="-122"/>
                <a:ea typeface="微软雅黑" panose="020B0503020204020204" pitchFamily="34" charset="-122"/>
                <a:cs typeface="+mn-cs"/>
              </a:rPr>
              <a:t>—— </a:t>
            </a:r>
            <a:r>
              <a:rPr kumimoji="0" lang="zh-CN" altLang="en-US" b="1" i="0" u="none" strike="noStrike" kern="1200" cap="none" spc="0" normalizeH="0" baseline="0" noProof="0" dirty="0" smtClean="0">
                <a:ln>
                  <a:noFill/>
                </a:ln>
                <a:solidFill>
                  <a:srgbClr val="9D1F33"/>
                </a:solidFill>
                <a:effectLst/>
                <a:uLnTx/>
                <a:uFillTx/>
                <a:latin typeface="微软雅黑" panose="020B0503020204020204" pitchFamily="34" charset="-122"/>
                <a:ea typeface="微软雅黑" panose="020B0503020204020204" pitchFamily="34" charset="-122"/>
                <a:cs typeface="+mn-cs"/>
              </a:rPr>
              <a:t>“暖”</a:t>
            </a:r>
            <a:r>
              <a:rPr kumimoji="0" lang="en-US" altLang="zh-CN" b="1" i="0" u="none" strike="noStrike" kern="1200" cap="none" spc="0" normalizeH="0" baseline="0" noProof="0" dirty="0" smtClean="0">
                <a:ln>
                  <a:noFill/>
                </a:ln>
                <a:solidFill>
                  <a:srgbClr val="9D1F33"/>
                </a:solidFill>
                <a:effectLst/>
                <a:uLnTx/>
                <a:uFillTx/>
                <a:latin typeface="微软雅黑" panose="020B0503020204020204" pitchFamily="34" charset="-122"/>
                <a:ea typeface="微软雅黑" panose="020B0503020204020204" pitchFamily="34" charset="-122"/>
                <a:cs typeface="+mn-cs"/>
              </a:rPr>
              <a:t>   </a:t>
            </a:r>
            <a:endParaRPr kumimoji="0" lang="zh-CN" altLang="zh-CN" b="1"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endParaRPr>
          </a:p>
        </p:txBody>
      </p:sp>
      <p:sp>
        <p:nvSpPr>
          <p:cNvPr id="20" name="矩形 19"/>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en-US" altLang="en-US" sz="2000" b="1" smtClean="0">
                <a:solidFill>
                  <a:schemeClr val="bg1"/>
                </a:solidFill>
                <a:latin typeface="微软雅黑" panose="020B0503020204020204" pitchFamily="34" charset="-122"/>
                <a:ea typeface="微软雅黑" panose="020B0503020204020204" pitchFamily="34" charset="-122"/>
                <a:sym typeface="+mn-ea"/>
              </a:rPr>
              <a:t> </a:t>
            </a:r>
            <a:r>
              <a:rPr lang="zh-CN" altLang="en-US" sz="2000" b="1"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21" name="矩形 20"/>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2" name="文本框 1"/>
          <p:cNvSpPr txBox="1"/>
          <p:nvPr/>
        </p:nvSpPr>
        <p:spPr>
          <a:xfrm>
            <a:off x="5286380" y="99938"/>
            <a:ext cx="2236510"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（二）课堂内仪式</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1258888" y="2571750"/>
            <a:ext cx="576263" cy="1223963"/>
          </a:xfrm>
          <a:prstGeom prst="line">
            <a:avLst/>
          </a:prstGeom>
        </p:spPr>
        <p:style>
          <a:lnRef idx="1">
            <a:schemeClr val="accent1"/>
          </a:lnRef>
          <a:fillRef idx="0">
            <a:schemeClr val="accent1"/>
          </a:fillRef>
          <a:effectRef idx="0">
            <a:schemeClr val="accent1"/>
          </a:effectRef>
          <a:fontRef idx="minor">
            <a:schemeClr val="tx1"/>
          </a:fontRef>
        </p:style>
      </p:cxnSp>
      <p:sp>
        <p:nvSpPr>
          <p:cNvPr id="18" name="矩形 17"/>
          <p:cNvSpPr/>
          <p:nvPr/>
        </p:nvSpPr>
        <p:spPr>
          <a:xfrm>
            <a:off x="1000100" y="2137422"/>
            <a:ext cx="6889750" cy="1363022"/>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40000"/>
              </a:lnSpc>
              <a:spcBef>
                <a:spcPct val="0"/>
              </a:spcBef>
              <a:spcAft>
                <a:spcPct val="0"/>
              </a:spcAft>
              <a:buClrTx/>
              <a:buSzTx/>
              <a:buFontTx/>
              <a:buNone/>
              <a:defRPr/>
            </a:pPr>
            <a:r>
              <a:rPr kumimoji="0" lang="zh-CN" altLang="zh-CN" sz="16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1</a:t>
            </a:r>
            <a:r>
              <a:rPr kumimoji="0" lang="zh-CN" altLang="zh-CN" sz="160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rPr>
              <a:t>. </a:t>
            </a:r>
            <a:r>
              <a:rPr kumimoji="0" lang="en-US" altLang="zh-CN" sz="160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rPr>
              <a:t> </a:t>
            </a:r>
            <a:r>
              <a:rPr kumimoji="0" lang="zh-CN" altLang="en-US" sz="160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rPr>
              <a:t>遗体捐献的相关理论知识（概念，法规，捐献基本情况简介）</a:t>
            </a:r>
            <a:endParaRPr kumimoji="0" lang="zh-CN" altLang="zh-CN" sz="16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endParaRPr>
          </a:p>
          <a:p>
            <a:pPr marL="0" marR="0" lvl="0" indent="0" algn="l" defTabSz="914400" rtl="0" eaLnBrk="0" fontAlgn="base" latinLnBrk="0" hangingPunct="0">
              <a:lnSpc>
                <a:spcPct val="140000"/>
              </a:lnSpc>
              <a:spcBef>
                <a:spcPct val="0"/>
              </a:spcBef>
              <a:spcAft>
                <a:spcPct val="0"/>
              </a:spcAft>
              <a:buClrTx/>
              <a:buSzTx/>
              <a:buFontTx/>
              <a:buNone/>
              <a:defRPr/>
            </a:pPr>
            <a:r>
              <a:rPr kumimoji="0" lang="zh-CN" altLang="zh-CN" sz="16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2</a:t>
            </a:r>
            <a:r>
              <a:rPr kumimoji="0" lang="zh-CN" altLang="zh-CN" sz="160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rPr>
              <a:t>. </a:t>
            </a:r>
            <a:r>
              <a:rPr kumimoji="0" lang="en-US" altLang="zh-CN" sz="160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rPr>
              <a:t> </a:t>
            </a:r>
            <a:r>
              <a:rPr kumimoji="0" lang="zh-CN" altLang="en-US" sz="160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rPr>
              <a:t>遗体捐献者的故事（走进遗体捐献者的内心）</a:t>
            </a:r>
            <a:endParaRPr kumimoji="0" lang="zh-CN" altLang="zh-CN" sz="16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endParaRPr>
          </a:p>
          <a:p>
            <a:pPr marL="0" marR="0" lvl="0" indent="0" algn="l" defTabSz="914400" rtl="0" eaLnBrk="0" fontAlgn="base" latinLnBrk="0" hangingPunct="0">
              <a:lnSpc>
                <a:spcPct val="140000"/>
              </a:lnSpc>
              <a:spcBef>
                <a:spcPct val="0"/>
              </a:spcBef>
              <a:spcAft>
                <a:spcPct val="0"/>
              </a:spcAft>
              <a:buClrTx/>
              <a:buSzTx/>
              <a:buFontTx/>
              <a:buNone/>
              <a:defRPr/>
            </a:pPr>
            <a:r>
              <a:rPr kumimoji="0" lang="zh-CN" altLang="zh-CN" sz="16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3</a:t>
            </a:r>
            <a:r>
              <a:rPr kumimoji="0" lang="zh-CN" altLang="zh-CN" sz="160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rPr>
              <a:t>. </a:t>
            </a:r>
            <a:r>
              <a:rPr kumimoji="0" lang="en-US" altLang="zh-CN" sz="160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rPr>
              <a:t> </a:t>
            </a:r>
            <a:r>
              <a:rPr kumimoji="0" lang="zh-CN" altLang="en-US" sz="1600" i="0" u="none" strike="noStrike" kern="1200" cap="none" spc="0" normalizeH="0" baseline="0" noProof="0" smtClean="0">
                <a:ln>
                  <a:noFill/>
                </a:ln>
                <a:solidFill>
                  <a:schemeClr val="tx1"/>
                </a:solidFill>
                <a:effectLst/>
                <a:uLnTx/>
                <a:uFillTx/>
                <a:latin typeface="微软雅黑" panose="020B0503020204020204" pitchFamily="34" charset="-122"/>
                <a:ea typeface="微软雅黑" panose="020B0503020204020204" pitchFamily="34" charset="-122"/>
              </a:rPr>
              <a:t>我们应该如何做？（参加课堂内仪式和课堂外活动的“动员”）</a:t>
            </a:r>
            <a:endParaRPr kumimoji="0" lang="zh-CN" altLang="zh-CN" sz="16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endParaRPr>
          </a:p>
        </p:txBody>
      </p:sp>
      <p:sp>
        <p:nvSpPr>
          <p:cNvPr id="29" name="矩形 28"/>
          <p:cNvSpPr/>
          <p:nvPr/>
        </p:nvSpPr>
        <p:spPr>
          <a:xfrm>
            <a:off x="690880" y="951865"/>
            <a:ext cx="7238706" cy="5683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smtClean="0">
                <a:solidFill>
                  <a:srgbClr val="9D1F33"/>
                </a:solidFill>
                <a:latin typeface="微软雅黑" panose="020B0503020204020204" pitchFamily="34" charset="-122"/>
                <a:ea typeface="微软雅黑" panose="020B0503020204020204" pitchFamily="34" charset="-122"/>
              </a:rPr>
              <a:t>“人体解剖学第一课”的内容结构</a:t>
            </a:r>
            <a:endParaRPr lang="zh-CN" altLang="zh-CN" sz="2000" b="1" smtClean="0">
              <a:solidFill>
                <a:srgbClr val="9D1F33"/>
              </a:solidFill>
              <a:latin typeface="微软雅黑" panose="020B0503020204020204" pitchFamily="34" charset="-122"/>
              <a:ea typeface="微软雅黑" panose="020B0503020204020204" pitchFamily="34" charset="-122"/>
            </a:endParaRPr>
          </a:p>
        </p:txBody>
      </p:sp>
      <p:sp>
        <p:nvSpPr>
          <p:cNvPr id="17" name="矩形 16"/>
          <p:cNvSpPr/>
          <p:nvPr/>
        </p:nvSpPr>
        <p:spPr>
          <a:xfrm>
            <a:off x="0" y="951865"/>
            <a:ext cx="622522" cy="56832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 name="文本框 1"/>
          <p:cNvSpPr txBox="1"/>
          <p:nvPr/>
        </p:nvSpPr>
        <p:spPr>
          <a:xfrm>
            <a:off x="3352165" y="107315"/>
            <a:ext cx="1980030"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一、课堂内仪式</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pic>
        <p:nvPicPr>
          <p:cNvPr id="29725" name="Picture 10" descr="C:\Documents and Settings\Administrator\桌面\白色版.png"/>
          <p:cNvPicPr>
            <a:picLocks noChangeAspect="1"/>
          </p:cNvPicPr>
          <p:nvPr/>
        </p:nvPicPr>
        <p:blipFill>
          <a:blip r:embed="rId1" cstate="print"/>
          <a:stretch>
            <a:fillRect/>
          </a:stretch>
        </p:blipFill>
        <p:spPr>
          <a:xfrm>
            <a:off x="6561411" y="51411"/>
            <a:ext cx="2547094" cy="508689"/>
          </a:xfrm>
          <a:prstGeom prst="rect">
            <a:avLst/>
          </a:prstGeom>
          <a:noFill/>
          <a:ln w="9525">
            <a:noFill/>
          </a:ln>
        </p:spPr>
      </p:pic>
      <p:sp>
        <p:nvSpPr>
          <p:cNvPr id="23" name="矩形 22"/>
          <p:cNvSpPr/>
          <p:nvPr/>
        </p:nvSpPr>
        <p:spPr>
          <a:xfrm>
            <a:off x="0" y="4643452"/>
            <a:ext cx="9186545" cy="500048"/>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26" name="Rectangle 8"/>
          <p:cNvSpPr>
            <a:spLocks noChangeArrowheads="1"/>
          </p:cNvSpPr>
          <p:nvPr/>
        </p:nvSpPr>
        <p:spPr bwMode="auto">
          <a:xfrm>
            <a:off x="1643042" y="4714890"/>
            <a:ext cx="6000792" cy="358881"/>
          </a:xfrm>
          <a:prstGeom prst="rect">
            <a:avLst/>
          </a:prstGeom>
          <a:noFill/>
          <a:ln w="9525">
            <a:noFill/>
            <a:miter lim="800000"/>
          </a:ln>
        </p:spPr>
        <p:txBody>
          <a:bodyPr wrap="square" anchor="ctr">
            <a:spAutoFit/>
          </a:bodyPr>
          <a:lstStyle/>
          <a:p>
            <a:pPr indent="266700" algn="ctr" eaLnBrk="0" hangingPunct="0">
              <a:lnSpc>
                <a:spcPts val="2200"/>
              </a:lnSpc>
            </a:pPr>
            <a:r>
              <a:rPr lang="zh-CN" altLang="en-US" b="1" smtClean="0">
                <a:solidFill>
                  <a:schemeClr val="bg1">
                    <a:lumMod val="95000"/>
                  </a:schemeClr>
                </a:solidFill>
                <a:latin typeface="微软雅黑" panose="020B0503020204020204" pitchFamily="34" charset="-122"/>
                <a:ea typeface="微软雅黑" panose="020B0503020204020204" pitchFamily="34" charset="-122"/>
              </a:rPr>
              <a:t>感恩    敬畏    责任</a:t>
            </a:r>
            <a:endParaRPr lang="zh-CN" altLang="en-US" b="1">
              <a:solidFill>
                <a:schemeClr val="bg1">
                  <a:lumMod val="95000"/>
                </a:schemeClr>
              </a:solidFill>
              <a:latin typeface="微软雅黑" panose="020B0503020204020204" pitchFamily="34" charset="-122"/>
              <a:ea typeface="微软雅黑" panose="020B0503020204020204" pitchFamily="34" charset="-122"/>
            </a:endParaRPr>
          </a:p>
        </p:txBody>
      </p:sp>
      <p:sp>
        <p:nvSpPr>
          <p:cNvPr id="16" name="矩形 15"/>
          <p:cNvSpPr/>
          <p:nvPr/>
        </p:nvSpPr>
        <p:spPr>
          <a:xfrm>
            <a:off x="10160" y="972820"/>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40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1</a:t>
            </a:r>
            <a:endPar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31" name="矩形 30"/>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34" name="文本框 1"/>
          <p:cNvSpPr txBox="1"/>
          <p:nvPr/>
        </p:nvSpPr>
        <p:spPr>
          <a:xfrm>
            <a:off x="3352165" y="107315"/>
            <a:ext cx="2236510"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（二）课堂内仪式</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20" name="矩形 19"/>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en-US" b="1" noProof="0" smtClean="0">
                <a:ln>
                  <a:noFill/>
                </a:ln>
                <a:effectLst/>
                <a:uLnTx/>
                <a:uFillTx/>
                <a:latin typeface="微软雅黑" panose="020B0503020204020204" pitchFamily="34" charset="-122"/>
                <a:ea typeface="微软雅黑" panose="020B0503020204020204" pitchFamily="34" charset="-122"/>
                <a:sym typeface="+mn-ea"/>
              </a:rPr>
              <a:t>  </a:t>
            </a:r>
            <a:r>
              <a:rPr lang="en-US" altLang="en-US" b="1" smtClean="0">
                <a:solidFill>
                  <a:schemeClr val="bg1"/>
                </a:solidFill>
                <a:latin typeface="微软雅黑" panose="020B0503020204020204" pitchFamily="34" charset="-122"/>
                <a:ea typeface="微软雅黑" panose="020B0503020204020204" pitchFamily="34" charset="-122"/>
                <a:sym typeface="+mn-ea"/>
              </a:rPr>
              <a:t> </a:t>
            </a:r>
            <a:r>
              <a:rPr lang="zh-CN" altLang="en-US" sz="2000" b="1"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21" name="矩形 20"/>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2" name="文本框 1"/>
          <p:cNvSpPr txBox="1"/>
          <p:nvPr/>
        </p:nvSpPr>
        <p:spPr>
          <a:xfrm>
            <a:off x="5286380" y="99938"/>
            <a:ext cx="2236510"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（二）课堂内仪式</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0" y="4643452"/>
            <a:ext cx="9186545" cy="500048"/>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endParaRPr kumimoji="0" lang="zh-CN"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grpSp>
        <p:nvGrpSpPr>
          <p:cNvPr id="2" name="组合 27"/>
          <p:cNvGrpSpPr/>
          <p:nvPr/>
        </p:nvGrpSpPr>
        <p:grpSpPr>
          <a:xfrm>
            <a:off x="0" y="951865"/>
            <a:ext cx="5317490" cy="568325"/>
            <a:chOff x="0" y="771525"/>
            <a:chExt cx="6156176" cy="720725"/>
          </a:xfrm>
        </p:grpSpPr>
        <p:sp>
          <p:nvSpPr>
            <p:cNvPr id="3" name="矩形 2"/>
            <p:cNvSpPr/>
            <p:nvPr/>
          </p:nvSpPr>
          <p:spPr>
            <a:xfrm>
              <a:off x="0" y="771525"/>
              <a:ext cx="720708" cy="72072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4" name="矩形 3"/>
            <p:cNvSpPr/>
            <p:nvPr/>
          </p:nvSpPr>
          <p:spPr>
            <a:xfrm>
              <a:off x="800081" y="771525"/>
              <a:ext cx="5356095" cy="7207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zh-CN" altLang="en-US" sz="2000" b="1" smtClean="0">
                  <a:solidFill>
                    <a:srgbClr val="9D1F33"/>
                  </a:solidFill>
                  <a:latin typeface="微软雅黑" panose="020B0503020204020204" pitchFamily="34" charset="-122"/>
                  <a:ea typeface="微软雅黑" panose="020B0503020204020204" pitchFamily="34" charset="-122"/>
                </a:rPr>
                <a:t>“人体解剖学第一课”的实况</a:t>
              </a:r>
              <a:endParaRPr lang="zh-CN" altLang="zh-CN" sz="2000" b="1" dirty="0">
                <a:solidFill>
                  <a:srgbClr val="9D1F33"/>
                </a:solidFill>
                <a:latin typeface="微软雅黑" panose="020B0503020204020204" pitchFamily="34" charset="-122"/>
                <a:ea typeface="微软雅黑" panose="020B0503020204020204" pitchFamily="34" charset="-122"/>
              </a:endParaRPr>
            </a:p>
          </p:txBody>
        </p:sp>
      </p:grpSp>
      <p:pic>
        <p:nvPicPr>
          <p:cNvPr id="30" name="Picture 10" descr="D:\更换电脑\E\个人资料\课程建设\德育资料库\照片\解剖第一课\第一课\调整大小 DSC_0427.JPG">
            <a:hlinkClick r:id="rId1" action="ppaction://hlinkfile"/>
          </p:cNvPr>
          <p:cNvPicPr>
            <a:picLocks noChangeAspect="1"/>
          </p:cNvPicPr>
          <p:nvPr/>
        </p:nvPicPr>
        <p:blipFill>
          <a:blip r:embed="rId2" cstate="print"/>
          <a:stretch>
            <a:fillRect/>
          </a:stretch>
        </p:blipFill>
        <p:spPr>
          <a:xfrm>
            <a:off x="357158" y="1964354"/>
            <a:ext cx="2418143" cy="1607528"/>
          </a:xfrm>
          <a:prstGeom prst="rect">
            <a:avLst/>
          </a:prstGeom>
          <a:noFill/>
          <a:ln w="9525">
            <a:solidFill>
              <a:srgbClr val="9D1F33"/>
            </a:solidFill>
          </a:ln>
        </p:spPr>
      </p:pic>
      <p:pic>
        <p:nvPicPr>
          <p:cNvPr id="32" name="Picture 5" descr="D:\我的文档\My Pictures\学生听课反应.jpg"/>
          <p:cNvPicPr>
            <a:picLocks noChangeAspect="1" noChangeArrowheads="1"/>
          </p:cNvPicPr>
          <p:nvPr/>
        </p:nvPicPr>
        <p:blipFill>
          <a:blip r:embed="rId3" cstate="print"/>
          <a:srcRect/>
          <a:stretch>
            <a:fillRect/>
          </a:stretch>
        </p:blipFill>
        <p:spPr bwMode="auto">
          <a:xfrm>
            <a:off x="2928927" y="1978606"/>
            <a:ext cx="2857520" cy="1593276"/>
          </a:xfrm>
          <a:prstGeom prst="rect">
            <a:avLst/>
          </a:prstGeom>
          <a:noFill/>
          <a:ln w="9525">
            <a:solidFill>
              <a:srgbClr val="9D1F33"/>
            </a:solidFill>
            <a:miter lim="800000"/>
            <a:headEnd/>
            <a:tailEnd/>
          </a:ln>
        </p:spPr>
      </p:pic>
      <p:sp>
        <p:nvSpPr>
          <p:cNvPr id="35" name="矩形 34"/>
          <p:cNvSpPr/>
          <p:nvPr/>
        </p:nvSpPr>
        <p:spPr>
          <a:xfrm>
            <a:off x="285720" y="3857634"/>
            <a:ext cx="2286016" cy="28575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200" i="0" u="none" strike="noStrike" kern="1200" cap="none" spc="0" normalizeH="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0" lang="zh-CN" altLang="zh-CN" sz="1200" i="0" u="none" strike="noStrike" kern="1200" cap="none" spc="0" normalizeH="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人</a:t>
            </a:r>
            <a:r>
              <a:rPr kumimoji="0" lang="zh-CN" altLang="zh-CN" sz="12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体解剖学第</a:t>
            </a:r>
            <a:r>
              <a:rPr kumimoji="0" lang="zh-CN" altLang="zh-CN" sz="1200" i="0" u="none" strike="noStrike" kern="1200" cap="none" spc="0" normalizeH="0" baseline="0" noProof="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一</a:t>
            </a:r>
            <a:r>
              <a:rPr kumimoji="0" lang="zh-CN" altLang="zh-CN" sz="1200" i="0" u="none" strike="noStrike" kern="1200" cap="none" spc="0" normalizeH="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课</a:t>
            </a:r>
            <a:r>
              <a:rPr lang="zh-CN" altLang="en-US" sz="1200" smtClean="0">
                <a:solidFill>
                  <a:schemeClr val="tx1">
                    <a:lumMod val="75000"/>
                    <a:lumOff val="25000"/>
                  </a:schemeClr>
                </a:solidFill>
                <a:latin typeface="微软雅黑" panose="020B0503020204020204" pitchFamily="34" charset="-122"/>
                <a:ea typeface="微软雅黑" panose="020B0503020204020204" pitchFamily="34" charset="-122"/>
                <a:cs typeface="+mn-cs"/>
              </a:rPr>
              <a:t>”</a:t>
            </a:r>
            <a:r>
              <a:rPr kumimoji="0" lang="zh-CN" altLang="en-US" sz="1200" i="0" u="none" strike="noStrike" kern="1200" cap="none" spc="0" normalizeH="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场景</a:t>
            </a:r>
            <a:endParaRPr kumimoji="0" lang="zh-CN" altLang="zh-CN" sz="12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37" name="矩形 36"/>
          <p:cNvSpPr/>
          <p:nvPr/>
        </p:nvSpPr>
        <p:spPr>
          <a:xfrm>
            <a:off x="2786050" y="3857634"/>
            <a:ext cx="3071834" cy="276999"/>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200" i="0" u="none" strike="noStrike" kern="1200" cap="none" spc="0" normalizeH="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学生被遗体捐献者的故事感动得流下热泪</a:t>
            </a:r>
            <a:endParaRPr kumimoji="0" lang="zh-CN" altLang="zh-CN" sz="12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5" name="矩形 4"/>
          <p:cNvSpPr/>
          <p:nvPr/>
        </p:nvSpPr>
        <p:spPr>
          <a:xfrm>
            <a:off x="0" y="951865"/>
            <a:ext cx="622300" cy="56832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6" name="文本框 5"/>
          <p:cNvSpPr txBox="1"/>
          <p:nvPr/>
        </p:nvSpPr>
        <p:spPr>
          <a:xfrm>
            <a:off x="3352165" y="107315"/>
            <a:ext cx="1980029"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一、课堂内仪式</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pic>
        <p:nvPicPr>
          <p:cNvPr id="29725" name="Picture 10" descr="C:\Documents and Settings\Administrator\桌面\白色版.png"/>
          <p:cNvPicPr>
            <a:picLocks noChangeAspect="1"/>
          </p:cNvPicPr>
          <p:nvPr/>
        </p:nvPicPr>
        <p:blipFill>
          <a:blip r:embed="rId4" cstate="print"/>
          <a:stretch>
            <a:fillRect/>
          </a:stretch>
        </p:blipFill>
        <p:spPr>
          <a:xfrm>
            <a:off x="6561411" y="51411"/>
            <a:ext cx="2547094" cy="508689"/>
          </a:xfrm>
          <a:prstGeom prst="rect">
            <a:avLst/>
          </a:prstGeom>
          <a:noFill/>
          <a:ln w="9525">
            <a:noFill/>
          </a:ln>
        </p:spPr>
      </p:pic>
      <p:sp>
        <p:nvSpPr>
          <p:cNvPr id="7" name=" 3"/>
          <p:cNvSpPr/>
          <p:nvPr/>
        </p:nvSpPr>
        <p:spPr bwMode="auto">
          <a:xfrm>
            <a:off x="144780" y="1075690"/>
            <a:ext cx="370205" cy="320675"/>
          </a:xfrm>
          <a:custGeom>
            <a:avLst/>
            <a:gdLst>
              <a:gd name="T0" fmla="*/ 1905000 w 1360"/>
              <a:gd name="T1" fmla="*/ 65651 h 1358"/>
              <a:gd name="T2" fmla="*/ 1703294 w 1360"/>
              <a:gd name="T3" fmla="*/ 205463 h 1358"/>
              <a:gd name="T4" fmla="*/ 1507191 w 1360"/>
              <a:gd name="T5" fmla="*/ 363512 h 1358"/>
              <a:gd name="T6" fmla="*/ 1318092 w 1360"/>
              <a:gd name="T7" fmla="*/ 538581 h 1358"/>
              <a:gd name="T8" fmla="*/ 1138798 w 1360"/>
              <a:gd name="T9" fmla="*/ 731887 h 1358"/>
              <a:gd name="T10" fmla="*/ 970710 w 1360"/>
              <a:gd name="T11" fmla="*/ 930055 h 1358"/>
              <a:gd name="T12" fmla="*/ 832037 w 1360"/>
              <a:gd name="T13" fmla="*/ 1130655 h 1358"/>
              <a:gd name="T14" fmla="*/ 715776 w 1360"/>
              <a:gd name="T15" fmla="*/ 1326392 h 1358"/>
              <a:gd name="T16" fmla="*/ 624728 w 1360"/>
              <a:gd name="T17" fmla="*/ 1520914 h 1358"/>
              <a:gd name="T18" fmla="*/ 525276 w 1360"/>
              <a:gd name="T19" fmla="*/ 1580486 h 1358"/>
              <a:gd name="T20" fmla="*/ 455239 w 1360"/>
              <a:gd name="T21" fmla="*/ 1627901 h 1358"/>
              <a:gd name="T22" fmla="*/ 417419 w 1360"/>
              <a:gd name="T23" fmla="*/ 1625469 h 1358"/>
              <a:gd name="T24" fmla="*/ 390805 w 1360"/>
              <a:gd name="T25" fmla="*/ 1551308 h 1358"/>
              <a:gd name="T26" fmla="*/ 336176 w 1360"/>
              <a:gd name="T27" fmla="*/ 1432163 h 1358"/>
              <a:gd name="T28" fmla="*/ 285750 w 1360"/>
              <a:gd name="T29" fmla="*/ 1322745 h 1358"/>
              <a:gd name="T30" fmla="*/ 239526 w 1360"/>
              <a:gd name="T31" fmla="*/ 1231563 h 1358"/>
              <a:gd name="T32" fmla="*/ 196103 w 1360"/>
              <a:gd name="T33" fmla="*/ 1158618 h 1358"/>
              <a:gd name="T34" fmla="*/ 155482 w 1360"/>
              <a:gd name="T35" fmla="*/ 1102693 h 1358"/>
              <a:gd name="T36" fmla="*/ 120463 w 1360"/>
              <a:gd name="T37" fmla="*/ 1061357 h 1358"/>
              <a:gd name="T38" fmla="*/ 81243 w 1360"/>
              <a:gd name="T39" fmla="*/ 1030963 h 1358"/>
              <a:gd name="T40" fmla="*/ 40621 w 1360"/>
              <a:gd name="T41" fmla="*/ 1011511 h 1358"/>
              <a:gd name="T42" fmla="*/ 0 w 1360"/>
              <a:gd name="T43" fmla="*/ 1003001 h 1358"/>
              <a:gd name="T44" fmla="*/ 53228 w 1360"/>
              <a:gd name="T45" fmla="*/ 960449 h 1358"/>
              <a:gd name="T46" fmla="*/ 107857 w 1360"/>
              <a:gd name="T47" fmla="*/ 930055 h 1358"/>
              <a:gd name="T48" fmla="*/ 152680 w 1360"/>
              <a:gd name="T49" fmla="*/ 914250 h 1358"/>
              <a:gd name="T50" fmla="*/ 198904 w 1360"/>
              <a:gd name="T51" fmla="*/ 906956 h 1358"/>
              <a:gd name="T52" fmla="*/ 257735 w 1360"/>
              <a:gd name="T53" fmla="*/ 925192 h 1358"/>
              <a:gd name="T54" fmla="*/ 323570 w 1360"/>
              <a:gd name="T55" fmla="*/ 979901 h 1358"/>
              <a:gd name="T56" fmla="*/ 388004 w 1360"/>
              <a:gd name="T57" fmla="*/ 1067436 h 1358"/>
              <a:gd name="T58" fmla="*/ 458040 w 1360"/>
              <a:gd name="T59" fmla="*/ 1191443 h 1358"/>
              <a:gd name="T60" fmla="*/ 572901 w 1360"/>
              <a:gd name="T61" fmla="*/ 1193875 h 1358"/>
              <a:gd name="T62" fmla="*/ 710173 w 1360"/>
              <a:gd name="T63" fmla="*/ 1000569 h 1358"/>
              <a:gd name="T64" fmla="*/ 861452 w 1360"/>
              <a:gd name="T65" fmla="*/ 813342 h 1358"/>
              <a:gd name="T66" fmla="*/ 1025338 w 1360"/>
              <a:gd name="T67" fmla="*/ 637057 h 1358"/>
              <a:gd name="T68" fmla="*/ 1203232 w 1360"/>
              <a:gd name="T69" fmla="*/ 468067 h 1358"/>
              <a:gd name="T70" fmla="*/ 1385327 w 1360"/>
              <a:gd name="T71" fmla="*/ 314881 h 1358"/>
              <a:gd name="T72" fmla="*/ 1574426 w 1360"/>
              <a:gd name="T73" fmla="*/ 175069 h 1358"/>
              <a:gd name="T74" fmla="*/ 1764926 w 1360"/>
              <a:gd name="T75" fmla="*/ 53493 h 13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0" h="1358">
                <a:moveTo>
                  <a:pt x="1331" y="0"/>
                </a:moveTo>
                <a:lnTo>
                  <a:pt x="1360" y="54"/>
                </a:lnTo>
                <a:lnTo>
                  <a:pt x="1287" y="109"/>
                </a:lnTo>
                <a:lnTo>
                  <a:pt x="1216" y="169"/>
                </a:lnTo>
                <a:lnTo>
                  <a:pt x="1145" y="232"/>
                </a:lnTo>
                <a:lnTo>
                  <a:pt x="1076" y="299"/>
                </a:lnTo>
                <a:lnTo>
                  <a:pt x="1007" y="368"/>
                </a:lnTo>
                <a:lnTo>
                  <a:pt x="941" y="443"/>
                </a:lnTo>
                <a:lnTo>
                  <a:pt x="876" y="520"/>
                </a:lnTo>
                <a:lnTo>
                  <a:pt x="813" y="602"/>
                </a:lnTo>
                <a:lnTo>
                  <a:pt x="751" y="685"/>
                </a:lnTo>
                <a:lnTo>
                  <a:pt x="693" y="765"/>
                </a:lnTo>
                <a:lnTo>
                  <a:pt x="642" y="848"/>
                </a:lnTo>
                <a:lnTo>
                  <a:pt x="594" y="930"/>
                </a:lnTo>
                <a:lnTo>
                  <a:pt x="551" y="1011"/>
                </a:lnTo>
                <a:lnTo>
                  <a:pt x="511" y="1091"/>
                </a:lnTo>
                <a:lnTo>
                  <a:pt x="476" y="1172"/>
                </a:lnTo>
                <a:lnTo>
                  <a:pt x="446" y="1251"/>
                </a:lnTo>
                <a:lnTo>
                  <a:pt x="401" y="1281"/>
                </a:lnTo>
                <a:lnTo>
                  <a:pt x="375" y="1300"/>
                </a:lnTo>
                <a:lnTo>
                  <a:pt x="348" y="1320"/>
                </a:lnTo>
                <a:lnTo>
                  <a:pt x="325" y="1339"/>
                </a:lnTo>
                <a:lnTo>
                  <a:pt x="304" y="1358"/>
                </a:lnTo>
                <a:lnTo>
                  <a:pt x="298" y="1337"/>
                </a:lnTo>
                <a:lnTo>
                  <a:pt x="290" y="1310"/>
                </a:lnTo>
                <a:lnTo>
                  <a:pt x="279" y="1276"/>
                </a:lnTo>
                <a:lnTo>
                  <a:pt x="263" y="1237"/>
                </a:lnTo>
                <a:lnTo>
                  <a:pt x="240" y="1178"/>
                </a:lnTo>
                <a:lnTo>
                  <a:pt x="221" y="1132"/>
                </a:lnTo>
                <a:lnTo>
                  <a:pt x="204" y="1088"/>
                </a:lnTo>
                <a:lnTo>
                  <a:pt x="186" y="1049"/>
                </a:lnTo>
                <a:lnTo>
                  <a:pt x="171" y="1013"/>
                </a:lnTo>
                <a:lnTo>
                  <a:pt x="156" y="982"/>
                </a:lnTo>
                <a:lnTo>
                  <a:pt x="140" y="953"/>
                </a:lnTo>
                <a:lnTo>
                  <a:pt x="125" y="928"/>
                </a:lnTo>
                <a:lnTo>
                  <a:pt x="111" y="907"/>
                </a:lnTo>
                <a:lnTo>
                  <a:pt x="100" y="890"/>
                </a:lnTo>
                <a:lnTo>
                  <a:pt x="86" y="873"/>
                </a:lnTo>
                <a:lnTo>
                  <a:pt x="71" y="859"/>
                </a:lnTo>
                <a:lnTo>
                  <a:pt x="58" y="848"/>
                </a:lnTo>
                <a:lnTo>
                  <a:pt x="44" y="838"/>
                </a:lnTo>
                <a:lnTo>
                  <a:pt x="29" y="832"/>
                </a:lnTo>
                <a:lnTo>
                  <a:pt x="15" y="827"/>
                </a:lnTo>
                <a:lnTo>
                  <a:pt x="0" y="825"/>
                </a:lnTo>
                <a:lnTo>
                  <a:pt x="19" y="806"/>
                </a:lnTo>
                <a:lnTo>
                  <a:pt x="38" y="790"/>
                </a:lnTo>
                <a:lnTo>
                  <a:pt x="58" y="777"/>
                </a:lnTo>
                <a:lnTo>
                  <a:pt x="77" y="765"/>
                </a:lnTo>
                <a:lnTo>
                  <a:pt x="94" y="758"/>
                </a:lnTo>
                <a:lnTo>
                  <a:pt x="109" y="752"/>
                </a:lnTo>
                <a:lnTo>
                  <a:pt x="127" y="748"/>
                </a:lnTo>
                <a:lnTo>
                  <a:pt x="142" y="746"/>
                </a:lnTo>
                <a:lnTo>
                  <a:pt x="163" y="750"/>
                </a:lnTo>
                <a:lnTo>
                  <a:pt x="184" y="761"/>
                </a:lnTo>
                <a:lnTo>
                  <a:pt x="207" y="779"/>
                </a:lnTo>
                <a:lnTo>
                  <a:pt x="231" y="806"/>
                </a:lnTo>
                <a:lnTo>
                  <a:pt x="254" y="838"/>
                </a:lnTo>
                <a:lnTo>
                  <a:pt x="277" y="878"/>
                </a:lnTo>
                <a:lnTo>
                  <a:pt x="302" y="924"/>
                </a:lnTo>
                <a:lnTo>
                  <a:pt x="327" y="980"/>
                </a:lnTo>
                <a:lnTo>
                  <a:pt x="363" y="1063"/>
                </a:lnTo>
                <a:lnTo>
                  <a:pt x="409" y="982"/>
                </a:lnTo>
                <a:lnTo>
                  <a:pt x="457" y="901"/>
                </a:lnTo>
                <a:lnTo>
                  <a:pt x="507" y="823"/>
                </a:lnTo>
                <a:lnTo>
                  <a:pt x="561" y="744"/>
                </a:lnTo>
                <a:lnTo>
                  <a:pt x="615" y="669"/>
                </a:lnTo>
                <a:lnTo>
                  <a:pt x="672" y="596"/>
                </a:lnTo>
                <a:lnTo>
                  <a:pt x="732" y="524"/>
                </a:lnTo>
                <a:lnTo>
                  <a:pt x="795" y="453"/>
                </a:lnTo>
                <a:lnTo>
                  <a:pt x="859" y="385"/>
                </a:lnTo>
                <a:lnTo>
                  <a:pt x="924" y="320"/>
                </a:lnTo>
                <a:lnTo>
                  <a:pt x="989" y="259"/>
                </a:lnTo>
                <a:lnTo>
                  <a:pt x="1055" y="199"/>
                </a:lnTo>
                <a:lnTo>
                  <a:pt x="1124" y="144"/>
                </a:lnTo>
                <a:lnTo>
                  <a:pt x="1191" y="92"/>
                </a:lnTo>
                <a:lnTo>
                  <a:pt x="1260" y="44"/>
                </a:lnTo>
                <a:lnTo>
                  <a:pt x="133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19" name="Rectangle 8"/>
          <p:cNvSpPr>
            <a:spLocks noChangeArrowheads="1"/>
          </p:cNvSpPr>
          <p:nvPr/>
        </p:nvSpPr>
        <p:spPr bwMode="auto">
          <a:xfrm>
            <a:off x="1857356" y="4714890"/>
            <a:ext cx="6000792" cy="374461"/>
          </a:xfrm>
          <a:prstGeom prst="rect">
            <a:avLst/>
          </a:prstGeom>
          <a:noFill/>
          <a:ln w="9525">
            <a:noFill/>
            <a:miter lim="800000"/>
          </a:ln>
        </p:spPr>
        <p:txBody>
          <a:bodyPr wrap="square" anchor="ctr">
            <a:spAutoFit/>
          </a:bodyPr>
          <a:lstStyle/>
          <a:p>
            <a:pPr indent="266700" eaLnBrk="0" hangingPunct="0">
              <a:lnSpc>
                <a:spcPts val="2200"/>
              </a:lnSpc>
            </a:pPr>
            <a:r>
              <a:rPr lang="zh-CN" altLang="en-US" b="1" smtClean="0">
                <a:solidFill>
                  <a:schemeClr val="bg1">
                    <a:lumMod val="95000"/>
                  </a:schemeClr>
                </a:solidFill>
                <a:latin typeface="微软雅黑" panose="020B0503020204020204" pitchFamily="34" charset="-122"/>
                <a:ea typeface="微软雅黑" panose="020B0503020204020204" pitchFamily="34" charset="-122"/>
              </a:rPr>
              <a:t>以感性的方式诠释理性的内容，“走脑，更要走心”</a:t>
            </a:r>
            <a:endParaRPr lang="zh-CN" altLang="en-US" b="1">
              <a:solidFill>
                <a:schemeClr val="bg1">
                  <a:lumMod val="95000"/>
                </a:schemeClr>
              </a:solidFill>
              <a:latin typeface="微软雅黑" panose="020B0503020204020204" pitchFamily="34" charset="-122"/>
              <a:ea typeface="微软雅黑" panose="020B0503020204020204" pitchFamily="34" charset="-122"/>
            </a:endParaRPr>
          </a:p>
        </p:txBody>
      </p:sp>
      <p:sp>
        <p:nvSpPr>
          <p:cNvPr id="20" name="矩形 19"/>
          <p:cNvSpPr/>
          <p:nvPr/>
        </p:nvSpPr>
        <p:spPr>
          <a:xfrm>
            <a:off x="10160" y="972820"/>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40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1</a:t>
            </a:r>
            <a:endPar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2" name="矩形 21"/>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pic>
        <p:nvPicPr>
          <p:cNvPr id="1027" name="Picture 3" descr="C:\Users\Administrator\Desktop\调整大小 微信图片_20180507195556.jpg"/>
          <p:cNvPicPr>
            <a:picLocks noChangeAspect="1" noChangeArrowheads="1"/>
          </p:cNvPicPr>
          <p:nvPr/>
        </p:nvPicPr>
        <p:blipFill>
          <a:blip r:embed="rId5" cstate="print"/>
          <a:srcRect/>
          <a:stretch>
            <a:fillRect/>
          </a:stretch>
        </p:blipFill>
        <p:spPr bwMode="auto">
          <a:xfrm>
            <a:off x="6000760" y="1995781"/>
            <a:ext cx="2801958" cy="1576101"/>
          </a:xfrm>
          <a:prstGeom prst="rect">
            <a:avLst/>
          </a:prstGeom>
          <a:noFill/>
          <a:ln>
            <a:solidFill>
              <a:srgbClr val="9D1F33"/>
            </a:solidFill>
          </a:ln>
        </p:spPr>
      </p:pic>
      <p:sp>
        <p:nvSpPr>
          <p:cNvPr id="24" name="矩形 23"/>
          <p:cNvSpPr/>
          <p:nvPr/>
        </p:nvSpPr>
        <p:spPr>
          <a:xfrm>
            <a:off x="6359525" y="3785870"/>
            <a:ext cx="2235835" cy="46037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200" i="0" u="none" strike="noStrike" kern="1200" cap="none" spc="0" normalizeH="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教育部领导和上海市领导、</a:t>
            </a:r>
            <a:endParaRPr kumimoji="0" lang="zh-CN" altLang="en-US" sz="1200" i="0" u="none" strike="noStrike" kern="1200" cap="none" spc="0" normalizeH="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200" i="0" u="none" strike="noStrike" kern="1200" cap="none" spc="0" normalizeH="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全国各高校领导曾四次听课</a:t>
            </a:r>
            <a:endParaRPr kumimoji="0" lang="zh-CN" altLang="zh-CN" sz="12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5" name="矩形 24"/>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en-US" b="1" noProof="0" smtClean="0">
                <a:ln>
                  <a:noFill/>
                </a:ln>
                <a:effectLst/>
                <a:uLnTx/>
                <a:uFillTx/>
                <a:latin typeface="微软雅黑" panose="020B0503020204020204" pitchFamily="34" charset="-122"/>
                <a:ea typeface="微软雅黑" panose="020B0503020204020204" pitchFamily="34" charset="-122"/>
                <a:sym typeface="+mn-ea"/>
              </a:rPr>
              <a:t>  </a:t>
            </a:r>
            <a:r>
              <a:rPr lang="en-US" altLang="en-US" sz="2000" b="1" smtClean="0">
                <a:solidFill>
                  <a:schemeClr val="bg1"/>
                </a:solidFill>
                <a:latin typeface="微软雅黑" panose="020B0503020204020204" pitchFamily="34" charset="-122"/>
                <a:ea typeface="微软雅黑" panose="020B0503020204020204" pitchFamily="34" charset="-122"/>
                <a:sym typeface="+mn-ea"/>
              </a:rPr>
              <a:t> </a:t>
            </a:r>
            <a:r>
              <a:rPr lang="zh-CN" altLang="en-US" sz="2000" b="1"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26" name="矩形 25"/>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9" name="文本框 1"/>
          <p:cNvSpPr txBox="1"/>
          <p:nvPr/>
        </p:nvSpPr>
        <p:spPr>
          <a:xfrm>
            <a:off x="5286380" y="99938"/>
            <a:ext cx="2236510"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（二）课堂内仪式</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0" y="4643452"/>
            <a:ext cx="9186545" cy="500048"/>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endParaRPr kumimoji="0" lang="zh-CN"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grpSp>
        <p:nvGrpSpPr>
          <p:cNvPr id="2" name="组合 27"/>
          <p:cNvGrpSpPr/>
          <p:nvPr/>
        </p:nvGrpSpPr>
        <p:grpSpPr>
          <a:xfrm>
            <a:off x="0" y="951865"/>
            <a:ext cx="5317490" cy="568325"/>
            <a:chOff x="0" y="771525"/>
            <a:chExt cx="6156176" cy="720725"/>
          </a:xfrm>
        </p:grpSpPr>
        <p:sp>
          <p:nvSpPr>
            <p:cNvPr id="3" name="矩形 2"/>
            <p:cNvSpPr/>
            <p:nvPr/>
          </p:nvSpPr>
          <p:spPr>
            <a:xfrm>
              <a:off x="0" y="771525"/>
              <a:ext cx="720708" cy="72072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4" name="矩形 3"/>
            <p:cNvSpPr/>
            <p:nvPr/>
          </p:nvSpPr>
          <p:spPr>
            <a:xfrm>
              <a:off x="800081" y="771525"/>
              <a:ext cx="5356095" cy="7207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zh-CN" altLang="en-US" sz="2000" b="1" smtClean="0">
                  <a:solidFill>
                    <a:srgbClr val="9D1F33"/>
                  </a:solidFill>
                  <a:latin typeface="微软雅黑" panose="020B0503020204020204" pitchFamily="34" charset="-122"/>
                  <a:ea typeface="微软雅黑" panose="020B0503020204020204" pitchFamily="34" charset="-122"/>
                </a:rPr>
                <a:t>“人体解剖学第一课”的理念和设计</a:t>
              </a:r>
              <a:endParaRPr lang="zh-CN" altLang="zh-CN" sz="2000" b="1" dirty="0">
                <a:solidFill>
                  <a:srgbClr val="9D1F33"/>
                </a:solidFill>
                <a:latin typeface="微软雅黑" panose="020B0503020204020204" pitchFamily="34" charset="-122"/>
                <a:ea typeface="微软雅黑" panose="020B0503020204020204" pitchFamily="34" charset="-122"/>
              </a:endParaRPr>
            </a:p>
          </p:txBody>
        </p:sp>
      </p:grpSp>
      <p:sp>
        <p:nvSpPr>
          <p:cNvPr id="5" name="矩形 4"/>
          <p:cNvSpPr/>
          <p:nvPr/>
        </p:nvSpPr>
        <p:spPr>
          <a:xfrm>
            <a:off x="0" y="951865"/>
            <a:ext cx="622300" cy="56832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6" name="文本框 5"/>
          <p:cNvSpPr txBox="1"/>
          <p:nvPr/>
        </p:nvSpPr>
        <p:spPr>
          <a:xfrm>
            <a:off x="3352165" y="107315"/>
            <a:ext cx="1980029"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一、课堂内仪式</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pic>
        <p:nvPicPr>
          <p:cNvPr id="29725" name="Picture 10" descr="C:\Documents and Settings\Administrator\桌面\白色版.png"/>
          <p:cNvPicPr>
            <a:picLocks noChangeAspect="1"/>
          </p:cNvPicPr>
          <p:nvPr/>
        </p:nvPicPr>
        <p:blipFill>
          <a:blip r:embed="rId1" cstate="print"/>
          <a:stretch>
            <a:fillRect/>
          </a:stretch>
        </p:blipFill>
        <p:spPr>
          <a:xfrm>
            <a:off x="6561411" y="51411"/>
            <a:ext cx="2547094" cy="508689"/>
          </a:xfrm>
          <a:prstGeom prst="rect">
            <a:avLst/>
          </a:prstGeom>
          <a:noFill/>
          <a:ln w="9525">
            <a:noFill/>
          </a:ln>
        </p:spPr>
      </p:pic>
      <p:sp>
        <p:nvSpPr>
          <p:cNvPr id="7" name=" 3"/>
          <p:cNvSpPr/>
          <p:nvPr/>
        </p:nvSpPr>
        <p:spPr bwMode="auto">
          <a:xfrm>
            <a:off x="144780" y="1075690"/>
            <a:ext cx="370205" cy="320675"/>
          </a:xfrm>
          <a:custGeom>
            <a:avLst/>
            <a:gdLst>
              <a:gd name="T0" fmla="*/ 1905000 w 1360"/>
              <a:gd name="T1" fmla="*/ 65651 h 1358"/>
              <a:gd name="T2" fmla="*/ 1703294 w 1360"/>
              <a:gd name="T3" fmla="*/ 205463 h 1358"/>
              <a:gd name="T4" fmla="*/ 1507191 w 1360"/>
              <a:gd name="T5" fmla="*/ 363512 h 1358"/>
              <a:gd name="T6" fmla="*/ 1318092 w 1360"/>
              <a:gd name="T7" fmla="*/ 538581 h 1358"/>
              <a:gd name="T8" fmla="*/ 1138798 w 1360"/>
              <a:gd name="T9" fmla="*/ 731887 h 1358"/>
              <a:gd name="T10" fmla="*/ 970710 w 1360"/>
              <a:gd name="T11" fmla="*/ 930055 h 1358"/>
              <a:gd name="T12" fmla="*/ 832037 w 1360"/>
              <a:gd name="T13" fmla="*/ 1130655 h 1358"/>
              <a:gd name="T14" fmla="*/ 715776 w 1360"/>
              <a:gd name="T15" fmla="*/ 1326392 h 1358"/>
              <a:gd name="T16" fmla="*/ 624728 w 1360"/>
              <a:gd name="T17" fmla="*/ 1520914 h 1358"/>
              <a:gd name="T18" fmla="*/ 525276 w 1360"/>
              <a:gd name="T19" fmla="*/ 1580486 h 1358"/>
              <a:gd name="T20" fmla="*/ 455239 w 1360"/>
              <a:gd name="T21" fmla="*/ 1627901 h 1358"/>
              <a:gd name="T22" fmla="*/ 417419 w 1360"/>
              <a:gd name="T23" fmla="*/ 1625469 h 1358"/>
              <a:gd name="T24" fmla="*/ 390805 w 1360"/>
              <a:gd name="T25" fmla="*/ 1551308 h 1358"/>
              <a:gd name="T26" fmla="*/ 336176 w 1360"/>
              <a:gd name="T27" fmla="*/ 1432163 h 1358"/>
              <a:gd name="T28" fmla="*/ 285750 w 1360"/>
              <a:gd name="T29" fmla="*/ 1322745 h 1358"/>
              <a:gd name="T30" fmla="*/ 239526 w 1360"/>
              <a:gd name="T31" fmla="*/ 1231563 h 1358"/>
              <a:gd name="T32" fmla="*/ 196103 w 1360"/>
              <a:gd name="T33" fmla="*/ 1158618 h 1358"/>
              <a:gd name="T34" fmla="*/ 155482 w 1360"/>
              <a:gd name="T35" fmla="*/ 1102693 h 1358"/>
              <a:gd name="T36" fmla="*/ 120463 w 1360"/>
              <a:gd name="T37" fmla="*/ 1061357 h 1358"/>
              <a:gd name="T38" fmla="*/ 81243 w 1360"/>
              <a:gd name="T39" fmla="*/ 1030963 h 1358"/>
              <a:gd name="T40" fmla="*/ 40621 w 1360"/>
              <a:gd name="T41" fmla="*/ 1011511 h 1358"/>
              <a:gd name="T42" fmla="*/ 0 w 1360"/>
              <a:gd name="T43" fmla="*/ 1003001 h 1358"/>
              <a:gd name="T44" fmla="*/ 53228 w 1360"/>
              <a:gd name="T45" fmla="*/ 960449 h 1358"/>
              <a:gd name="T46" fmla="*/ 107857 w 1360"/>
              <a:gd name="T47" fmla="*/ 930055 h 1358"/>
              <a:gd name="T48" fmla="*/ 152680 w 1360"/>
              <a:gd name="T49" fmla="*/ 914250 h 1358"/>
              <a:gd name="T50" fmla="*/ 198904 w 1360"/>
              <a:gd name="T51" fmla="*/ 906956 h 1358"/>
              <a:gd name="T52" fmla="*/ 257735 w 1360"/>
              <a:gd name="T53" fmla="*/ 925192 h 1358"/>
              <a:gd name="T54" fmla="*/ 323570 w 1360"/>
              <a:gd name="T55" fmla="*/ 979901 h 1358"/>
              <a:gd name="T56" fmla="*/ 388004 w 1360"/>
              <a:gd name="T57" fmla="*/ 1067436 h 1358"/>
              <a:gd name="T58" fmla="*/ 458040 w 1360"/>
              <a:gd name="T59" fmla="*/ 1191443 h 1358"/>
              <a:gd name="T60" fmla="*/ 572901 w 1360"/>
              <a:gd name="T61" fmla="*/ 1193875 h 1358"/>
              <a:gd name="T62" fmla="*/ 710173 w 1360"/>
              <a:gd name="T63" fmla="*/ 1000569 h 1358"/>
              <a:gd name="T64" fmla="*/ 861452 w 1360"/>
              <a:gd name="T65" fmla="*/ 813342 h 1358"/>
              <a:gd name="T66" fmla="*/ 1025338 w 1360"/>
              <a:gd name="T67" fmla="*/ 637057 h 1358"/>
              <a:gd name="T68" fmla="*/ 1203232 w 1360"/>
              <a:gd name="T69" fmla="*/ 468067 h 1358"/>
              <a:gd name="T70" fmla="*/ 1385327 w 1360"/>
              <a:gd name="T71" fmla="*/ 314881 h 1358"/>
              <a:gd name="T72" fmla="*/ 1574426 w 1360"/>
              <a:gd name="T73" fmla="*/ 175069 h 1358"/>
              <a:gd name="T74" fmla="*/ 1764926 w 1360"/>
              <a:gd name="T75" fmla="*/ 53493 h 13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0" h="1358">
                <a:moveTo>
                  <a:pt x="1331" y="0"/>
                </a:moveTo>
                <a:lnTo>
                  <a:pt x="1360" y="54"/>
                </a:lnTo>
                <a:lnTo>
                  <a:pt x="1287" y="109"/>
                </a:lnTo>
                <a:lnTo>
                  <a:pt x="1216" y="169"/>
                </a:lnTo>
                <a:lnTo>
                  <a:pt x="1145" y="232"/>
                </a:lnTo>
                <a:lnTo>
                  <a:pt x="1076" y="299"/>
                </a:lnTo>
                <a:lnTo>
                  <a:pt x="1007" y="368"/>
                </a:lnTo>
                <a:lnTo>
                  <a:pt x="941" y="443"/>
                </a:lnTo>
                <a:lnTo>
                  <a:pt x="876" y="520"/>
                </a:lnTo>
                <a:lnTo>
                  <a:pt x="813" y="602"/>
                </a:lnTo>
                <a:lnTo>
                  <a:pt x="751" y="685"/>
                </a:lnTo>
                <a:lnTo>
                  <a:pt x="693" y="765"/>
                </a:lnTo>
                <a:lnTo>
                  <a:pt x="642" y="848"/>
                </a:lnTo>
                <a:lnTo>
                  <a:pt x="594" y="930"/>
                </a:lnTo>
                <a:lnTo>
                  <a:pt x="551" y="1011"/>
                </a:lnTo>
                <a:lnTo>
                  <a:pt x="511" y="1091"/>
                </a:lnTo>
                <a:lnTo>
                  <a:pt x="476" y="1172"/>
                </a:lnTo>
                <a:lnTo>
                  <a:pt x="446" y="1251"/>
                </a:lnTo>
                <a:lnTo>
                  <a:pt x="401" y="1281"/>
                </a:lnTo>
                <a:lnTo>
                  <a:pt x="375" y="1300"/>
                </a:lnTo>
                <a:lnTo>
                  <a:pt x="348" y="1320"/>
                </a:lnTo>
                <a:lnTo>
                  <a:pt x="325" y="1339"/>
                </a:lnTo>
                <a:lnTo>
                  <a:pt x="304" y="1358"/>
                </a:lnTo>
                <a:lnTo>
                  <a:pt x="298" y="1337"/>
                </a:lnTo>
                <a:lnTo>
                  <a:pt x="290" y="1310"/>
                </a:lnTo>
                <a:lnTo>
                  <a:pt x="279" y="1276"/>
                </a:lnTo>
                <a:lnTo>
                  <a:pt x="263" y="1237"/>
                </a:lnTo>
                <a:lnTo>
                  <a:pt x="240" y="1178"/>
                </a:lnTo>
                <a:lnTo>
                  <a:pt x="221" y="1132"/>
                </a:lnTo>
                <a:lnTo>
                  <a:pt x="204" y="1088"/>
                </a:lnTo>
                <a:lnTo>
                  <a:pt x="186" y="1049"/>
                </a:lnTo>
                <a:lnTo>
                  <a:pt x="171" y="1013"/>
                </a:lnTo>
                <a:lnTo>
                  <a:pt x="156" y="982"/>
                </a:lnTo>
                <a:lnTo>
                  <a:pt x="140" y="953"/>
                </a:lnTo>
                <a:lnTo>
                  <a:pt x="125" y="928"/>
                </a:lnTo>
                <a:lnTo>
                  <a:pt x="111" y="907"/>
                </a:lnTo>
                <a:lnTo>
                  <a:pt x="100" y="890"/>
                </a:lnTo>
                <a:lnTo>
                  <a:pt x="86" y="873"/>
                </a:lnTo>
                <a:lnTo>
                  <a:pt x="71" y="859"/>
                </a:lnTo>
                <a:lnTo>
                  <a:pt x="58" y="848"/>
                </a:lnTo>
                <a:lnTo>
                  <a:pt x="44" y="838"/>
                </a:lnTo>
                <a:lnTo>
                  <a:pt x="29" y="832"/>
                </a:lnTo>
                <a:lnTo>
                  <a:pt x="15" y="827"/>
                </a:lnTo>
                <a:lnTo>
                  <a:pt x="0" y="825"/>
                </a:lnTo>
                <a:lnTo>
                  <a:pt x="19" y="806"/>
                </a:lnTo>
                <a:lnTo>
                  <a:pt x="38" y="790"/>
                </a:lnTo>
                <a:lnTo>
                  <a:pt x="58" y="777"/>
                </a:lnTo>
                <a:lnTo>
                  <a:pt x="77" y="765"/>
                </a:lnTo>
                <a:lnTo>
                  <a:pt x="94" y="758"/>
                </a:lnTo>
                <a:lnTo>
                  <a:pt x="109" y="752"/>
                </a:lnTo>
                <a:lnTo>
                  <a:pt x="127" y="748"/>
                </a:lnTo>
                <a:lnTo>
                  <a:pt x="142" y="746"/>
                </a:lnTo>
                <a:lnTo>
                  <a:pt x="163" y="750"/>
                </a:lnTo>
                <a:lnTo>
                  <a:pt x="184" y="761"/>
                </a:lnTo>
                <a:lnTo>
                  <a:pt x="207" y="779"/>
                </a:lnTo>
                <a:lnTo>
                  <a:pt x="231" y="806"/>
                </a:lnTo>
                <a:lnTo>
                  <a:pt x="254" y="838"/>
                </a:lnTo>
                <a:lnTo>
                  <a:pt x="277" y="878"/>
                </a:lnTo>
                <a:lnTo>
                  <a:pt x="302" y="924"/>
                </a:lnTo>
                <a:lnTo>
                  <a:pt x="327" y="980"/>
                </a:lnTo>
                <a:lnTo>
                  <a:pt x="363" y="1063"/>
                </a:lnTo>
                <a:lnTo>
                  <a:pt x="409" y="982"/>
                </a:lnTo>
                <a:lnTo>
                  <a:pt x="457" y="901"/>
                </a:lnTo>
                <a:lnTo>
                  <a:pt x="507" y="823"/>
                </a:lnTo>
                <a:lnTo>
                  <a:pt x="561" y="744"/>
                </a:lnTo>
                <a:lnTo>
                  <a:pt x="615" y="669"/>
                </a:lnTo>
                <a:lnTo>
                  <a:pt x="672" y="596"/>
                </a:lnTo>
                <a:lnTo>
                  <a:pt x="732" y="524"/>
                </a:lnTo>
                <a:lnTo>
                  <a:pt x="795" y="453"/>
                </a:lnTo>
                <a:lnTo>
                  <a:pt x="859" y="385"/>
                </a:lnTo>
                <a:lnTo>
                  <a:pt x="924" y="320"/>
                </a:lnTo>
                <a:lnTo>
                  <a:pt x="989" y="259"/>
                </a:lnTo>
                <a:lnTo>
                  <a:pt x="1055" y="199"/>
                </a:lnTo>
                <a:lnTo>
                  <a:pt x="1124" y="144"/>
                </a:lnTo>
                <a:lnTo>
                  <a:pt x="1191" y="92"/>
                </a:lnTo>
                <a:lnTo>
                  <a:pt x="1260" y="44"/>
                </a:lnTo>
                <a:lnTo>
                  <a:pt x="133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19" name="Rectangle 8"/>
          <p:cNvSpPr>
            <a:spLocks noChangeArrowheads="1"/>
          </p:cNvSpPr>
          <p:nvPr/>
        </p:nvSpPr>
        <p:spPr bwMode="auto">
          <a:xfrm>
            <a:off x="1857356" y="4714890"/>
            <a:ext cx="6000792" cy="374461"/>
          </a:xfrm>
          <a:prstGeom prst="rect">
            <a:avLst/>
          </a:prstGeom>
          <a:noFill/>
          <a:ln w="9525">
            <a:noFill/>
            <a:miter lim="800000"/>
          </a:ln>
        </p:spPr>
        <p:txBody>
          <a:bodyPr wrap="square" anchor="ctr">
            <a:spAutoFit/>
          </a:bodyPr>
          <a:lstStyle/>
          <a:p>
            <a:pPr indent="266700" eaLnBrk="0" hangingPunct="0">
              <a:lnSpc>
                <a:spcPts val="2200"/>
              </a:lnSpc>
            </a:pPr>
            <a:r>
              <a:rPr lang="zh-CN" altLang="en-US" b="1" smtClean="0">
                <a:solidFill>
                  <a:schemeClr val="bg1">
                    <a:lumMod val="95000"/>
                  </a:schemeClr>
                </a:solidFill>
                <a:latin typeface="微软雅黑" panose="020B0503020204020204" pitchFamily="34" charset="-122"/>
                <a:ea typeface="微软雅黑" panose="020B0503020204020204" pitchFamily="34" charset="-122"/>
              </a:rPr>
              <a:t>以感性的方式诠释理性的内容，“走脑，更要走心”</a:t>
            </a:r>
            <a:endParaRPr lang="zh-CN" altLang="en-US" b="1">
              <a:solidFill>
                <a:schemeClr val="bg1">
                  <a:lumMod val="95000"/>
                </a:schemeClr>
              </a:solidFill>
              <a:latin typeface="微软雅黑" panose="020B0503020204020204" pitchFamily="34" charset="-122"/>
              <a:ea typeface="微软雅黑" panose="020B0503020204020204" pitchFamily="34" charset="-122"/>
            </a:endParaRPr>
          </a:p>
        </p:txBody>
      </p:sp>
      <p:sp>
        <p:nvSpPr>
          <p:cNvPr id="20" name="矩形 19"/>
          <p:cNvSpPr/>
          <p:nvPr/>
        </p:nvSpPr>
        <p:spPr>
          <a:xfrm>
            <a:off x="10160" y="972820"/>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40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1</a:t>
            </a:r>
            <a:endPar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2" name="矩形 21"/>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5" name="矩形 24"/>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26" name="矩形 25"/>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9" name="文本框 1"/>
          <p:cNvSpPr txBox="1"/>
          <p:nvPr/>
        </p:nvSpPr>
        <p:spPr>
          <a:xfrm>
            <a:off x="5286380" y="99938"/>
            <a:ext cx="2236510"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（二）课堂内仪式</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23" name="矩形 22"/>
          <p:cNvSpPr/>
          <p:nvPr/>
        </p:nvSpPr>
        <p:spPr>
          <a:xfrm>
            <a:off x="1000100" y="1851670"/>
            <a:ext cx="7286676" cy="214884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zh-CN" sz="1600" dirty="0">
                <a:solidFill>
                  <a:schemeClr val="tx1"/>
                </a:solidFill>
                <a:latin typeface="微软雅黑" panose="020B0503020204020204" pitchFamily="34" charset="-122"/>
                <a:ea typeface="微软雅黑" panose="020B0503020204020204" pitchFamily="34" charset="-122"/>
              </a:rPr>
              <a:t>1</a:t>
            </a:r>
            <a:r>
              <a:rPr lang="zh-CN" altLang="zh-CN" sz="1600" dirty="0" smtClean="0">
                <a:solidFill>
                  <a:schemeClr val="tx1"/>
                </a:solidFill>
                <a:latin typeface="微软雅黑" panose="020B0503020204020204" pitchFamily="34" charset="-122"/>
                <a:ea typeface="微软雅黑" panose="020B0503020204020204" pitchFamily="34" charset="-122"/>
              </a:rPr>
              <a:t>.</a:t>
            </a:r>
            <a:r>
              <a:rPr lang="en-US" altLang="zh-CN" sz="1600" dirty="0" smtClean="0">
                <a:solidFill>
                  <a:schemeClr val="tx1"/>
                </a:solidFill>
                <a:latin typeface="微软雅黑" panose="020B0503020204020204" pitchFamily="34" charset="-122"/>
                <a:ea typeface="微软雅黑" panose="020B0503020204020204" pitchFamily="34" charset="-122"/>
              </a:rPr>
              <a:t>   </a:t>
            </a:r>
            <a:r>
              <a:rPr lang="zh-CN" altLang="en-US" sz="1600" dirty="0" smtClean="0">
                <a:solidFill>
                  <a:schemeClr val="tx1"/>
                </a:solidFill>
                <a:latin typeface="微软雅黑" panose="020B0503020204020204" pitchFamily="34" charset="-122"/>
                <a:ea typeface="微软雅黑" panose="020B0503020204020204" pitchFamily="34" charset="-122"/>
              </a:rPr>
              <a:t>以感性的方式切</a:t>
            </a:r>
            <a:r>
              <a:rPr lang="zh-CN" altLang="en-US" sz="1600" smtClean="0">
                <a:solidFill>
                  <a:schemeClr val="tx1"/>
                </a:solidFill>
                <a:latin typeface="微软雅黑" panose="020B0503020204020204" pitchFamily="34" charset="-122"/>
                <a:ea typeface="微软雅黑" panose="020B0503020204020204" pitchFamily="34" charset="-122"/>
              </a:rPr>
              <a:t>入，诠释理</a:t>
            </a:r>
            <a:r>
              <a:rPr lang="zh-CN" altLang="en-US" sz="1600" dirty="0" smtClean="0">
                <a:solidFill>
                  <a:schemeClr val="tx1"/>
                </a:solidFill>
                <a:latin typeface="微软雅黑" panose="020B0503020204020204" pitchFamily="34" charset="-122"/>
                <a:ea typeface="微软雅黑" panose="020B0503020204020204" pitchFamily="34" charset="-122"/>
              </a:rPr>
              <a:t>性的意义</a:t>
            </a:r>
            <a:endParaRPr lang="zh-CN" altLang="en-US" sz="1600" dirty="0" smtClean="0">
              <a:solidFill>
                <a:schemeClr val="tx1"/>
              </a:solidFill>
              <a:latin typeface="微软雅黑" panose="020B0503020204020204" pitchFamily="34" charset="-122"/>
              <a:ea typeface="微软雅黑" panose="020B0503020204020204" pitchFamily="34" charset="-122"/>
            </a:endParaRPr>
          </a:p>
          <a:p>
            <a:pPr lvl="0" rtl="0">
              <a:lnSpc>
                <a:spcPct val="140000"/>
              </a:lnSpc>
              <a:defRPr/>
            </a:pPr>
            <a:r>
              <a:rPr lang="zh-CN" altLang="zh-CN" sz="1600" dirty="0" smtClean="0">
                <a:solidFill>
                  <a:schemeClr val="tx1"/>
                </a:solidFill>
                <a:latin typeface="微软雅黑" panose="020B0503020204020204" pitchFamily="34" charset="-122"/>
                <a:ea typeface="微软雅黑" panose="020B0503020204020204" pitchFamily="34" charset="-122"/>
              </a:rPr>
              <a:t>2.</a:t>
            </a:r>
            <a:r>
              <a:rPr lang="en-US" altLang="zh-CN" sz="1600" dirty="0" smtClean="0">
                <a:solidFill>
                  <a:schemeClr val="tx1"/>
                </a:solidFill>
                <a:latin typeface="微软雅黑" panose="020B0503020204020204" pitchFamily="34" charset="-122"/>
                <a:ea typeface="微软雅黑" panose="020B0503020204020204" pitchFamily="34" charset="-122"/>
              </a:rPr>
              <a:t>   </a:t>
            </a:r>
            <a:r>
              <a:rPr lang="zh-CN" altLang="en-US" sz="1600" dirty="0" smtClean="0">
                <a:solidFill>
                  <a:schemeClr val="tx1"/>
                </a:solidFill>
                <a:latin typeface="微软雅黑" panose="020B0503020204020204" pitchFamily="34" charset="-122"/>
                <a:ea typeface="微软雅黑" panose="020B0503020204020204" pitchFamily="34" charset="-122"/>
              </a:rPr>
              <a:t>故事选择（四种类型）</a:t>
            </a:r>
            <a:endParaRPr lang="zh-CN" altLang="zh-CN" sz="1600" dirty="0">
              <a:solidFill>
                <a:schemeClr val="tx1"/>
              </a:solidFill>
              <a:latin typeface="微软雅黑" panose="020B0503020204020204" pitchFamily="34" charset="-122"/>
              <a:ea typeface="微软雅黑" panose="020B0503020204020204" pitchFamily="34" charset="-122"/>
            </a:endParaRPr>
          </a:p>
          <a:p>
            <a:pPr lvl="0" rtl="0">
              <a:lnSpc>
                <a:spcPct val="140000"/>
              </a:lnSpc>
              <a:defRPr/>
            </a:pPr>
            <a:r>
              <a:rPr lang="zh-CN" altLang="zh-CN" sz="1600" dirty="0">
                <a:solidFill>
                  <a:schemeClr val="tx1"/>
                </a:solidFill>
                <a:latin typeface="微软雅黑" panose="020B0503020204020204" pitchFamily="34" charset="-122"/>
                <a:ea typeface="微软雅黑" panose="020B0503020204020204" pitchFamily="34" charset="-122"/>
              </a:rPr>
              <a:t>3</a:t>
            </a:r>
            <a:r>
              <a:rPr lang="zh-CN" altLang="zh-CN" sz="1600" dirty="0" smtClean="0">
                <a:solidFill>
                  <a:schemeClr val="tx1"/>
                </a:solidFill>
                <a:latin typeface="微软雅黑" panose="020B0503020204020204" pitchFamily="34" charset="-122"/>
                <a:ea typeface="微软雅黑" panose="020B0503020204020204" pitchFamily="34" charset="-122"/>
              </a:rPr>
              <a:t>.</a:t>
            </a:r>
            <a:r>
              <a:rPr lang="en-US" altLang="zh-CN" sz="1600" dirty="0" smtClean="0">
                <a:solidFill>
                  <a:schemeClr val="tx1"/>
                </a:solidFill>
                <a:latin typeface="微软雅黑" panose="020B0503020204020204" pitchFamily="34" charset="-122"/>
                <a:ea typeface="微软雅黑" panose="020B0503020204020204" pitchFamily="34" charset="-122"/>
              </a:rPr>
              <a:t>   </a:t>
            </a:r>
            <a:r>
              <a:rPr lang="zh-CN" altLang="en-US" sz="1600" dirty="0" smtClean="0">
                <a:solidFill>
                  <a:schemeClr val="tx1"/>
                </a:solidFill>
                <a:latin typeface="微软雅黑" panose="020B0503020204020204" pitchFamily="34" charset="-122"/>
                <a:ea typeface="微软雅黑" panose="020B0503020204020204" pitchFamily="34" charset="-122"/>
              </a:rPr>
              <a:t>情感点及其渲染方式（各片解析教学文件）</a:t>
            </a:r>
            <a:endParaRPr lang="zh-CN" altLang="zh-CN" sz="1600" dirty="0">
              <a:solidFill>
                <a:schemeClr val="tx1"/>
              </a:solidFill>
              <a:latin typeface="微软雅黑" panose="020B0503020204020204" pitchFamily="34" charset="-122"/>
              <a:ea typeface="微软雅黑" panose="020B0503020204020204" pitchFamily="34" charset="-122"/>
            </a:endParaRPr>
          </a:p>
          <a:p>
            <a:pPr marL="342900" lvl="0" indent="-342900" rtl="0">
              <a:lnSpc>
                <a:spcPct val="140000"/>
              </a:lnSpc>
              <a:buAutoNum type="arabicPeriod" startAt="4"/>
              <a:defRPr/>
            </a:pPr>
            <a:r>
              <a:rPr lang="zh-CN" altLang="en-US" sz="1600" dirty="0" smtClean="0">
                <a:solidFill>
                  <a:schemeClr val="tx1"/>
                </a:solidFill>
                <a:latin typeface="微软雅黑" panose="020B0503020204020204" pitchFamily="34" charset="-122"/>
                <a:ea typeface="微软雅黑" panose="020B0503020204020204" pitchFamily="34" charset="-122"/>
              </a:rPr>
              <a:t>切入的时间点（教研室教学文件）</a:t>
            </a:r>
            <a:endParaRPr lang="en-US" altLang="zh-CN" sz="1600" dirty="0" smtClean="0">
              <a:solidFill>
                <a:schemeClr val="tx1"/>
              </a:solidFill>
              <a:latin typeface="微软雅黑" panose="020B0503020204020204" pitchFamily="34" charset="-122"/>
              <a:ea typeface="微软雅黑" panose="020B0503020204020204" pitchFamily="34" charset="-122"/>
            </a:endParaRPr>
          </a:p>
          <a:p>
            <a:pPr marL="342900" lvl="0" indent="-342900" rtl="0">
              <a:lnSpc>
                <a:spcPct val="140000"/>
              </a:lnSpc>
              <a:buAutoNum type="arabicPeriod" startAt="4"/>
              <a:defRPr/>
            </a:pPr>
            <a:r>
              <a:rPr lang="zh-CN" altLang="en-US" sz="1600" dirty="0" smtClean="0">
                <a:solidFill>
                  <a:schemeClr val="tx1"/>
                </a:solidFill>
                <a:latin typeface="微软雅黑" panose="020B0503020204020204" pitchFamily="34" charset="-122"/>
                <a:ea typeface="微软雅黑" panose="020B0503020204020204" pitchFamily="34" charset="-122"/>
              </a:rPr>
              <a:t>情感产生及其心理学原理与效应</a:t>
            </a:r>
            <a:endParaRPr lang="zh-CN" altLang="zh-CN" sz="1600"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0" y="4572014"/>
            <a:ext cx="9186545" cy="571486"/>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pic>
        <p:nvPicPr>
          <p:cNvPr id="13" name="Picture 2" descr="默哀"/>
          <p:cNvPicPr>
            <a:picLocks noChangeAspect="1" noChangeArrowheads="1"/>
          </p:cNvPicPr>
          <p:nvPr/>
        </p:nvPicPr>
        <p:blipFill>
          <a:blip r:embed="rId1" cstate="print"/>
          <a:srcRect/>
          <a:stretch>
            <a:fillRect/>
          </a:stretch>
        </p:blipFill>
        <p:spPr bwMode="auto">
          <a:xfrm>
            <a:off x="571472" y="2000246"/>
            <a:ext cx="2322009" cy="1571636"/>
          </a:xfrm>
          <a:prstGeom prst="rect">
            <a:avLst/>
          </a:prstGeom>
          <a:noFill/>
          <a:ln w="9525">
            <a:solidFill>
              <a:srgbClr val="C00000"/>
            </a:solidFill>
            <a:miter lim="800000"/>
            <a:headEnd/>
            <a:tailEnd/>
          </a:ln>
        </p:spPr>
      </p:pic>
      <p:pic>
        <p:nvPicPr>
          <p:cNvPr id="15" name="Picture 2" descr="D:\更换电脑\E\德育资料库\索要照片\学生教育\上课之前的默哀.jpg"/>
          <p:cNvPicPr>
            <a:picLocks noChangeAspect="1" noChangeArrowheads="1"/>
          </p:cNvPicPr>
          <p:nvPr/>
        </p:nvPicPr>
        <p:blipFill>
          <a:blip r:embed="rId2" cstate="print"/>
          <a:srcRect/>
          <a:stretch>
            <a:fillRect/>
          </a:stretch>
        </p:blipFill>
        <p:spPr bwMode="auto">
          <a:xfrm>
            <a:off x="6286512" y="1987947"/>
            <a:ext cx="2357456" cy="1583935"/>
          </a:xfrm>
          <a:prstGeom prst="rect">
            <a:avLst/>
          </a:prstGeom>
          <a:noFill/>
          <a:ln w="9525">
            <a:solidFill>
              <a:srgbClr val="C00000"/>
            </a:solidFill>
            <a:miter lim="800000"/>
            <a:headEnd/>
            <a:tailEnd/>
          </a:ln>
        </p:spPr>
      </p:pic>
      <p:sp>
        <p:nvSpPr>
          <p:cNvPr id="18" name="矩形 17"/>
          <p:cNvSpPr/>
          <p:nvPr/>
        </p:nvSpPr>
        <p:spPr>
          <a:xfrm>
            <a:off x="691082" y="951865"/>
            <a:ext cx="5166802" cy="5683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smtClean="0">
                <a:solidFill>
                  <a:srgbClr val="9D1F33"/>
                </a:solidFill>
                <a:latin typeface="微软雅黑" panose="020B0503020204020204" pitchFamily="34" charset="-122"/>
                <a:ea typeface="微软雅黑" panose="020B0503020204020204" pitchFamily="34" charset="-122"/>
              </a:rPr>
              <a:t>实验课前和课后向大体老师默哀、鞠躬</a:t>
            </a:r>
            <a:endParaRPr lang="zh-CN" altLang="zh-CN" sz="2000" b="1" smtClean="0">
              <a:solidFill>
                <a:srgbClr val="9D1F33"/>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3352165" y="107315"/>
            <a:ext cx="1980029"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一、课堂内仪式</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pic>
        <p:nvPicPr>
          <p:cNvPr id="29725" name="Picture 10" descr="C:\Documents and Settings\Administrator\桌面\白色版.png"/>
          <p:cNvPicPr>
            <a:picLocks noChangeAspect="1"/>
          </p:cNvPicPr>
          <p:nvPr/>
        </p:nvPicPr>
        <p:blipFill>
          <a:blip r:embed="rId3" cstate="print"/>
          <a:stretch>
            <a:fillRect/>
          </a:stretch>
        </p:blipFill>
        <p:spPr>
          <a:xfrm>
            <a:off x="6561411" y="51411"/>
            <a:ext cx="2547094" cy="508689"/>
          </a:xfrm>
          <a:prstGeom prst="rect">
            <a:avLst/>
          </a:prstGeom>
          <a:noFill/>
          <a:ln w="9525">
            <a:noFill/>
          </a:ln>
        </p:spPr>
      </p:pic>
      <p:sp>
        <p:nvSpPr>
          <p:cNvPr id="4" name=" 3"/>
          <p:cNvSpPr/>
          <p:nvPr/>
        </p:nvSpPr>
        <p:spPr bwMode="auto">
          <a:xfrm>
            <a:off x="144780" y="1075690"/>
            <a:ext cx="370205" cy="320675"/>
          </a:xfrm>
          <a:custGeom>
            <a:avLst/>
            <a:gdLst>
              <a:gd name="T0" fmla="*/ 1905000 w 1360"/>
              <a:gd name="T1" fmla="*/ 65651 h 1358"/>
              <a:gd name="T2" fmla="*/ 1703294 w 1360"/>
              <a:gd name="T3" fmla="*/ 205463 h 1358"/>
              <a:gd name="T4" fmla="*/ 1507191 w 1360"/>
              <a:gd name="T5" fmla="*/ 363512 h 1358"/>
              <a:gd name="T6" fmla="*/ 1318092 w 1360"/>
              <a:gd name="T7" fmla="*/ 538581 h 1358"/>
              <a:gd name="T8" fmla="*/ 1138798 w 1360"/>
              <a:gd name="T9" fmla="*/ 731887 h 1358"/>
              <a:gd name="T10" fmla="*/ 970710 w 1360"/>
              <a:gd name="T11" fmla="*/ 930055 h 1358"/>
              <a:gd name="T12" fmla="*/ 832037 w 1360"/>
              <a:gd name="T13" fmla="*/ 1130655 h 1358"/>
              <a:gd name="T14" fmla="*/ 715776 w 1360"/>
              <a:gd name="T15" fmla="*/ 1326392 h 1358"/>
              <a:gd name="T16" fmla="*/ 624728 w 1360"/>
              <a:gd name="T17" fmla="*/ 1520914 h 1358"/>
              <a:gd name="T18" fmla="*/ 525276 w 1360"/>
              <a:gd name="T19" fmla="*/ 1580486 h 1358"/>
              <a:gd name="T20" fmla="*/ 455239 w 1360"/>
              <a:gd name="T21" fmla="*/ 1627901 h 1358"/>
              <a:gd name="T22" fmla="*/ 417419 w 1360"/>
              <a:gd name="T23" fmla="*/ 1625469 h 1358"/>
              <a:gd name="T24" fmla="*/ 390805 w 1360"/>
              <a:gd name="T25" fmla="*/ 1551308 h 1358"/>
              <a:gd name="T26" fmla="*/ 336176 w 1360"/>
              <a:gd name="T27" fmla="*/ 1432163 h 1358"/>
              <a:gd name="T28" fmla="*/ 285750 w 1360"/>
              <a:gd name="T29" fmla="*/ 1322745 h 1358"/>
              <a:gd name="T30" fmla="*/ 239526 w 1360"/>
              <a:gd name="T31" fmla="*/ 1231563 h 1358"/>
              <a:gd name="T32" fmla="*/ 196103 w 1360"/>
              <a:gd name="T33" fmla="*/ 1158618 h 1358"/>
              <a:gd name="T34" fmla="*/ 155482 w 1360"/>
              <a:gd name="T35" fmla="*/ 1102693 h 1358"/>
              <a:gd name="T36" fmla="*/ 120463 w 1360"/>
              <a:gd name="T37" fmla="*/ 1061357 h 1358"/>
              <a:gd name="T38" fmla="*/ 81243 w 1360"/>
              <a:gd name="T39" fmla="*/ 1030963 h 1358"/>
              <a:gd name="T40" fmla="*/ 40621 w 1360"/>
              <a:gd name="T41" fmla="*/ 1011511 h 1358"/>
              <a:gd name="T42" fmla="*/ 0 w 1360"/>
              <a:gd name="T43" fmla="*/ 1003001 h 1358"/>
              <a:gd name="T44" fmla="*/ 53228 w 1360"/>
              <a:gd name="T45" fmla="*/ 960449 h 1358"/>
              <a:gd name="T46" fmla="*/ 107857 w 1360"/>
              <a:gd name="T47" fmla="*/ 930055 h 1358"/>
              <a:gd name="T48" fmla="*/ 152680 w 1360"/>
              <a:gd name="T49" fmla="*/ 914250 h 1358"/>
              <a:gd name="T50" fmla="*/ 198904 w 1360"/>
              <a:gd name="T51" fmla="*/ 906956 h 1358"/>
              <a:gd name="T52" fmla="*/ 257735 w 1360"/>
              <a:gd name="T53" fmla="*/ 925192 h 1358"/>
              <a:gd name="T54" fmla="*/ 323570 w 1360"/>
              <a:gd name="T55" fmla="*/ 979901 h 1358"/>
              <a:gd name="T56" fmla="*/ 388004 w 1360"/>
              <a:gd name="T57" fmla="*/ 1067436 h 1358"/>
              <a:gd name="T58" fmla="*/ 458040 w 1360"/>
              <a:gd name="T59" fmla="*/ 1191443 h 1358"/>
              <a:gd name="T60" fmla="*/ 572901 w 1360"/>
              <a:gd name="T61" fmla="*/ 1193875 h 1358"/>
              <a:gd name="T62" fmla="*/ 710173 w 1360"/>
              <a:gd name="T63" fmla="*/ 1000569 h 1358"/>
              <a:gd name="T64" fmla="*/ 861452 w 1360"/>
              <a:gd name="T65" fmla="*/ 813342 h 1358"/>
              <a:gd name="T66" fmla="*/ 1025338 w 1360"/>
              <a:gd name="T67" fmla="*/ 637057 h 1358"/>
              <a:gd name="T68" fmla="*/ 1203232 w 1360"/>
              <a:gd name="T69" fmla="*/ 468067 h 1358"/>
              <a:gd name="T70" fmla="*/ 1385327 w 1360"/>
              <a:gd name="T71" fmla="*/ 314881 h 1358"/>
              <a:gd name="T72" fmla="*/ 1574426 w 1360"/>
              <a:gd name="T73" fmla="*/ 175069 h 1358"/>
              <a:gd name="T74" fmla="*/ 1764926 w 1360"/>
              <a:gd name="T75" fmla="*/ 53493 h 13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0" h="1358">
                <a:moveTo>
                  <a:pt x="1331" y="0"/>
                </a:moveTo>
                <a:lnTo>
                  <a:pt x="1360" y="54"/>
                </a:lnTo>
                <a:lnTo>
                  <a:pt x="1287" y="109"/>
                </a:lnTo>
                <a:lnTo>
                  <a:pt x="1216" y="169"/>
                </a:lnTo>
                <a:lnTo>
                  <a:pt x="1145" y="232"/>
                </a:lnTo>
                <a:lnTo>
                  <a:pt x="1076" y="299"/>
                </a:lnTo>
                <a:lnTo>
                  <a:pt x="1007" y="368"/>
                </a:lnTo>
                <a:lnTo>
                  <a:pt x="941" y="443"/>
                </a:lnTo>
                <a:lnTo>
                  <a:pt x="876" y="520"/>
                </a:lnTo>
                <a:lnTo>
                  <a:pt x="813" y="602"/>
                </a:lnTo>
                <a:lnTo>
                  <a:pt x="751" y="685"/>
                </a:lnTo>
                <a:lnTo>
                  <a:pt x="693" y="765"/>
                </a:lnTo>
                <a:lnTo>
                  <a:pt x="642" y="848"/>
                </a:lnTo>
                <a:lnTo>
                  <a:pt x="594" y="930"/>
                </a:lnTo>
                <a:lnTo>
                  <a:pt x="551" y="1011"/>
                </a:lnTo>
                <a:lnTo>
                  <a:pt x="511" y="1091"/>
                </a:lnTo>
                <a:lnTo>
                  <a:pt x="476" y="1172"/>
                </a:lnTo>
                <a:lnTo>
                  <a:pt x="446" y="1251"/>
                </a:lnTo>
                <a:lnTo>
                  <a:pt x="401" y="1281"/>
                </a:lnTo>
                <a:lnTo>
                  <a:pt x="375" y="1300"/>
                </a:lnTo>
                <a:lnTo>
                  <a:pt x="348" y="1320"/>
                </a:lnTo>
                <a:lnTo>
                  <a:pt x="325" y="1339"/>
                </a:lnTo>
                <a:lnTo>
                  <a:pt x="304" y="1358"/>
                </a:lnTo>
                <a:lnTo>
                  <a:pt x="298" y="1337"/>
                </a:lnTo>
                <a:lnTo>
                  <a:pt x="290" y="1310"/>
                </a:lnTo>
                <a:lnTo>
                  <a:pt x="279" y="1276"/>
                </a:lnTo>
                <a:lnTo>
                  <a:pt x="263" y="1237"/>
                </a:lnTo>
                <a:lnTo>
                  <a:pt x="240" y="1178"/>
                </a:lnTo>
                <a:lnTo>
                  <a:pt x="221" y="1132"/>
                </a:lnTo>
                <a:lnTo>
                  <a:pt x="204" y="1088"/>
                </a:lnTo>
                <a:lnTo>
                  <a:pt x="186" y="1049"/>
                </a:lnTo>
                <a:lnTo>
                  <a:pt x="171" y="1013"/>
                </a:lnTo>
                <a:lnTo>
                  <a:pt x="156" y="982"/>
                </a:lnTo>
                <a:lnTo>
                  <a:pt x="140" y="953"/>
                </a:lnTo>
                <a:lnTo>
                  <a:pt x="125" y="928"/>
                </a:lnTo>
                <a:lnTo>
                  <a:pt x="111" y="907"/>
                </a:lnTo>
                <a:lnTo>
                  <a:pt x="100" y="890"/>
                </a:lnTo>
                <a:lnTo>
                  <a:pt x="86" y="873"/>
                </a:lnTo>
                <a:lnTo>
                  <a:pt x="71" y="859"/>
                </a:lnTo>
                <a:lnTo>
                  <a:pt x="58" y="848"/>
                </a:lnTo>
                <a:lnTo>
                  <a:pt x="44" y="838"/>
                </a:lnTo>
                <a:lnTo>
                  <a:pt x="29" y="832"/>
                </a:lnTo>
                <a:lnTo>
                  <a:pt x="15" y="827"/>
                </a:lnTo>
                <a:lnTo>
                  <a:pt x="0" y="825"/>
                </a:lnTo>
                <a:lnTo>
                  <a:pt x="19" y="806"/>
                </a:lnTo>
                <a:lnTo>
                  <a:pt x="38" y="790"/>
                </a:lnTo>
                <a:lnTo>
                  <a:pt x="58" y="777"/>
                </a:lnTo>
                <a:lnTo>
                  <a:pt x="77" y="765"/>
                </a:lnTo>
                <a:lnTo>
                  <a:pt x="94" y="758"/>
                </a:lnTo>
                <a:lnTo>
                  <a:pt x="109" y="752"/>
                </a:lnTo>
                <a:lnTo>
                  <a:pt x="127" y="748"/>
                </a:lnTo>
                <a:lnTo>
                  <a:pt x="142" y="746"/>
                </a:lnTo>
                <a:lnTo>
                  <a:pt x="163" y="750"/>
                </a:lnTo>
                <a:lnTo>
                  <a:pt x="184" y="761"/>
                </a:lnTo>
                <a:lnTo>
                  <a:pt x="207" y="779"/>
                </a:lnTo>
                <a:lnTo>
                  <a:pt x="231" y="806"/>
                </a:lnTo>
                <a:lnTo>
                  <a:pt x="254" y="838"/>
                </a:lnTo>
                <a:lnTo>
                  <a:pt x="277" y="878"/>
                </a:lnTo>
                <a:lnTo>
                  <a:pt x="302" y="924"/>
                </a:lnTo>
                <a:lnTo>
                  <a:pt x="327" y="980"/>
                </a:lnTo>
                <a:lnTo>
                  <a:pt x="363" y="1063"/>
                </a:lnTo>
                <a:lnTo>
                  <a:pt x="409" y="982"/>
                </a:lnTo>
                <a:lnTo>
                  <a:pt x="457" y="901"/>
                </a:lnTo>
                <a:lnTo>
                  <a:pt x="507" y="823"/>
                </a:lnTo>
                <a:lnTo>
                  <a:pt x="561" y="744"/>
                </a:lnTo>
                <a:lnTo>
                  <a:pt x="615" y="669"/>
                </a:lnTo>
                <a:lnTo>
                  <a:pt x="672" y="596"/>
                </a:lnTo>
                <a:lnTo>
                  <a:pt x="732" y="524"/>
                </a:lnTo>
                <a:lnTo>
                  <a:pt x="795" y="453"/>
                </a:lnTo>
                <a:lnTo>
                  <a:pt x="859" y="385"/>
                </a:lnTo>
                <a:lnTo>
                  <a:pt x="924" y="320"/>
                </a:lnTo>
                <a:lnTo>
                  <a:pt x="989" y="259"/>
                </a:lnTo>
                <a:lnTo>
                  <a:pt x="1055" y="199"/>
                </a:lnTo>
                <a:lnTo>
                  <a:pt x="1124" y="144"/>
                </a:lnTo>
                <a:lnTo>
                  <a:pt x="1191" y="92"/>
                </a:lnTo>
                <a:lnTo>
                  <a:pt x="1260" y="44"/>
                </a:lnTo>
                <a:lnTo>
                  <a:pt x="133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20" name="Rectangle 8"/>
          <p:cNvSpPr>
            <a:spLocks noChangeArrowheads="1"/>
          </p:cNvSpPr>
          <p:nvPr/>
        </p:nvSpPr>
        <p:spPr bwMode="auto">
          <a:xfrm>
            <a:off x="1115616" y="4617347"/>
            <a:ext cx="7272808" cy="374461"/>
          </a:xfrm>
          <a:prstGeom prst="rect">
            <a:avLst/>
          </a:prstGeom>
          <a:noFill/>
          <a:ln w="9525">
            <a:noFill/>
            <a:miter lim="800000"/>
          </a:ln>
        </p:spPr>
        <p:txBody>
          <a:bodyPr wrap="square" anchor="ctr">
            <a:spAutoFit/>
          </a:bodyPr>
          <a:lstStyle/>
          <a:p>
            <a:pPr indent="266700" eaLnBrk="0" hangingPunct="0">
              <a:lnSpc>
                <a:spcPts val="2200"/>
              </a:lnSpc>
            </a:pPr>
            <a:r>
              <a:rPr lang="zh-CN" altLang="en-US" b="1" dirty="0" smtClean="0">
                <a:solidFill>
                  <a:schemeClr val="bg1">
                    <a:lumMod val="95000"/>
                  </a:schemeClr>
                </a:solidFill>
                <a:latin typeface="微软雅黑" panose="020B0503020204020204" pitchFamily="34" charset="-122"/>
                <a:ea typeface="微软雅黑" panose="020B0503020204020204" pitchFamily="34" charset="-122"/>
              </a:rPr>
              <a:t>由教</a:t>
            </a:r>
            <a:r>
              <a:rPr lang="zh-CN" altLang="en-US" b="1" dirty="0">
                <a:solidFill>
                  <a:schemeClr val="bg1">
                    <a:lumMod val="95000"/>
                  </a:schemeClr>
                </a:solidFill>
                <a:latin typeface="微软雅黑" panose="020B0503020204020204" pitchFamily="34" charset="-122"/>
                <a:ea typeface="微软雅黑" panose="020B0503020204020204" pitchFamily="34" charset="-122"/>
              </a:rPr>
              <a:t>师引领，变成学生的自觉行</a:t>
            </a:r>
            <a:r>
              <a:rPr lang="zh-CN" altLang="en-US" b="1" dirty="0" smtClean="0">
                <a:solidFill>
                  <a:schemeClr val="bg1">
                    <a:lumMod val="95000"/>
                  </a:schemeClr>
                </a:solidFill>
                <a:latin typeface="微软雅黑" panose="020B0503020204020204" pitchFamily="34" charset="-122"/>
                <a:ea typeface="微软雅黑" panose="020B0503020204020204" pitchFamily="34" charset="-122"/>
              </a:rPr>
              <a:t>为              他律</a:t>
            </a:r>
            <a:r>
              <a:rPr lang="en-US" altLang="zh-CN" b="1" dirty="0" smtClean="0">
                <a:solidFill>
                  <a:schemeClr val="bg1">
                    <a:lumMod val="95000"/>
                  </a:schemeClr>
                </a:solidFill>
                <a:latin typeface="微软雅黑" panose="020B0503020204020204" pitchFamily="34" charset="-122"/>
                <a:ea typeface="微软雅黑" panose="020B0503020204020204" pitchFamily="34" charset="-122"/>
              </a:rPr>
              <a:t>——</a:t>
            </a:r>
            <a:r>
              <a:rPr lang="zh-CN" altLang="en-US" b="1" dirty="0" smtClean="0">
                <a:solidFill>
                  <a:schemeClr val="bg1">
                    <a:lumMod val="95000"/>
                  </a:schemeClr>
                </a:solidFill>
                <a:latin typeface="微软雅黑" panose="020B0503020204020204" pitchFamily="34" charset="-122"/>
                <a:ea typeface="微软雅黑" panose="020B0503020204020204" pitchFamily="34" charset="-122"/>
              </a:rPr>
              <a:t>自律       </a:t>
            </a:r>
            <a:endParaRPr lang="zh-CN" altLang="en-US"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16" name="矩形 15"/>
          <p:cNvSpPr/>
          <p:nvPr/>
        </p:nvSpPr>
        <p:spPr>
          <a:xfrm>
            <a:off x="10160" y="972820"/>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40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2</a:t>
            </a:r>
            <a:endPar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19" name="矩形 18"/>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pic>
        <p:nvPicPr>
          <p:cNvPr id="17" name="Picture 2" descr="C:\Users\Administrator\Desktop\360502682029765435.jpg"/>
          <p:cNvPicPr>
            <a:picLocks noChangeAspect="1" noChangeArrowheads="1"/>
          </p:cNvPicPr>
          <p:nvPr/>
        </p:nvPicPr>
        <p:blipFill>
          <a:blip r:embed="rId4" cstate="print"/>
          <a:srcRect/>
          <a:stretch>
            <a:fillRect/>
          </a:stretch>
        </p:blipFill>
        <p:spPr bwMode="auto">
          <a:xfrm>
            <a:off x="3286116" y="2006705"/>
            <a:ext cx="2616190" cy="1565177"/>
          </a:xfrm>
          <a:prstGeom prst="rect">
            <a:avLst/>
          </a:prstGeom>
          <a:noFill/>
          <a:ln>
            <a:solidFill>
              <a:srgbClr val="C00000"/>
            </a:solidFill>
          </a:ln>
        </p:spPr>
      </p:pic>
      <p:sp>
        <p:nvSpPr>
          <p:cNvPr id="24" name="矩形 23"/>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en-US" b="1" noProof="0" dirty="0" smtClean="0">
                <a:ln>
                  <a:noFill/>
                </a:ln>
                <a:effectLst/>
                <a:uLnTx/>
                <a:uFillTx/>
                <a:latin typeface="微软雅黑" panose="020B0503020204020204" pitchFamily="34" charset="-122"/>
                <a:ea typeface="微软雅黑" panose="020B0503020204020204" pitchFamily="34" charset="-122"/>
                <a:sym typeface="+mn-ea"/>
              </a:rPr>
              <a:t>  </a:t>
            </a:r>
            <a:r>
              <a:rPr lang="zh-CN" altLang="en-US" sz="2000" b="1" dirty="0"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25" name="矩形 24"/>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6" name="文本框 1"/>
          <p:cNvSpPr txBox="1"/>
          <p:nvPr/>
        </p:nvSpPr>
        <p:spPr>
          <a:xfrm>
            <a:off x="5286380" y="99938"/>
            <a:ext cx="2236510"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（二）课堂内仪式</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0" y="4572014"/>
            <a:ext cx="9186545" cy="571486"/>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798451" y="951865"/>
            <a:ext cx="5345185" cy="5683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smtClean="0">
                <a:solidFill>
                  <a:srgbClr val="9D1F33"/>
                </a:solidFill>
                <a:latin typeface="微软雅黑" panose="020B0503020204020204" pitchFamily="34" charset="-122"/>
                <a:ea typeface="微软雅黑" panose="020B0503020204020204" pitchFamily="34" charset="-122"/>
              </a:rPr>
              <a:t>参加遗体捐献追思会（迎接大体老师仪式）</a:t>
            </a:r>
            <a:endParaRPr lang="zh-CN" altLang="en-US" sz="2000" b="1" smtClean="0">
              <a:solidFill>
                <a:srgbClr val="9D1F33"/>
              </a:solidFill>
              <a:latin typeface="微软雅黑" panose="020B0503020204020204" pitchFamily="34" charset="-122"/>
              <a:ea typeface="微软雅黑" panose="020B0503020204020204" pitchFamily="34" charset="-122"/>
            </a:endParaRPr>
          </a:p>
        </p:txBody>
      </p:sp>
      <p:pic>
        <p:nvPicPr>
          <p:cNvPr id="22" name="Picture 9" descr="D:\更换电脑\E\教研室资料\红十字会\遗体捐献文化走廊建设\制作相框的文件\2.教师带领学生举行感恩大体老师仪式.JPG"/>
          <p:cNvPicPr>
            <a:picLocks noChangeAspect="1"/>
          </p:cNvPicPr>
          <p:nvPr/>
        </p:nvPicPr>
        <p:blipFill>
          <a:blip r:embed="rId1" cstate="print"/>
          <a:stretch>
            <a:fillRect/>
          </a:stretch>
        </p:blipFill>
        <p:spPr>
          <a:xfrm>
            <a:off x="587617" y="2000246"/>
            <a:ext cx="2439533" cy="1500198"/>
          </a:xfrm>
          <a:prstGeom prst="rect">
            <a:avLst/>
          </a:prstGeom>
          <a:noFill/>
          <a:ln w="9525">
            <a:solidFill>
              <a:srgbClr val="C00000"/>
            </a:solidFill>
          </a:ln>
        </p:spPr>
      </p:pic>
      <p:pic>
        <p:nvPicPr>
          <p:cNvPr id="16" name="Picture 9" descr="D:\更换电脑\E\教研室资料\红十字会\照片1\任天洛\调整大小 DSC_0971.JPG"/>
          <p:cNvPicPr>
            <a:picLocks noChangeAspect="1" noChangeArrowheads="1"/>
          </p:cNvPicPr>
          <p:nvPr/>
        </p:nvPicPr>
        <p:blipFill>
          <a:blip r:embed="rId2" cstate="print"/>
          <a:srcRect/>
          <a:stretch>
            <a:fillRect/>
          </a:stretch>
        </p:blipFill>
        <p:spPr bwMode="auto">
          <a:xfrm>
            <a:off x="3357554" y="2000246"/>
            <a:ext cx="2286016" cy="1521135"/>
          </a:xfrm>
          <a:prstGeom prst="rect">
            <a:avLst/>
          </a:prstGeom>
          <a:noFill/>
          <a:ln w="9525">
            <a:solidFill>
              <a:srgbClr val="C00000"/>
            </a:solidFill>
            <a:miter lim="800000"/>
            <a:headEnd/>
            <a:tailEnd/>
          </a:ln>
        </p:spPr>
      </p:pic>
      <p:pic>
        <p:nvPicPr>
          <p:cNvPr id="17" name="Picture 8" descr="D:\更换电脑\E\教研室资料\红十字会\照片1\任天洛\调整大小 DSC_0945.JPG"/>
          <p:cNvPicPr>
            <a:picLocks noChangeAspect="1" noChangeArrowheads="1"/>
          </p:cNvPicPr>
          <p:nvPr/>
        </p:nvPicPr>
        <p:blipFill>
          <a:blip r:embed="rId3" cstate="print"/>
          <a:srcRect/>
          <a:stretch>
            <a:fillRect/>
          </a:stretch>
        </p:blipFill>
        <p:spPr bwMode="auto">
          <a:xfrm>
            <a:off x="6000760" y="2001516"/>
            <a:ext cx="2244056" cy="1489388"/>
          </a:xfrm>
          <a:prstGeom prst="rect">
            <a:avLst/>
          </a:prstGeom>
          <a:noFill/>
          <a:ln w="9525">
            <a:solidFill>
              <a:srgbClr val="C00000"/>
            </a:solidFill>
            <a:miter lim="800000"/>
            <a:headEnd/>
            <a:tailEnd/>
          </a:ln>
        </p:spPr>
      </p:pic>
      <p:sp>
        <p:nvSpPr>
          <p:cNvPr id="6" name="文本框 5"/>
          <p:cNvSpPr txBox="1"/>
          <p:nvPr/>
        </p:nvSpPr>
        <p:spPr>
          <a:xfrm>
            <a:off x="3352165" y="107315"/>
            <a:ext cx="1980029"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一、课堂内仪式</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pic>
        <p:nvPicPr>
          <p:cNvPr id="29725" name="Picture 10" descr="C:\Documents and Settings\Administrator\桌面\白色版.png"/>
          <p:cNvPicPr>
            <a:picLocks noChangeAspect="1"/>
          </p:cNvPicPr>
          <p:nvPr/>
        </p:nvPicPr>
        <p:blipFill>
          <a:blip r:embed="rId4" cstate="print"/>
          <a:stretch>
            <a:fillRect/>
          </a:stretch>
        </p:blipFill>
        <p:spPr>
          <a:xfrm>
            <a:off x="6561411" y="51411"/>
            <a:ext cx="2547094" cy="508689"/>
          </a:xfrm>
          <a:prstGeom prst="rect">
            <a:avLst/>
          </a:prstGeom>
          <a:noFill/>
          <a:ln w="9525">
            <a:noFill/>
          </a:ln>
        </p:spPr>
      </p:pic>
      <p:sp>
        <p:nvSpPr>
          <p:cNvPr id="7" name=" 3"/>
          <p:cNvSpPr/>
          <p:nvPr/>
        </p:nvSpPr>
        <p:spPr bwMode="auto">
          <a:xfrm>
            <a:off x="144780" y="1075690"/>
            <a:ext cx="370205" cy="320675"/>
          </a:xfrm>
          <a:custGeom>
            <a:avLst/>
            <a:gdLst>
              <a:gd name="T0" fmla="*/ 1905000 w 1360"/>
              <a:gd name="T1" fmla="*/ 65651 h 1358"/>
              <a:gd name="T2" fmla="*/ 1703294 w 1360"/>
              <a:gd name="T3" fmla="*/ 205463 h 1358"/>
              <a:gd name="T4" fmla="*/ 1507191 w 1360"/>
              <a:gd name="T5" fmla="*/ 363512 h 1358"/>
              <a:gd name="T6" fmla="*/ 1318092 w 1360"/>
              <a:gd name="T7" fmla="*/ 538581 h 1358"/>
              <a:gd name="T8" fmla="*/ 1138798 w 1360"/>
              <a:gd name="T9" fmla="*/ 731887 h 1358"/>
              <a:gd name="T10" fmla="*/ 970710 w 1360"/>
              <a:gd name="T11" fmla="*/ 930055 h 1358"/>
              <a:gd name="T12" fmla="*/ 832037 w 1360"/>
              <a:gd name="T13" fmla="*/ 1130655 h 1358"/>
              <a:gd name="T14" fmla="*/ 715776 w 1360"/>
              <a:gd name="T15" fmla="*/ 1326392 h 1358"/>
              <a:gd name="T16" fmla="*/ 624728 w 1360"/>
              <a:gd name="T17" fmla="*/ 1520914 h 1358"/>
              <a:gd name="T18" fmla="*/ 525276 w 1360"/>
              <a:gd name="T19" fmla="*/ 1580486 h 1358"/>
              <a:gd name="T20" fmla="*/ 455239 w 1360"/>
              <a:gd name="T21" fmla="*/ 1627901 h 1358"/>
              <a:gd name="T22" fmla="*/ 417419 w 1360"/>
              <a:gd name="T23" fmla="*/ 1625469 h 1358"/>
              <a:gd name="T24" fmla="*/ 390805 w 1360"/>
              <a:gd name="T25" fmla="*/ 1551308 h 1358"/>
              <a:gd name="T26" fmla="*/ 336176 w 1360"/>
              <a:gd name="T27" fmla="*/ 1432163 h 1358"/>
              <a:gd name="T28" fmla="*/ 285750 w 1360"/>
              <a:gd name="T29" fmla="*/ 1322745 h 1358"/>
              <a:gd name="T30" fmla="*/ 239526 w 1360"/>
              <a:gd name="T31" fmla="*/ 1231563 h 1358"/>
              <a:gd name="T32" fmla="*/ 196103 w 1360"/>
              <a:gd name="T33" fmla="*/ 1158618 h 1358"/>
              <a:gd name="T34" fmla="*/ 155482 w 1360"/>
              <a:gd name="T35" fmla="*/ 1102693 h 1358"/>
              <a:gd name="T36" fmla="*/ 120463 w 1360"/>
              <a:gd name="T37" fmla="*/ 1061357 h 1358"/>
              <a:gd name="T38" fmla="*/ 81243 w 1360"/>
              <a:gd name="T39" fmla="*/ 1030963 h 1358"/>
              <a:gd name="T40" fmla="*/ 40621 w 1360"/>
              <a:gd name="T41" fmla="*/ 1011511 h 1358"/>
              <a:gd name="T42" fmla="*/ 0 w 1360"/>
              <a:gd name="T43" fmla="*/ 1003001 h 1358"/>
              <a:gd name="T44" fmla="*/ 53228 w 1360"/>
              <a:gd name="T45" fmla="*/ 960449 h 1358"/>
              <a:gd name="T46" fmla="*/ 107857 w 1360"/>
              <a:gd name="T47" fmla="*/ 930055 h 1358"/>
              <a:gd name="T48" fmla="*/ 152680 w 1360"/>
              <a:gd name="T49" fmla="*/ 914250 h 1358"/>
              <a:gd name="T50" fmla="*/ 198904 w 1360"/>
              <a:gd name="T51" fmla="*/ 906956 h 1358"/>
              <a:gd name="T52" fmla="*/ 257735 w 1360"/>
              <a:gd name="T53" fmla="*/ 925192 h 1358"/>
              <a:gd name="T54" fmla="*/ 323570 w 1360"/>
              <a:gd name="T55" fmla="*/ 979901 h 1358"/>
              <a:gd name="T56" fmla="*/ 388004 w 1360"/>
              <a:gd name="T57" fmla="*/ 1067436 h 1358"/>
              <a:gd name="T58" fmla="*/ 458040 w 1360"/>
              <a:gd name="T59" fmla="*/ 1191443 h 1358"/>
              <a:gd name="T60" fmla="*/ 572901 w 1360"/>
              <a:gd name="T61" fmla="*/ 1193875 h 1358"/>
              <a:gd name="T62" fmla="*/ 710173 w 1360"/>
              <a:gd name="T63" fmla="*/ 1000569 h 1358"/>
              <a:gd name="T64" fmla="*/ 861452 w 1360"/>
              <a:gd name="T65" fmla="*/ 813342 h 1358"/>
              <a:gd name="T66" fmla="*/ 1025338 w 1360"/>
              <a:gd name="T67" fmla="*/ 637057 h 1358"/>
              <a:gd name="T68" fmla="*/ 1203232 w 1360"/>
              <a:gd name="T69" fmla="*/ 468067 h 1358"/>
              <a:gd name="T70" fmla="*/ 1385327 w 1360"/>
              <a:gd name="T71" fmla="*/ 314881 h 1358"/>
              <a:gd name="T72" fmla="*/ 1574426 w 1360"/>
              <a:gd name="T73" fmla="*/ 175069 h 1358"/>
              <a:gd name="T74" fmla="*/ 1764926 w 1360"/>
              <a:gd name="T75" fmla="*/ 53493 h 13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0" h="1358">
                <a:moveTo>
                  <a:pt x="1331" y="0"/>
                </a:moveTo>
                <a:lnTo>
                  <a:pt x="1360" y="54"/>
                </a:lnTo>
                <a:lnTo>
                  <a:pt x="1287" y="109"/>
                </a:lnTo>
                <a:lnTo>
                  <a:pt x="1216" y="169"/>
                </a:lnTo>
                <a:lnTo>
                  <a:pt x="1145" y="232"/>
                </a:lnTo>
                <a:lnTo>
                  <a:pt x="1076" y="299"/>
                </a:lnTo>
                <a:lnTo>
                  <a:pt x="1007" y="368"/>
                </a:lnTo>
                <a:lnTo>
                  <a:pt x="941" y="443"/>
                </a:lnTo>
                <a:lnTo>
                  <a:pt x="876" y="520"/>
                </a:lnTo>
                <a:lnTo>
                  <a:pt x="813" y="602"/>
                </a:lnTo>
                <a:lnTo>
                  <a:pt x="751" y="685"/>
                </a:lnTo>
                <a:lnTo>
                  <a:pt x="693" y="765"/>
                </a:lnTo>
                <a:lnTo>
                  <a:pt x="642" y="848"/>
                </a:lnTo>
                <a:lnTo>
                  <a:pt x="594" y="930"/>
                </a:lnTo>
                <a:lnTo>
                  <a:pt x="551" y="1011"/>
                </a:lnTo>
                <a:lnTo>
                  <a:pt x="511" y="1091"/>
                </a:lnTo>
                <a:lnTo>
                  <a:pt x="476" y="1172"/>
                </a:lnTo>
                <a:lnTo>
                  <a:pt x="446" y="1251"/>
                </a:lnTo>
                <a:lnTo>
                  <a:pt x="401" y="1281"/>
                </a:lnTo>
                <a:lnTo>
                  <a:pt x="375" y="1300"/>
                </a:lnTo>
                <a:lnTo>
                  <a:pt x="348" y="1320"/>
                </a:lnTo>
                <a:lnTo>
                  <a:pt x="325" y="1339"/>
                </a:lnTo>
                <a:lnTo>
                  <a:pt x="304" y="1358"/>
                </a:lnTo>
                <a:lnTo>
                  <a:pt x="298" y="1337"/>
                </a:lnTo>
                <a:lnTo>
                  <a:pt x="290" y="1310"/>
                </a:lnTo>
                <a:lnTo>
                  <a:pt x="279" y="1276"/>
                </a:lnTo>
                <a:lnTo>
                  <a:pt x="263" y="1237"/>
                </a:lnTo>
                <a:lnTo>
                  <a:pt x="240" y="1178"/>
                </a:lnTo>
                <a:lnTo>
                  <a:pt x="221" y="1132"/>
                </a:lnTo>
                <a:lnTo>
                  <a:pt x="204" y="1088"/>
                </a:lnTo>
                <a:lnTo>
                  <a:pt x="186" y="1049"/>
                </a:lnTo>
                <a:lnTo>
                  <a:pt x="171" y="1013"/>
                </a:lnTo>
                <a:lnTo>
                  <a:pt x="156" y="982"/>
                </a:lnTo>
                <a:lnTo>
                  <a:pt x="140" y="953"/>
                </a:lnTo>
                <a:lnTo>
                  <a:pt x="125" y="928"/>
                </a:lnTo>
                <a:lnTo>
                  <a:pt x="111" y="907"/>
                </a:lnTo>
                <a:lnTo>
                  <a:pt x="100" y="890"/>
                </a:lnTo>
                <a:lnTo>
                  <a:pt x="86" y="873"/>
                </a:lnTo>
                <a:lnTo>
                  <a:pt x="71" y="859"/>
                </a:lnTo>
                <a:lnTo>
                  <a:pt x="58" y="848"/>
                </a:lnTo>
                <a:lnTo>
                  <a:pt x="44" y="838"/>
                </a:lnTo>
                <a:lnTo>
                  <a:pt x="29" y="832"/>
                </a:lnTo>
                <a:lnTo>
                  <a:pt x="15" y="827"/>
                </a:lnTo>
                <a:lnTo>
                  <a:pt x="0" y="825"/>
                </a:lnTo>
                <a:lnTo>
                  <a:pt x="19" y="806"/>
                </a:lnTo>
                <a:lnTo>
                  <a:pt x="38" y="790"/>
                </a:lnTo>
                <a:lnTo>
                  <a:pt x="58" y="777"/>
                </a:lnTo>
                <a:lnTo>
                  <a:pt x="77" y="765"/>
                </a:lnTo>
                <a:lnTo>
                  <a:pt x="94" y="758"/>
                </a:lnTo>
                <a:lnTo>
                  <a:pt x="109" y="752"/>
                </a:lnTo>
                <a:lnTo>
                  <a:pt x="127" y="748"/>
                </a:lnTo>
                <a:lnTo>
                  <a:pt x="142" y="746"/>
                </a:lnTo>
                <a:lnTo>
                  <a:pt x="163" y="750"/>
                </a:lnTo>
                <a:lnTo>
                  <a:pt x="184" y="761"/>
                </a:lnTo>
                <a:lnTo>
                  <a:pt x="207" y="779"/>
                </a:lnTo>
                <a:lnTo>
                  <a:pt x="231" y="806"/>
                </a:lnTo>
                <a:lnTo>
                  <a:pt x="254" y="838"/>
                </a:lnTo>
                <a:lnTo>
                  <a:pt x="277" y="878"/>
                </a:lnTo>
                <a:lnTo>
                  <a:pt x="302" y="924"/>
                </a:lnTo>
                <a:lnTo>
                  <a:pt x="327" y="980"/>
                </a:lnTo>
                <a:lnTo>
                  <a:pt x="363" y="1063"/>
                </a:lnTo>
                <a:lnTo>
                  <a:pt x="409" y="982"/>
                </a:lnTo>
                <a:lnTo>
                  <a:pt x="457" y="901"/>
                </a:lnTo>
                <a:lnTo>
                  <a:pt x="507" y="823"/>
                </a:lnTo>
                <a:lnTo>
                  <a:pt x="561" y="744"/>
                </a:lnTo>
                <a:lnTo>
                  <a:pt x="615" y="669"/>
                </a:lnTo>
                <a:lnTo>
                  <a:pt x="672" y="596"/>
                </a:lnTo>
                <a:lnTo>
                  <a:pt x="732" y="524"/>
                </a:lnTo>
                <a:lnTo>
                  <a:pt x="795" y="453"/>
                </a:lnTo>
                <a:lnTo>
                  <a:pt x="859" y="385"/>
                </a:lnTo>
                <a:lnTo>
                  <a:pt x="924" y="320"/>
                </a:lnTo>
                <a:lnTo>
                  <a:pt x="989" y="259"/>
                </a:lnTo>
                <a:lnTo>
                  <a:pt x="1055" y="199"/>
                </a:lnTo>
                <a:lnTo>
                  <a:pt x="1124" y="144"/>
                </a:lnTo>
                <a:lnTo>
                  <a:pt x="1191" y="92"/>
                </a:lnTo>
                <a:lnTo>
                  <a:pt x="1260" y="44"/>
                </a:lnTo>
                <a:lnTo>
                  <a:pt x="133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19" name="矩形 18"/>
          <p:cNvSpPr/>
          <p:nvPr/>
        </p:nvSpPr>
        <p:spPr>
          <a:xfrm>
            <a:off x="6429388" y="3786196"/>
            <a:ext cx="1785950" cy="28575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20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学生代表感恩致辞</a:t>
            </a:r>
            <a:endParaRPr kumimoji="0" lang="zh-CN" altLang="zh-CN" sz="12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0" name="矩形 19"/>
          <p:cNvSpPr/>
          <p:nvPr/>
        </p:nvSpPr>
        <p:spPr>
          <a:xfrm>
            <a:off x="3929058" y="3786196"/>
            <a:ext cx="1285884" cy="28575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200" i="0" u="none" strike="noStrike" kern="1200" cap="none" spc="0" normalizeH="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瞻仰大体老师</a:t>
            </a:r>
            <a:endParaRPr kumimoji="0" lang="zh-CN" altLang="zh-CN" sz="12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1" name="矩形 20"/>
          <p:cNvSpPr/>
          <p:nvPr/>
        </p:nvSpPr>
        <p:spPr>
          <a:xfrm>
            <a:off x="857224" y="3786196"/>
            <a:ext cx="1785950" cy="28575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200" i="0" u="none" strike="noStrike" kern="1200" cap="none" spc="0" normalizeH="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师生一起参加庄重仪式</a:t>
            </a:r>
            <a:endParaRPr kumimoji="0" lang="zh-CN" altLang="zh-CN" sz="12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3" name="矩形 22"/>
          <p:cNvSpPr/>
          <p:nvPr/>
        </p:nvSpPr>
        <p:spPr>
          <a:xfrm>
            <a:off x="10160" y="928676"/>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40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3</a:t>
            </a:r>
            <a:endPar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8" name="矩形 27"/>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4" name="Rectangle 8"/>
          <p:cNvSpPr>
            <a:spLocks noChangeArrowheads="1"/>
          </p:cNvSpPr>
          <p:nvPr/>
        </p:nvSpPr>
        <p:spPr bwMode="auto">
          <a:xfrm>
            <a:off x="2428860" y="4641761"/>
            <a:ext cx="4572032" cy="374461"/>
          </a:xfrm>
          <a:prstGeom prst="rect">
            <a:avLst/>
          </a:prstGeom>
          <a:noFill/>
          <a:ln w="9525">
            <a:noFill/>
            <a:miter lim="800000"/>
          </a:ln>
        </p:spPr>
        <p:txBody>
          <a:bodyPr wrap="square" anchor="ctr">
            <a:spAutoFit/>
          </a:bodyPr>
          <a:lstStyle/>
          <a:p>
            <a:pPr indent="266700">
              <a:lnSpc>
                <a:spcPts val="2200"/>
              </a:lnSpc>
            </a:pPr>
            <a:r>
              <a:rPr lang="zh-CN" altLang="en-US" b="1" dirty="0" smtClean="0">
                <a:solidFill>
                  <a:schemeClr val="bg1"/>
                </a:solidFill>
                <a:latin typeface="微软雅黑" panose="020B0503020204020204" pitchFamily="34" charset="-122"/>
                <a:ea typeface="微软雅黑" panose="020B0503020204020204" pitchFamily="34" charset="-122"/>
              </a:rPr>
              <a:t>亲身感受大爱和大义，感悟生命的真谛</a:t>
            </a:r>
            <a:endParaRPr lang="zh-CN" altLang="en-US"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5" name="矩形 24"/>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26" name="矩形 25"/>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7" name="文本框 1"/>
          <p:cNvSpPr txBox="1"/>
          <p:nvPr/>
        </p:nvSpPr>
        <p:spPr>
          <a:xfrm>
            <a:off x="5286380" y="99938"/>
            <a:ext cx="2236510"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（二）课堂内仪式</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0" y="4515966"/>
            <a:ext cx="9186545" cy="627534"/>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691082" y="951865"/>
            <a:ext cx="4626408" cy="5683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smtClean="0">
                <a:solidFill>
                  <a:srgbClr val="9D1F33"/>
                </a:solidFill>
                <a:latin typeface="微软雅黑" panose="020B0503020204020204" pitchFamily="34" charset="-122"/>
                <a:ea typeface="微软雅黑" panose="020B0503020204020204" pitchFamily="34" charset="-122"/>
              </a:rPr>
              <a:t>课程结束时的大体老师告别仪式</a:t>
            </a:r>
            <a:endParaRPr kumimoji="0" lang="zh-CN" altLang="zh-CN" sz="2000" b="1"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endParaRPr>
          </a:p>
        </p:txBody>
      </p:sp>
      <p:pic>
        <p:nvPicPr>
          <p:cNvPr id="14" name="Picture 7" descr="C:\Users\Administrator\Desktop\人体解剖学第一课（素材）\调整大小 课程结束时学生给大体老师读自己的感恩卡.jpg"/>
          <p:cNvPicPr>
            <a:picLocks noChangeAspect="1" noChangeArrowheads="1"/>
          </p:cNvPicPr>
          <p:nvPr/>
        </p:nvPicPr>
        <p:blipFill>
          <a:blip r:embed="rId1" cstate="print"/>
          <a:srcRect/>
          <a:stretch>
            <a:fillRect/>
          </a:stretch>
        </p:blipFill>
        <p:spPr bwMode="auto">
          <a:xfrm>
            <a:off x="730580" y="2000246"/>
            <a:ext cx="2484098" cy="1582610"/>
          </a:xfrm>
          <a:prstGeom prst="rect">
            <a:avLst/>
          </a:prstGeom>
          <a:noFill/>
          <a:ln w="9525">
            <a:solidFill>
              <a:srgbClr val="C00000"/>
            </a:solidFill>
            <a:miter lim="800000"/>
            <a:headEnd/>
            <a:tailEnd/>
          </a:ln>
        </p:spPr>
      </p:pic>
      <p:pic>
        <p:nvPicPr>
          <p:cNvPr id="17" name="Picture 2" descr="D:\更换电脑\E\教研室资料\红十字会\照片1\309026801215451637.jpg"/>
          <p:cNvPicPr>
            <a:picLocks noChangeAspect="1" noChangeArrowheads="1"/>
          </p:cNvPicPr>
          <p:nvPr/>
        </p:nvPicPr>
        <p:blipFill>
          <a:blip r:embed="rId2" cstate="print"/>
          <a:srcRect/>
          <a:stretch>
            <a:fillRect/>
          </a:stretch>
        </p:blipFill>
        <p:spPr bwMode="auto">
          <a:xfrm>
            <a:off x="6572264" y="1357304"/>
            <a:ext cx="1740665" cy="2230043"/>
          </a:xfrm>
          <a:prstGeom prst="rect">
            <a:avLst/>
          </a:prstGeom>
          <a:noFill/>
          <a:ln w="9525">
            <a:solidFill>
              <a:srgbClr val="C00000"/>
            </a:solidFill>
            <a:miter lim="800000"/>
            <a:headEnd/>
            <a:tailEnd/>
          </a:ln>
        </p:spPr>
      </p:pic>
      <p:sp>
        <p:nvSpPr>
          <p:cNvPr id="20" name="矩形 19"/>
          <p:cNvSpPr/>
          <p:nvPr/>
        </p:nvSpPr>
        <p:spPr>
          <a:xfrm>
            <a:off x="4786314" y="3857634"/>
            <a:ext cx="3071834" cy="276999"/>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200" i="0" u="none" strike="noStrike" kern="1200" cap="none" spc="0" normalizeH="0" baseline="0" noProof="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学</a:t>
            </a:r>
            <a:r>
              <a:rPr kumimoji="0" lang="zh-CN" altLang="zh-CN" sz="1200" i="0" u="none" strike="noStrike" kern="1200" cap="none" spc="0" normalizeH="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生敬献</a:t>
            </a:r>
            <a:r>
              <a:rPr kumimoji="0" lang="zh-CN" altLang="en-US" sz="1200" i="0" u="none" strike="noStrike" kern="1200" cap="none" spc="0" normalizeH="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给大体老师的</a:t>
            </a:r>
            <a:r>
              <a:rPr kumimoji="0" lang="zh-CN" altLang="zh-CN" sz="1200" i="0" u="none" strike="noStrike" kern="1200" cap="none" spc="0" normalizeH="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鲜</a:t>
            </a:r>
            <a:r>
              <a:rPr kumimoji="0" lang="zh-CN" altLang="zh-CN" sz="12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花和 “感恩卡”</a:t>
            </a:r>
            <a:endParaRPr kumimoji="0" lang="zh-CN" altLang="zh-CN" sz="12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1" name="矩形 20"/>
          <p:cNvSpPr/>
          <p:nvPr/>
        </p:nvSpPr>
        <p:spPr>
          <a:xfrm>
            <a:off x="1571604" y="3857634"/>
            <a:ext cx="2643206" cy="276999"/>
          </a:xfrm>
          <a:prstGeom prst="rect">
            <a:avLst/>
          </a:prstGeom>
        </p:spPr>
        <p:txBody>
          <a:bodyPr wrap="square">
            <a:spAutoFit/>
          </a:bodyPr>
          <a:lstStyle/>
          <a:p>
            <a:pPr rtl="0">
              <a:defRPr/>
            </a:pPr>
            <a:r>
              <a:rPr lang="zh-CN" altLang="en-US" sz="1200" smtClean="0">
                <a:solidFill>
                  <a:schemeClr val="tx1">
                    <a:lumMod val="75000"/>
                    <a:lumOff val="25000"/>
                  </a:schemeClr>
                </a:solidFill>
                <a:latin typeface="微软雅黑" panose="020B0503020204020204" pitchFamily="34" charset="-122"/>
                <a:ea typeface="微软雅黑" panose="020B0503020204020204" pitchFamily="34" charset="-122"/>
                <a:cs typeface="+mn-cs"/>
              </a:rPr>
              <a:t>课程结束时的大体老师告别仪式</a:t>
            </a:r>
            <a:endParaRPr lang="zh-CN" altLang="zh-CN" sz="12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p:txBody>
      </p:sp>
      <p:sp>
        <p:nvSpPr>
          <p:cNvPr id="6" name="文本框 5"/>
          <p:cNvSpPr txBox="1"/>
          <p:nvPr/>
        </p:nvSpPr>
        <p:spPr>
          <a:xfrm>
            <a:off x="3352165" y="107315"/>
            <a:ext cx="1980029"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一、课堂内仪式</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pic>
        <p:nvPicPr>
          <p:cNvPr id="29725" name="Picture 10" descr="C:\Documents and Settings\Administrator\桌面\白色版.png"/>
          <p:cNvPicPr>
            <a:picLocks noChangeAspect="1"/>
          </p:cNvPicPr>
          <p:nvPr/>
        </p:nvPicPr>
        <p:blipFill>
          <a:blip r:embed="rId3" cstate="print"/>
          <a:stretch>
            <a:fillRect/>
          </a:stretch>
        </p:blipFill>
        <p:spPr>
          <a:xfrm>
            <a:off x="6561411" y="51411"/>
            <a:ext cx="2547094" cy="508689"/>
          </a:xfrm>
          <a:prstGeom prst="rect">
            <a:avLst/>
          </a:prstGeom>
          <a:noFill/>
          <a:ln w="9525">
            <a:noFill/>
          </a:ln>
        </p:spPr>
      </p:pic>
      <p:sp>
        <p:nvSpPr>
          <p:cNvPr id="7" name=" 3"/>
          <p:cNvSpPr/>
          <p:nvPr/>
        </p:nvSpPr>
        <p:spPr bwMode="auto">
          <a:xfrm>
            <a:off x="144780" y="1075690"/>
            <a:ext cx="370205" cy="320675"/>
          </a:xfrm>
          <a:custGeom>
            <a:avLst/>
            <a:gdLst>
              <a:gd name="T0" fmla="*/ 1905000 w 1360"/>
              <a:gd name="T1" fmla="*/ 65651 h 1358"/>
              <a:gd name="T2" fmla="*/ 1703294 w 1360"/>
              <a:gd name="T3" fmla="*/ 205463 h 1358"/>
              <a:gd name="T4" fmla="*/ 1507191 w 1360"/>
              <a:gd name="T5" fmla="*/ 363512 h 1358"/>
              <a:gd name="T6" fmla="*/ 1318092 w 1360"/>
              <a:gd name="T7" fmla="*/ 538581 h 1358"/>
              <a:gd name="T8" fmla="*/ 1138798 w 1360"/>
              <a:gd name="T9" fmla="*/ 731887 h 1358"/>
              <a:gd name="T10" fmla="*/ 970710 w 1360"/>
              <a:gd name="T11" fmla="*/ 930055 h 1358"/>
              <a:gd name="T12" fmla="*/ 832037 w 1360"/>
              <a:gd name="T13" fmla="*/ 1130655 h 1358"/>
              <a:gd name="T14" fmla="*/ 715776 w 1360"/>
              <a:gd name="T15" fmla="*/ 1326392 h 1358"/>
              <a:gd name="T16" fmla="*/ 624728 w 1360"/>
              <a:gd name="T17" fmla="*/ 1520914 h 1358"/>
              <a:gd name="T18" fmla="*/ 525276 w 1360"/>
              <a:gd name="T19" fmla="*/ 1580486 h 1358"/>
              <a:gd name="T20" fmla="*/ 455239 w 1360"/>
              <a:gd name="T21" fmla="*/ 1627901 h 1358"/>
              <a:gd name="T22" fmla="*/ 417419 w 1360"/>
              <a:gd name="T23" fmla="*/ 1625469 h 1358"/>
              <a:gd name="T24" fmla="*/ 390805 w 1360"/>
              <a:gd name="T25" fmla="*/ 1551308 h 1358"/>
              <a:gd name="T26" fmla="*/ 336176 w 1360"/>
              <a:gd name="T27" fmla="*/ 1432163 h 1358"/>
              <a:gd name="T28" fmla="*/ 285750 w 1360"/>
              <a:gd name="T29" fmla="*/ 1322745 h 1358"/>
              <a:gd name="T30" fmla="*/ 239526 w 1360"/>
              <a:gd name="T31" fmla="*/ 1231563 h 1358"/>
              <a:gd name="T32" fmla="*/ 196103 w 1360"/>
              <a:gd name="T33" fmla="*/ 1158618 h 1358"/>
              <a:gd name="T34" fmla="*/ 155482 w 1360"/>
              <a:gd name="T35" fmla="*/ 1102693 h 1358"/>
              <a:gd name="T36" fmla="*/ 120463 w 1360"/>
              <a:gd name="T37" fmla="*/ 1061357 h 1358"/>
              <a:gd name="T38" fmla="*/ 81243 w 1360"/>
              <a:gd name="T39" fmla="*/ 1030963 h 1358"/>
              <a:gd name="T40" fmla="*/ 40621 w 1360"/>
              <a:gd name="T41" fmla="*/ 1011511 h 1358"/>
              <a:gd name="T42" fmla="*/ 0 w 1360"/>
              <a:gd name="T43" fmla="*/ 1003001 h 1358"/>
              <a:gd name="T44" fmla="*/ 53228 w 1360"/>
              <a:gd name="T45" fmla="*/ 960449 h 1358"/>
              <a:gd name="T46" fmla="*/ 107857 w 1360"/>
              <a:gd name="T47" fmla="*/ 930055 h 1358"/>
              <a:gd name="T48" fmla="*/ 152680 w 1360"/>
              <a:gd name="T49" fmla="*/ 914250 h 1358"/>
              <a:gd name="T50" fmla="*/ 198904 w 1360"/>
              <a:gd name="T51" fmla="*/ 906956 h 1358"/>
              <a:gd name="T52" fmla="*/ 257735 w 1360"/>
              <a:gd name="T53" fmla="*/ 925192 h 1358"/>
              <a:gd name="T54" fmla="*/ 323570 w 1360"/>
              <a:gd name="T55" fmla="*/ 979901 h 1358"/>
              <a:gd name="T56" fmla="*/ 388004 w 1360"/>
              <a:gd name="T57" fmla="*/ 1067436 h 1358"/>
              <a:gd name="T58" fmla="*/ 458040 w 1360"/>
              <a:gd name="T59" fmla="*/ 1191443 h 1358"/>
              <a:gd name="T60" fmla="*/ 572901 w 1360"/>
              <a:gd name="T61" fmla="*/ 1193875 h 1358"/>
              <a:gd name="T62" fmla="*/ 710173 w 1360"/>
              <a:gd name="T63" fmla="*/ 1000569 h 1358"/>
              <a:gd name="T64" fmla="*/ 861452 w 1360"/>
              <a:gd name="T65" fmla="*/ 813342 h 1358"/>
              <a:gd name="T66" fmla="*/ 1025338 w 1360"/>
              <a:gd name="T67" fmla="*/ 637057 h 1358"/>
              <a:gd name="T68" fmla="*/ 1203232 w 1360"/>
              <a:gd name="T69" fmla="*/ 468067 h 1358"/>
              <a:gd name="T70" fmla="*/ 1385327 w 1360"/>
              <a:gd name="T71" fmla="*/ 314881 h 1358"/>
              <a:gd name="T72" fmla="*/ 1574426 w 1360"/>
              <a:gd name="T73" fmla="*/ 175069 h 1358"/>
              <a:gd name="T74" fmla="*/ 1764926 w 1360"/>
              <a:gd name="T75" fmla="*/ 53493 h 13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0" h="1358">
                <a:moveTo>
                  <a:pt x="1331" y="0"/>
                </a:moveTo>
                <a:lnTo>
                  <a:pt x="1360" y="54"/>
                </a:lnTo>
                <a:lnTo>
                  <a:pt x="1287" y="109"/>
                </a:lnTo>
                <a:lnTo>
                  <a:pt x="1216" y="169"/>
                </a:lnTo>
                <a:lnTo>
                  <a:pt x="1145" y="232"/>
                </a:lnTo>
                <a:lnTo>
                  <a:pt x="1076" y="299"/>
                </a:lnTo>
                <a:lnTo>
                  <a:pt x="1007" y="368"/>
                </a:lnTo>
                <a:lnTo>
                  <a:pt x="941" y="443"/>
                </a:lnTo>
                <a:lnTo>
                  <a:pt x="876" y="520"/>
                </a:lnTo>
                <a:lnTo>
                  <a:pt x="813" y="602"/>
                </a:lnTo>
                <a:lnTo>
                  <a:pt x="751" y="685"/>
                </a:lnTo>
                <a:lnTo>
                  <a:pt x="693" y="765"/>
                </a:lnTo>
                <a:lnTo>
                  <a:pt x="642" y="848"/>
                </a:lnTo>
                <a:lnTo>
                  <a:pt x="594" y="930"/>
                </a:lnTo>
                <a:lnTo>
                  <a:pt x="551" y="1011"/>
                </a:lnTo>
                <a:lnTo>
                  <a:pt x="511" y="1091"/>
                </a:lnTo>
                <a:lnTo>
                  <a:pt x="476" y="1172"/>
                </a:lnTo>
                <a:lnTo>
                  <a:pt x="446" y="1251"/>
                </a:lnTo>
                <a:lnTo>
                  <a:pt x="401" y="1281"/>
                </a:lnTo>
                <a:lnTo>
                  <a:pt x="375" y="1300"/>
                </a:lnTo>
                <a:lnTo>
                  <a:pt x="348" y="1320"/>
                </a:lnTo>
                <a:lnTo>
                  <a:pt x="325" y="1339"/>
                </a:lnTo>
                <a:lnTo>
                  <a:pt x="304" y="1358"/>
                </a:lnTo>
                <a:lnTo>
                  <a:pt x="298" y="1337"/>
                </a:lnTo>
                <a:lnTo>
                  <a:pt x="290" y="1310"/>
                </a:lnTo>
                <a:lnTo>
                  <a:pt x="279" y="1276"/>
                </a:lnTo>
                <a:lnTo>
                  <a:pt x="263" y="1237"/>
                </a:lnTo>
                <a:lnTo>
                  <a:pt x="240" y="1178"/>
                </a:lnTo>
                <a:lnTo>
                  <a:pt x="221" y="1132"/>
                </a:lnTo>
                <a:lnTo>
                  <a:pt x="204" y="1088"/>
                </a:lnTo>
                <a:lnTo>
                  <a:pt x="186" y="1049"/>
                </a:lnTo>
                <a:lnTo>
                  <a:pt x="171" y="1013"/>
                </a:lnTo>
                <a:lnTo>
                  <a:pt x="156" y="982"/>
                </a:lnTo>
                <a:lnTo>
                  <a:pt x="140" y="953"/>
                </a:lnTo>
                <a:lnTo>
                  <a:pt x="125" y="928"/>
                </a:lnTo>
                <a:lnTo>
                  <a:pt x="111" y="907"/>
                </a:lnTo>
                <a:lnTo>
                  <a:pt x="100" y="890"/>
                </a:lnTo>
                <a:lnTo>
                  <a:pt x="86" y="873"/>
                </a:lnTo>
                <a:lnTo>
                  <a:pt x="71" y="859"/>
                </a:lnTo>
                <a:lnTo>
                  <a:pt x="58" y="848"/>
                </a:lnTo>
                <a:lnTo>
                  <a:pt x="44" y="838"/>
                </a:lnTo>
                <a:lnTo>
                  <a:pt x="29" y="832"/>
                </a:lnTo>
                <a:lnTo>
                  <a:pt x="15" y="827"/>
                </a:lnTo>
                <a:lnTo>
                  <a:pt x="0" y="825"/>
                </a:lnTo>
                <a:lnTo>
                  <a:pt x="19" y="806"/>
                </a:lnTo>
                <a:lnTo>
                  <a:pt x="38" y="790"/>
                </a:lnTo>
                <a:lnTo>
                  <a:pt x="58" y="777"/>
                </a:lnTo>
                <a:lnTo>
                  <a:pt x="77" y="765"/>
                </a:lnTo>
                <a:lnTo>
                  <a:pt x="94" y="758"/>
                </a:lnTo>
                <a:lnTo>
                  <a:pt x="109" y="752"/>
                </a:lnTo>
                <a:lnTo>
                  <a:pt x="127" y="748"/>
                </a:lnTo>
                <a:lnTo>
                  <a:pt x="142" y="746"/>
                </a:lnTo>
                <a:lnTo>
                  <a:pt x="163" y="750"/>
                </a:lnTo>
                <a:lnTo>
                  <a:pt x="184" y="761"/>
                </a:lnTo>
                <a:lnTo>
                  <a:pt x="207" y="779"/>
                </a:lnTo>
                <a:lnTo>
                  <a:pt x="231" y="806"/>
                </a:lnTo>
                <a:lnTo>
                  <a:pt x="254" y="838"/>
                </a:lnTo>
                <a:lnTo>
                  <a:pt x="277" y="878"/>
                </a:lnTo>
                <a:lnTo>
                  <a:pt x="302" y="924"/>
                </a:lnTo>
                <a:lnTo>
                  <a:pt x="327" y="980"/>
                </a:lnTo>
                <a:lnTo>
                  <a:pt x="363" y="1063"/>
                </a:lnTo>
                <a:lnTo>
                  <a:pt x="409" y="982"/>
                </a:lnTo>
                <a:lnTo>
                  <a:pt x="457" y="901"/>
                </a:lnTo>
                <a:lnTo>
                  <a:pt x="507" y="823"/>
                </a:lnTo>
                <a:lnTo>
                  <a:pt x="561" y="744"/>
                </a:lnTo>
                <a:lnTo>
                  <a:pt x="615" y="669"/>
                </a:lnTo>
                <a:lnTo>
                  <a:pt x="672" y="596"/>
                </a:lnTo>
                <a:lnTo>
                  <a:pt x="732" y="524"/>
                </a:lnTo>
                <a:lnTo>
                  <a:pt x="795" y="453"/>
                </a:lnTo>
                <a:lnTo>
                  <a:pt x="859" y="385"/>
                </a:lnTo>
                <a:lnTo>
                  <a:pt x="924" y="320"/>
                </a:lnTo>
                <a:lnTo>
                  <a:pt x="989" y="259"/>
                </a:lnTo>
                <a:lnTo>
                  <a:pt x="1055" y="199"/>
                </a:lnTo>
                <a:lnTo>
                  <a:pt x="1124" y="144"/>
                </a:lnTo>
                <a:lnTo>
                  <a:pt x="1191" y="92"/>
                </a:lnTo>
                <a:lnTo>
                  <a:pt x="1260" y="44"/>
                </a:lnTo>
                <a:lnTo>
                  <a:pt x="133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18" name="矩形 17"/>
          <p:cNvSpPr/>
          <p:nvPr/>
        </p:nvSpPr>
        <p:spPr>
          <a:xfrm>
            <a:off x="10160" y="928676"/>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40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4</a:t>
            </a:r>
            <a:endPar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2" name="矩形 21"/>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5" name="Rectangle 8"/>
          <p:cNvSpPr>
            <a:spLocks noChangeArrowheads="1"/>
          </p:cNvSpPr>
          <p:nvPr/>
        </p:nvSpPr>
        <p:spPr bwMode="auto">
          <a:xfrm>
            <a:off x="2428860" y="4641761"/>
            <a:ext cx="4572032" cy="374461"/>
          </a:xfrm>
          <a:prstGeom prst="rect">
            <a:avLst/>
          </a:prstGeom>
          <a:noFill/>
          <a:ln w="9525">
            <a:noFill/>
            <a:miter lim="800000"/>
          </a:ln>
        </p:spPr>
        <p:txBody>
          <a:bodyPr wrap="square" anchor="ctr">
            <a:spAutoFit/>
          </a:bodyPr>
          <a:lstStyle/>
          <a:p>
            <a:pPr indent="266700">
              <a:lnSpc>
                <a:spcPts val="2200"/>
              </a:lnSpc>
            </a:pPr>
            <a:r>
              <a:rPr lang="zh-CN" altLang="en-US" b="1" dirty="0" smtClean="0">
                <a:solidFill>
                  <a:schemeClr val="bg1"/>
                </a:solidFill>
                <a:latin typeface="微软雅黑" panose="020B0503020204020204" pitchFamily="34" charset="-122"/>
                <a:ea typeface="微软雅黑" panose="020B0503020204020204" pitchFamily="34" charset="-122"/>
              </a:rPr>
              <a:t>亲身感受大爱和大义，感悟生命的真谛</a:t>
            </a:r>
            <a:endParaRPr lang="zh-CN" altLang="en-US" b="1" dirty="0">
              <a:solidFill>
                <a:schemeClr val="bg1">
                  <a:lumMod val="95000"/>
                </a:schemeClr>
              </a:solidFill>
              <a:latin typeface="微软雅黑" panose="020B0503020204020204" pitchFamily="34" charset="-122"/>
              <a:ea typeface="微软雅黑" panose="020B0503020204020204" pitchFamily="34" charset="-122"/>
            </a:endParaRPr>
          </a:p>
        </p:txBody>
      </p:sp>
      <p:pic>
        <p:nvPicPr>
          <p:cNvPr id="19" name="Picture 2" descr="D:\更换电脑\E\教研室资料\红十字会\照片1\课后献花照片\烛光送别.jpg"/>
          <p:cNvPicPr>
            <a:picLocks noChangeAspect="1" noChangeArrowheads="1"/>
          </p:cNvPicPr>
          <p:nvPr/>
        </p:nvPicPr>
        <p:blipFill>
          <a:blip r:embed="rId4" cstate="print"/>
          <a:srcRect/>
          <a:stretch>
            <a:fillRect/>
          </a:stretch>
        </p:blipFill>
        <p:spPr bwMode="auto">
          <a:xfrm>
            <a:off x="3492168" y="1928808"/>
            <a:ext cx="2722906" cy="1636394"/>
          </a:xfrm>
          <a:prstGeom prst="rect">
            <a:avLst/>
          </a:prstGeom>
          <a:noFill/>
          <a:ln>
            <a:solidFill>
              <a:srgbClr val="C00000"/>
            </a:solidFill>
          </a:ln>
        </p:spPr>
      </p:pic>
      <p:sp>
        <p:nvSpPr>
          <p:cNvPr id="24" name="矩形 23"/>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26" name="矩形 25"/>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9" name="文本框 1"/>
          <p:cNvSpPr txBox="1"/>
          <p:nvPr/>
        </p:nvSpPr>
        <p:spPr>
          <a:xfrm>
            <a:off x="5286380" y="99938"/>
            <a:ext cx="2236510"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（二）课堂内仪式</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11"/>
          <p:cNvGrpSpPr/>
          <p:nvPr/>
        </p:nvGrpSpPr>
        <p:grpSpPr>
          <a:xfrm>
            <a:off x="500034" y="1707654"/>
            <a:ext cx="8143931" cy="1535112"/>
            <a:chOff x="2311400" y="1634463"/>
            <a:chExt cx="4249307" cy="1534187"/>
          </a:xfrm>
        </p:grpSpPr>
        <p:sp>
          <p:nvSpPr>
            <p:cNvPr id="2" name="直接连接符 6"/>
            <p:cNvSpPr>
              <a:spLocks noChangeShapeType="1"/>
            </p:cNvSpPr>
            <p:nvPr/>
          </p:nvSpPr>
          <p:spPr bwMode="auto">
            <a:xfrm>
              <a:off x="2311400" y="3167064"/>
              <a:ext cx="4249307" cy="1586"/>
            </a:xfrm>
            <a:prstGeom prst="line">
              <a:avLst/>
            </a:prstGeom>
            <a:noFill/>
            <a:ln w="28575">
              <a:solidFill>
                <a:schemeClr val="bg1">
                  <a:lumMod val="65000"/>
                </a:schemeClr>
              </a:solidFill>
              <a:prstDash val="sysDot"/>
              <a:rou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直接连接符 7"/>
            <p:cNvSpPr>
              <a:spLocks noChangeShapeType="1"/>
            </p:cNvSpPr>
            <p:nvPr/>
          </p:nvSpPr>
          <p:spPr bwMode="auto">
            <a:xfrm>
              <a:off x="2311400" y="1634463"/>
              <a:ext cx="4249307" cy="1586"/>
            </a:xfrm>
            <a:prstGeom prst="line">
              <a:avLst/>
            </a:prstGeom>
            <a:noFill/>
            <a:ln w="28575">
              <a:solidFill>
                <a:schemeClr val="bg1">
                  <a:lumMod val="65000"/>
                </a:schemeClr>
              </a:solidFill>
              <a:prstDash val="sysDot"/>
              <a:rou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矩形 3"/>
            <p:cNvSpPr/>
            <p:nvPr/>
          </p:nvSpPr>
          <p:spPr>
            <a:xfrm>
              <a:off x="2339972" y="1851819"/>
              <a:ext cx="1052392" cy="504521"/>
            </a:xfrm>
            <a:prstGeom prst="rect">
              <a:avLst/>
            </a:prstGeom>
            <a:solidFill>
              <a:srgbClr val="9D1F33"/>
            </a:solidFill>
            <a:ln w="19050">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2800" b="1" i="0" u="none" strike="noStrike" kern="1200" cap="none" spc="0" normalizeH="0" baseline="0" noProof="0">
                  <a:ln>
                    <a:noFill/>
                  </a:ln>
                  <a:solidFill>
                    <a:schemeClr val="lt1"/>
                  </a:solidFill>
                  <a:effectLst/>
                  <a:uLnTx/>
                  <a:uFillTx/>
                  <a:latin typeface="Arial Rounded MT Bold" panose="020F0704030504030204" pitchFamily="34" charset="0"/>
                  <a:ea typeface="微软雅黑" panose="020B0503020204020204" pitchFamily="34" charset="-122"/>
                  <a:cs typeface="+mn-cs"/>
                </a:rPr>
                <a:t>PART  1</a:t>
              </a:r>
              <a:endParaRPr kumimoji="0" lang="zh-CN" altLang="en-US" sz="28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5" name="矩形 4"/>
            <p:cNvSpPr/>
            <p:nvPr/>
          </p:nvSpPr>
          <p:spPr>
            <a:xfrm>
              <a:off x="2438879" y="2355248"/>
              <a:ext cx="878936" cy="62668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dist" defTabSz="914400" rtl="0" eaLnBrk="0" fontAlgn="base" latinLnBrk="0" hangingPunct="0">
                <a:lnSpc>
                  <a:spcPct val="100000"/>
                </a:lnSpc>
                <a:spcBef>
                  <a:spcPct val="0"/>
                </a:spcBef>
                <a:spcAft>
                  <a:spcPct val="0"/>
                </a:spcAft>
                <a:buClrTx/>
                <a:buSzTx/>
                <a:buFontTx/>
                <a:buNone/>
                <a:defRPr/>
              </a:pPr>
              <a:r>
                <a:rPr kumimoji="0" lang="zh-CN" altLang="en-US" sz="2600" b="1" i="0" u="none" strike="noStrike" kern="1200" cap="none" spc="0" normalizeH="0" baseline="0" noProof="0">
                  <a:ln>
                    <a:noFill/>
                  </a:ln>
                  <a:solidFill>
                    <a:srgbClr val="9D1F33"/>
                  </a:solidFill>
                  <a:effectLst/>
                  <a:uLnTx/>
                  <a:uFillTx/>
                  <a:latin typeface="微软雅黑" panose="020B0503020204020204" pitchFamily="34" charset="-122"/>
                  <a:ea typeface="微软雅黑" panose="020B0503020204020204" pitchFamily="34" charset="-122"/>
                  <a:cs typeface="+mn-cs"/>
                </a:rPr>
                <a:t>第</a:t>
              </a:r>
              <a:r>
                <a:rPr lang="zh-CN" altLang="en-US" sz="2600" b="1">
                  <a:solidFill>
                    <a:srgbClr val="9D1F33"/>
                  </a:solidFill>
                  <a:latin typeface="微软雅黑" panose="020B0503020204020204" pitchFamily="34" charset="-122"/>
                  <a:ea typeface="微软雅黑" panose="020B0503020204020204" pitchFamily="34" charset="-122"/>
                </a:rPr>
                <a:t>一</a:t>
              </a:r>
              <a:r>
                <a:rPr kumimoji="0" lang="zh-CN" altLang="en-US" sz="2600" b="1" i="0" u="none" strike="noStrike" kern="1200" cap="none" spc="0" normalizeH="0" baseline="0" noProof="0">
                  <a:ln>
                    <a:noFill/>
                  </a:ln>
                  <a:solidFill>
                    <a:srgbClr val="9D1F33"/>
                  </a:solidFill>
                  <a:effectLst/>
                  <a:uLnTx/>
                  <a:uFillTx/>
                  <a:latin typeface="微软雅黑" panose="020B0503020204020204" pitchFamily="34" charset="-122"/>
                  <a:ea typeface="微软雅黑" panose="020B0503020204020204" pitchFamily="34" charset="-122"/>
                  <a:cs typeface="+mn-cs"/>
                </a:rPr>
                <a:t>部</a:t>
              </a:r>
              <a:r>
                <a:rPr kumimoji="0" lang="zh-CN" altLang="en-US" sz="2600" b="1"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rPr>
                <a:t>分</a:t>
              </a:r>
              <a:endParaRPr kumimoji="0" lang="zh-CN" altLang="en-US" sz="2600" b="1"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endParaRPr>
            </a:p>
          </p:txBody>
        </p:sp>
      </p:grpSp>
      <p:sp>
        <p:nvSpPr>
          <p:cNvPr id="10" name="矩形 9"/>
          <p:cNvSpPr/>
          <p:nvPr/>
        </p:nvSpPr>
        <p:spPr>
          <a:xfrm>
            <a:off x="0" y="4786328"/>
            <a:ext cx="9186545" cy="357172"/>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bwMode="auto">
          <a:xfrm>
            <a:off x="0" y="4763"/>
            <a:ext cx="9144000" cy="709599"/>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14" name="矩形 13"/>
          <p:cNvSpPr/>
          <p:nvPr/>
        </p:nvSpPr>
        <p:spPr>
          <a:xfrm>
            <a:off x="2928926" y="1857370"/>
            <a:ext cx="5643602" cy="1065213"/>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rtl="0"/>
            <a:r>
              <a:rPr lang="zh-CN" altLang="en-US" sz="2800" b="1">
                <a:solidFill>
                  <a:srgbClr val="9D1F33"/>
                </a:solidFill>
                <a:latin typeface="微软雅黑" panose="020B0503020204020204" pitchFamily="34" charset="-122"/>
                <a:ea typeface="微软雅黑" panose="020B0503020204020204" pitchFamily="34" charset="-122"/>
              </a:rPr>
              <a:t>  课程思政的“概念与内涵”</a:t>
            </a:r>
            <a:endParaRPr lang="zh-CN" altLang="en-US" sz="2800" b="1">
              <a:solidFill>
                <a:srgbClr val="9D1F33"/>
              </a:solidFill>
              <a:latin typeface="微软雅黑" panose="020B0503020204020204" pitchFamily="34" charset="-122"/>
              <a:ea typeface="微软雅黑" panose="020B0503020204020204" pitchFamily="34" charset="-122"/>
            </a:endParaRPr>
          </a:p>
        </p:txBody>
      </p:sp>
      <p:sp>
        <p:nvSpPr>
          <p:cNvPr id="11" name="矩形 10"/>
          <p:cNvSpPr/>
          <p:nvPr/>
        </p:nvSpPr>
        <p:spPr>
          <a:xfrm>
            <a:off x="1500166" y="68031"/>
            <a:ext cx="5715040" cy="553998"/>
          </a:xfrm>
          <a:prstGeom prst="rect">
            <a:avLst/>
          </a:prstGeom>
        </p:spPr>
        <p:txBody>
          <a:bodyPr wrap="square">
            <a:spAutoFit/>
          </a:bodyPr>
          <a:lstStyle/>
          <a:p>
            <a:pPr algn="ctr">
              <a:lnSpc>
                <a:spcPct val="150000"/>
              </a:lnSpc>
            </a:pPr>
            <a:r>
              <a:rPr lang="zh-CN" altLang="en-US" sz="2000" b="1" smtClean="0">
                <a:solidFill>
                  <a:schemeClr val="bg1"/>
                </a:solidFill>
                <a:latin typeface="微软雅黑" panose="020B0503020204020204" pitchFamily="34" charset="-122"/>
                <a:ea typeface="微软雅黑" panose="020B0503020204020204" pitchFamily="34" charset="-122"/>
                <a:sym typeface="+mn-ea"/>
              </a:rPr>
              <a:t>专业课程融入思政工作的教学理念与方法</a:t>
            </a:r>
            <a:endParaRPr lang="zh-CN" altLang="en-US" sz="2000" b="1">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20955" y="4544078"/>
            <a:ext cx="9186545" cy="59944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b="1" i="0" u="none" strike="noStrike" kern="1200" cap="none" spc="0" normalizeH="0" baseline="0" noProof="0" smtClean="0">
                <a:ln>
                  <a:noFill/>
                </a:ln>
                <a:solidFill>
                  <a:schemeClr val="bg1"/>
                </a:solidFill>
                <a:effectLst/>
                <a:uLnTx/>
                <a:uFillTx/>
                <a:latin typeface="微软雅黑" panose="020B0503020204020204" pitchFamily="34" charset="-122"/>
                <a:ea typeface="微软雅黑" panose="020B0503020204020204" pitchFamily="34" charset="-122"/>
                <a:cs typeface="+mn-cs"/>
              </a:rPr>
              <a:t>敬重逝者，慰藉家属，教育学生</a:t>
            </a:r>
            <a:endParaRPr kumimoji="0" lang="zh-CN"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grpSp>
        <p:nvGrpSpPr>
          <p:cNvPr id="2" name="组合 4"/>
          <p:cNvGrpSpPr/>
          <p:nvPr/>
        </p:nvGrpSpPr>
        <p:grpSpPr>
          <a:xfrm>
            <a:off x="1665910" y="1214428"/>
            <a:ext cx="7910237" cy="1464182"/>
            <a:chOff x="467544" y="2935923"/>
            <a:chExt cx="8565085" cy="1600562"/>
          </a:xfrm>
        </p:grpSpPr>
        <p:sp>
          <p:nvSpPr>
            <p:cNvPr id="13" name="矩形 12"/>
            <p:cNvSpPr/>
            <p:nvPr/>
          </p:nvSpPr>
          <p:spPr>
            <a:xfrm>
              <a:off x="1043841" y="2981959"/>
              <a:ext cx="7988788" cy="349156"/>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4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遗体捐献登记者</a:t>
              </a:r>
              <a:r>
                <a:rPr kumimoji="0" lang="zh-CN" altLang="zh-CN" sz="1400"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rPr>
                <a:t>家访和探望</a:t>
              </a:r>
              <a:endParaRPr kumimoji="0" lang="zh-CN" altLang="zh-CN" sz="1400"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endParaRPr>
            </a:p>
          </p:txBody>
        </p:sp>
        <p:sp>
          <p:nvSpPr>
            <p:cNvPr id="14" name="矩形 13"/>
            <p:cNvSpPr/>
            <p:nvPr/>
          </p:nvSpPr>
          <p:spPr>
            <a:xfrm>
              <a:off x="1043841" y="3408214"/>
              <a:ext cx="7196577" cy="349156"/>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4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邀请遗体捐献登记者来学校与同学</a:t>
              </a:r>
              <a:r>
                <a:rPr kumimoji="0" lang="zh-CN" altLang="zh-CN" sz="1400"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rPr>
                <a:t>座谈</a:t>
              </a:r>
              <a:endParaRPr kumimoji="0" lang="zh-CN" altLang="zh-CN" sz="1400"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endParaRPr>
            </a:p>
          </p:txBody>
        </p:sp>
        <p:grpSp>
          <p:nvGrpSpPr>
            <p:cNvPr id="3" name="组合 3"/>
            <p:cNvGrpSpPr/>
            <p:nvPr/>
          </p:nvGrpSpPr>
          <p:grpSpPr>
            <a:xfrm>
              <a:off x="467544" y="2935923"/>
              <a:ext cx="361998" cy="431789"/>
              <a:chOff x="467544" y="2935923"/>
              <a:chExt cx="361998" cy="431789"/>
            </a:xfrm>
          </p:grpSpPr>
          <p:sp>
            <p:nvSpPr>
              <p:cNvPr id="31" name="矩形 30"/>
              <p:cNvSpPr/>
              <p:nvPr/>
            </p:nvSpPr>
            <p:spPr bwMode="auto">
              <a:xfrm>
                <a:off x="467544" y="2935923"/>
                <a:ext cx="361998" cy="431789"/>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sp>
            <p:nvSpPr>
              <p:cNvPr id="29718" name="Freeform 86"/>
              <p:cNvSpPr>
                <a:spLocks noEditPoints="1"/>
              </p:cNvSpPr>
              <p:nvPr/>
            </p:nvSpPr>
            <p:spPr>
              <a:xfrm>
                <a:off x="527738" y="3073213"/>
                <a:ext cx="206689" cy="207800"/>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grpSp>
        <p:grpSp>
          <p:nvGrpSpPr>
            <p:cNvPr id="4" name="组合 34"/>
            <p:cNvGrpSpPr/>
            <p:nvPr/>
          </p:nvGrpSpPr>
          <p:grpSpPr>
            <a:xfrm>
              <a:off x="467544" y="3326383"/>
              <a:ext cx="361999" cy="390461"/>
              <a:chOff x="467496" y="2682396"/>
              <a:chExt cx="361999" cy="390461"/>
            </a:xfrm>
          </p:grpSpPr>
          <p:sp>
            <p:nvSpPr>
              <p:cNvPr id="36" name="矩形 35"/>
              <p:cNvSpPr/>
              <p:nvPr/>
            </p:nvSpPr>
            <p:spPr bwMode="auto">
              <a:xfrm>
                <a:off x="467496" y="2682396"/>
                <a:ext cx="361999" cy="390461"/>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sp>
            <p:nvSpPr>
              <p:cNvPr id="29714" name="Freeform 86"/>
              <p:cNvSpPr>
                <a:spLocks noEditPoints="1"/>
              </p:cNvSpPr>
              <p:nvPr/>
            </p:nvSpPr>
            <p:spPr>
              <a:xfrm>
                <a:off x="545453" y="2760488"/>
                <a:ext cx="206690" cy="207800"/>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grpSp>
        <p:grpSp>
          <p:nvGrpSpPr>
            <p:cNvPr id="5" name="组合 41"/>
            <p:cNvGrpSpPr/>
            <p:nvPr/>
          </p:nvGrpSpPr>
          <p:grpSpPr>
            <a:xfrm>
              <a:off x="527786" y="4306228"/>
              <a:ext cx="283075" cy="230257"/>
              <a:chOff x="7238865" y="5195923"/>
              <a:chExt cx="735640" cy="598380"/>
            </a:xfrm>
          </p:grpSpPr>
          <p:sp>
            <p:nvSpPr>
              <p:cNvPr id="29710" name="Freeform 86"/>
              <p:cNvSpPr>
                <a:spLocks noEditPoints="1"/>
              </p:cNvSpPr>
              <p:nvPr/>
            </p:nvSpPr>
            <p:spPr>
              <a:xfrm>
                <a:off x="7238865" y="5254283"/>
                <a:ext cx="537134" cy="540020"/>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sp>
            <p:nvSpPr>
              <p:cNvPr id="29711" name="Freeform 88"/>
              <p:cNvSpPr>
                <a:spLocks noEditPoints="1"/>
              </p:cNvSpPr>
              <p:nvPr/>
            </p:nvSpPr>
            <p:spPr>
              <a:xfrm>
                <a:off x="7702046" y="5195923"/>
                <a:ext cx="272459" cy="293354"/>
              </a:xfrm>
              <a:custGeom>
                <a:avLst/>
                <a:gdLst>
                  <a:gd name="txL" fmla="*/ 0 w 148"/>
                  <a:gd name="txT" fmla="*/ 0 h 160"/>
                  <a:gd name="txR" fmla="*/ 148 w 148"/>
                  <a:gd name="txB" fmla="*/ 160 h 160"/>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148" h="160">
                    <a:moveTo>
                      <a:pt x="129" y="91"/>
                    </a:moveTo>
                    <a:cubicBezTo>
                      <a:pt x="130" y="88"/>
                      <a:pt x="131" y="84"/>
                      <a:pt x="131" y="80"/>
                    </a:cubicBezTo>
                    <a:cubicBezTo>
                      <a:pt x="131" y="77"/>
                      <a:pt x="130" y="73"/>
                      <a:pt x="129" y="70"/>
                    </a:cubicBezTo>
                    <a:cubicBezTo>
                      <a:pt x="145" y="55"/>
                      <a:pt x="145" y="55"/>
                      <a:pt x="145" y="55"/>
                    </a:cubicBezTo>
                    <a:cubicBezTo>
                      <a:pt x="147" y="54"/>
                      <a:pt x="147" y="52"/>
                      <a:pt x="147" y="50"/>
                    </a:cubicBezTo>
                    <a:cubicBezTo>
                      <a:pt x="147" y="49"/>
                      <a:pt x="147" y="47"/>
                      <a:pt x="147" y="46"/>
                    </a:cubicBezTo>
                    <a:cubicBezTo>
                      <a:pt x="140" y="34"/>
                      <a:pt x="140" y="34"/>
                      <a:pt x="140" y="34"/>
                    </a:cubicBezTo>
                    <a:cubicBezTo>
                      <a:pt x="138" y="32"/>
                      <a:pt x="136" y="31"/>
                      <a:pt x="133" y="31"/>
                    </a:cubicBezTo>
                    <a:cubicBezTo>
                      <a:pt x="133" y="31"/>
                      <a:pt x="132" y="31"/>
                      <a:pt x="131" y="31"/>
                    </a:cubicBezTo>
                    <a:cubicBezTo>
                      <a:pt x="111" y="37"/>
                      <a:pt x="111" y="37"/>
                      <a:pt x="111" y="37"/>
                    </a:cubicBezTo>
                    <a:cubicBezTo>
                      <a:pt x="105" y="33"/>
                      <a:pt x="99" y="29"/>
                      <a:pt x="92" y="27"/>
                    </a:cubicBezTo>
                    <a:cubicBezTo>
                      <a:pt x="88" y="6"/>
                      <a:pt x="88" y="6"/>
                      <a:pt x="88" y="6"/>
                    </a:cubicBezTo>
                    <a:cubicBezTo>
                      <a:pt x="87" y="3"/>
                      <a:pt x="84" y="0"/>
                      <a:pt x="81" y="0"/>
                    </a:cubicBezTo>
                    <a:cubicBezTo>
                      <a:pt x="67" y="0"/>
                      <a:pt x="67" y="0"/>
                      <a:pt x="67" y="0"/>
                    </a:cubicBezTo>
                    <a:cubicBezTo>
                      <a:pt x="63" y="0"/>
                      <a:pt x="61" y="3"/>
                      <a:pt x="60" y="6"/>
                    </a:cubicBezTo>
                    <a:cubicBezTo>
                      <a:pt x="55" y="27"/>
                      <a:pt x="55" y="27"/>
                      <a:pt x="55" y="27"/>
                    </a:cubicBezTo>
                    <a:cubicBezTo>
                      <a:pt x="48" y="29"/>
                      <a:pt x="42" y="33"/>
                      <a:pt x="37" y="38"/>
                    </a:cubicBezTo>
                    <a:cubicBezTo>
                      <a:pt x="16" y="31"/>
                      <a:pt x="16" y="31"/>
                      <a:pt x="16" y="31"/>
                    </a:cubicBezTo>
                    <a:cubicBezTo>
                      <a:pt x="15" y="31"/>
                      <a:pt x="15" y="31"/>
                      <a:pt x="14" y="31"/>
                    </a:cubicBezTo>
                    <a:cubicBezTo>
                      <a:pt x="12" y="31"/>
                      <a:pt x="9" y="32"/>
                      <a:pt x="8" y="34"/>
                    </a:cubicBezTo>
                    <a:cubicBezTo>
                      <a:pt x="1" y="46"/>
                      <a:pt x="1" y="46"/>
                      <a:pt x="1" y="46"/>
                    </a:cubicBezTo>
                    <a:cubicBezTo>
                      <a:pt x="0" y="47"/>
                      <a:pt x="0" y="49"/>
                      <a:pt x="0" y="50"/>
                    </a:cubicBezTo>
                    <a:cubicBezTo>
                      <a:pt x="0" y="52"/>
                      <a:pt x="1" y="54"/>
                      <a:pt x="2" y="55"/>
                    </a:cubicBezTo>
                    <a:cubicBezTo>
                      <a:pt x="19" y="70"/>
                      <a:pt x="19" y="70"/>
                      <a:pt x="19" y="70"/>
                    </a:cubicBezTo>
                    <a:cubicBezTo>
                      <a:pt x="18" y="73"/>
                      <a:pt x="17" y="77"/>
                      <a:pt x="17" y="80"/>
                    </a:cubicBezTo>
                    <a:cubicBezTo>
                      <a:pt x="17" y="84"/>
                      <a:pt x="18" y="87"/>
                      <a:pt x="19" y="91"/>
                    </a:cubicBezTo>
                    <a:cubicBezTo>
                      <a:pt x="2" y="106"/>
                      <a:pt x="2" y="106"/>
                      <a:pt x="2" y="106"/>
                    </a:cubicBezTo>
                    <a:cubicBezTo>
                      <a:pt x="1" y="107"/>
                      <a:pt x="0" y="109"/>
                      <a:pt x="0" y="111"/>
                    </a:cubicBezTo>
                    <a:cubicBezTo>
                      <a:pt x="0" y="112"/>
                      <a:pt x="0" y="113"/>
                      <a:pt x="1" y="114"/>
                    </a:cubicBezTo>
                    <a:cubicBezTo>
                      <a:pt x="8" y="126"/>
                      <a:pt x="8" y="126"/>
                      <a:pt x="8" y="126"/>
                    </a:cubicBezTo>
                    <a:cubicBezTo>
                      <a:pt x="9" y="129"/>
                      <a:pt x="12" y="130"/>
                      <a:pt x="14" y="130"/>
                    </a:cubicBezTo>
                    <a:cubicBezTo>
                      <a:pt x="15" y="130"/>
                      <a:pt x="15" y="130"/>
                      <a:pt x="16" y="130"/>
                    </a:cubicBezTo>
                    <a:cubicBezTo>
                      <a:pt x="37" y="123"/>
                      <a:pt x="37" y="123"/>
                      <a:pt x="37" y="123"/>
                    </a:cubicBezTo>
                    <a:cubicBezTo>
                      <a:pt x="42" y="127"/>
                      <a:pt x="48" y="131"/>
                      <a:pt x="55" y="133"/>
                    </a:cubicBezTo>
                    <a:cubicBezTo>
                      <a:pt x="60" y="155"/>
                      <a:pt x="60" y="155"/>
                      <a:pt x="60" y="155"/>
                    </a:cubicBezTo>
                    <a:cubicBezTo>
                      <a:pt x="61" y="158"/>
                      <a:pt x="63" y="160"/>
                      <a:pt x="67" y="160"/>
                    </a:cubicBezTo>
                    <a:cubicBezTo>
                      <a:pt x="81" y="160"/>
                      <a:pt x="81" y="160"/>
                      <a:pt x="81" y="160"/>
                    </a:cubicBezTo>
                    <a:cubicBezTo>
                      <a:pt x="84" y="160"/>
                      <a:pt x="87" y="158"/>
                      <a:pt x="88" y="155"/>
                    </a:cubicBezTo>
                    <a:cubicBezTo>
                      <a:pt x="92" y="134"/>
                      <a:pt x="92" y="134"/>
                      <a:pt x="92" y="134"/>
                    </a:cubicBezTo>
                    <a:cubicBezTo>
                      <a:pt x="99" y="131"/>
                      <a:pt x="105" y="128"/>
                      <a:pt x="111" y="123"/>
                    </a:cubicBezTo>
                    <a:cubicBezTo>
                      <a:pt x="131" y="130"/>
                      <a:pt x="131" y="130"/>
                      <a:pt x="131" y="130"/>
                    </a:cubicBezTo>
                    <a:cubicBezTo>
                      <a:pt x="132" y="130"/>
                      <a:pt x="133" y="130"/>
                      <a:pt x="133" y="130"/>
                    </a:cubicBezTo>
                    <a:cubicBezTo>
                      <a:pt x="136" y="130"/>
                      <a:pt x="138" y="129"/>
                      <a:pt x="140" y="126"/>
                    </a:cubicBezTo>
                    <a:cubicBezTo>
                      <a:pt x="147" y="114"/>
                      <a:pt x="147" y="114"/>
                      <a:pt x="147" y="114"/>
                    </a:cubicBezTo>
                    <a:cubicBezTo>
                      <a:pt x="147" y="113"/>
                      <a:pt x="148" y="112"/>
                      <a:pt x="147" y="111"/>
                    </a:cubicBezTo>
                    <a:cubicBezTo>
                      <a:pt x="148" y="109"/>
                      <a:pt x="147" y="107"/>
                      <a:pt x="145" y="106"/>
                    </a:cubicBezTo>
                    <a:lnTo>
                      <a:pt x="129" y="91"/>
                    </a:lnTo>
                    <a:close/>
                    <a:moveTo>
                      <a:pt x="96" y="80"/>
                    </a:moveTo>
                    <a:cubicBezTo>
                      <a:pt x="96" y="92"/>
                      <a:pt x="86" y="102"/>
                      <a:pt x="74" y="102"/>
                    </a:cubicBezTo>
                    <a:cubicBezTo>
                      <a:pt x="62" y="102"/>
                      <a:pt x="52" y="92"/>
                      <a:pt x="52" y="80"/>
                    </a:cubicBezTo>
                    <a:cubicBezTo>
                      <a:pt x="52" y="68"/>
                      <a:pt x="62" y="58"/>
                      <a:pt x="74" y="58"/>
                    </a:cubicBezTo>
                    <a:cubicBezTo>
                      <a:pt x="86" y="58"/>
                      <a:pt x="96" y="68"/>
                      <a:pt x="96" y="80"/>
                    </a:cubicBezTo>
                    <a:close/>
                  </a:path>
                </a:pathLst>
              </a:custGeom>
              <a:solidFill>
                <a:srgbClr val="FFFFFF">
                  <a:alpha val="100000"/>
                </a:srgbClr>
              </a:solidFill>
              <a:ln w="9525">
                <a:noFill/>
              </a:ln>
            </p:spPr>
            <p:txBody>
              <a:bodyPr/>
              <a:lstStyle/>
              <a:p>
                <a:endParaRPr lang="zh-CN" altLang="en-US"/>
              </a:p>
            </p:txBody>
          </p:sp>
        </p:grpSp>
      </p:grpSp>
      <p:grpSp>
        <p:nvGrpSpPr>
          <p:cNvPr id="8" name="组合 4"/>
          <p:cNvGrpSpPr/>
          <p:nvPr/>
        </p:nvGrpSpPr>
        <p:grpSpPr>
          <a:xfrm>
            <a:off x="1665910" y="1928807"/>
            <a:ext cx="7267295" cy="955326"/>
            <a:chOff x="467544" y="2773921"/>
            <a:chExt cx="8565085" cy="1033697"/>
          </a:xfrm>
        </p:grpSpPr>
        <p:sp>
          <p:nvSpPr>
            <p:cNvPr id="6" name="矩形 5"/>
            <p:cNvSpPr/>
            <p:nvPr/>
          </p:nvSpPr>
          <p:spPr>
            <a:xfrm>
              <a:off x="1043841" y="2897260"/>
              <a:ext cx="7988788" cy="345608"/>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4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组织</a:t>
              </a:r>
              <a:r>
                <a:rPr kumimoji="0" lang="zh-CN" altLang="zh-CN" sz="1400" i="0" u="none" strike="noStrike" kern="1200" cap="none" spc="0" normalizeH="0" baseline="0" noProof="0" dirty="0" smtClean="0">
                  <a:ln>
                    <a:noFill/>
                  </a:ln>
                  <a:solidFill>
                    <a:srgbClr val="9D1F33"/>
                  </a:solidFill>
                  <a:effectLst/>
                  <a:uLnTx/>
                  <a:uFillTx/>
                  <a:latin typeface="微软雅黑" panose="020B0503020204020204" pitchFamily="34" charset="-122"/>
                  <a:ea typeface="微软雅黑" panose="020B0503020204020204" pitchFamily="34" charset="-122"/>
                  <a:cs typeface="+mn-cs"/>
                </a:rPr>
                <a:t>“</a:t>
              </a:r>
              <a:r>
                <a:rPr kumimoji="0" lang="zh-CN" altLang="en-US" sz="1400" i="0" u="none" strike="noStrike" kern="1200" cap="none" spc="0" normalizeH="0" baseline="0" noProof="0" dirty="0" smtClean="0">
                  <a:ln>
                    <a:noFill/>
                  </a:ln>
                  <a:solidFill>
                    <a:srgbClr val="9D1F33"/>
                  </a:solidFill>
                  <a:effectLst/>
                  <a:uLnTx/>
                  <a:uFillTx/>
                  <a:latin typeface="微软雅黑" panose="020B0503020204020204" pitchFamily="34" charset="-122"/>
                  <a:ea typeface="微软雅黑" panose="020B0503020204020204" pitchFamily="34" charset="-122"/>
                  <a:cs typeface="+mn-cs"/>
                </a:rPr>
                <a:t>清明，感恩和缅怀</a:t>
              </a:r>
              <a:r>
                <a:rPr lang="zh-CN" altLang="zh-CN" sz="1400" dirty="0" smtClean="0">
                  <a:solidFill>
                    <a:srgbClr val="9D1F33"/>
                  </a:solidFill>
                  <a:latin typeface="微软雅黑" panose="020B0503020204020204" pitchFamily="34" charset="-122"/>
                  <a:ea typeface="微软雅黑" panose="020B0503020204020204" pitchFamily="34" charset="-122"/>
                  <a:cs typeface="+mn-cs"/>
                </a:rPr>
                <a:t>遗体</a:t>
              </a:r>
              <a:r>
                <a:rPr lang="zh-CN" altLang="en-US" sz="1400" dirty="0" smtClean="0">
                  <a:solidFill>
                    <a:srgbClr val="9D1F33"/>
                  </a:solidFill>
                  <a:latin typeface="微软雅黑" panose="020B0503020204020204" pitchFamily="34" charset="-122"/>
                  <a:ea typeface="微软雅黑" panose="020B0503020204020204" pitchFamily="34" charset="-122"/>
                  <a:cs typeface="+mn-cs"/>
                </a:rPr>
                <a:t>器官</a:t>
              </a:r>
              <a:r>
                <a:rPr lang="zh-CN" altLang="zh-CN" sz="1400" dirty="0" smtClean="0">
                  <a:solidFill>
                    <a:srgbClr val="9D1F33"/>
                  </a:solidFill>
                  <a:latin typeface="微软雅黑" panose="020B0503020204020204" pitchFamily="34" charset="-122"/>
                  <a:ea typeface="微软雅黑" panose="020B0503020204020204" pitchFamily="34" charset="-122"/>
                  <a:cs typeface="+mn-cs"/>
                </a:rPr>
                <a:t>捐</a:t>
              </a:r>
              <a:r>
                <a:rPr lang="zh-CN" altLang="zh-CN" sz="1400" dirty="0">
                  <a:solidFill>
                    <a:srgbClr val="9D1F33"/>
                  </a:solidFill>
                  <a:latin typeface="微软雅黑" panose="020B0503020204020204" pitchFamily="34" charset="-122"/>
                  <a:ea typeface="微软雅黑" panose="020B0503020204020204" pitchFamily="34" charset="-122"/>
                  <a:cs typeface="+mn-cs"/>
                </a:rPr>
                <a:t>献</a:t>
              </a:r>
              <a:r>
                <a:rPr lang="zh-CN" altLang="zh-CN" sz="1400" dirty="0" smtClean="0">
                  <a:solidFill>
                    <a:srgbClr val="9D1F33"/>
                  </a:solidFill>
                  <a:latin typeface="微软雅黑" panose="020B0503020204020204" pitchFamily="34" charset="-122"/>
                  <a:ea typeface="微软雅黑" panose="020B0503020204020204" pitchFamily="34" charset="-122"/>
                  <a:cs typeface="+mn-cs"/>
                </a:rPr>
                <a:t>者</a:t>
              </a:r>
              <a:r>
                <a:rPr kumimoji="0" lang="zh-CN" altLang="zh-CN" sz="140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0" lang="zh-CN" altLang="zh-CN" sz="14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活动</a:t>
              </a:r>
              <a:endParaRPr kumimoji="0" lang="zh-CN" altLang="zh-CN" sz="14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7" name="矩形 6"/>
            <p:cNvSpPr/>
            <p:nvPr/>
          </p:nvSpPr>
          <p:spPr>
            <a:xfrm>
              <a:off x="1043841" y="3332475"/>
              <a:ext cx="7196577" cy="345608"/>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4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带领学生参加市红</a:t>
              </a:r>
              <a:r>
                <a:rPr kumimoji="0" lang="zh-CN" altLang="zh-CN" sz="140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会</a:t>
              </a:r>
              <a:r>
                <a:rPr kumimoji="0" lang="zh-CN" altLang="en-US" sz="1400" i="0" u="none" strike="noStrike" kern="1200" cap="none" spc="0" normalizeH="0" baseline="0" noProof="0" dirty="0" smtClean="0">
                  <a:ln>
                    <a:noFill/>
                  </a:ln>
                  <a:solidFill>
                    <a:srgbClr val="9D1F33"/>
                  </a:solidFill>
                  <a:effectLst/>
                  <a:uLnTx/>
                  <a:uFillTx/>
                  <a:latin typeface="微软雅黑" panose="020B0503020204020204" pitchFamily="34" charset="-122"/>
                  <a:ea typeface="微软雅黑" panose="020B0503020204020204" pitchFamily="34" charset="-122"/>
                  <a:cs typeface="+mn-cs"/>
                </a:rPr>
                <a:t>遗体器官</a:t>
              </a:r>
              <a:r>
                <a:rPr lang="zh-CN" altLang="zh-CN" sz="1400" dirty="0" smtClean="0">
                  <a:solidFill>
                    <a:srgbClr val="9D1F33"/>
                  </a:solidFill>
                  <a:latin typeface="微软雅黑" panose="020B0503020204020204" pitchFamily="34" charset="-122"/>
                  <a:ea typeface="微软雅黑" panose="020B0503020204020204" pitchFamily="34" charset="-122"/>
                  <a:cs typeface="+mn-cs"/>
                </a:rPr>
                <a:t>捐</a:t>
              </a:r>
              <a:r>
                <a:rPr lang="zh-CN" altLang="zh-CN" sz="1400" dirty="0">
                  <a:solidFill>
                    <a:srgbClr val="9D1F33"/>
                  </a:solidFill>
                  <a:latin typeface="微软雅黑" panose="020B0503020204020204" pitchFamily="34" charset="-122"/>
                  <a:ea typeface="微软雅黑" panose="020B0503020204020204" pitchFamily="34" charset="-122"/>
                  <a:cs typeface="+mn-cs"/>
                </a:rPr>
                <a:t>献纪念日活动</a:t>
              </a:r>
              <a:endParaRPr lang="zh-CN" altLang="zh-CN" sz="1400" dirty="0">
                <a:solidFill>
                  <a:srgbClr val="9D1F33"/>
                </a:solidFill>
                <a:latin typeface="微软雅黑" panose="020B0503020204020204" pitchFamily="34" charset="-122"/>
                <a:ea typeface="微软雅黑" panose="020B0503020204020204" pitchFamily="34" charset="-122"/>
                <a:cs typeface="+mn-cs"/>
              </a:endParaRPr>
            </a:p>
          </p:txBody>
        </p:sp>
        <p:grpSp>
          <p:nvGrpSpPr>
            <p:cNvPr id="9" name="组合 3"/>
            <p:cNvGrpSpPr/>
            <p:nvPr/>
          </p:nvGrpSpPr>
          <p:grpSpPr>
            <a:xfrm>
              <a:off x="467544" y="2773921"/>
              <a:ext cx="431826" cy="509090"/>
              <a:chOff x="467544" y="2773921"/>
              <a:chExt cx="431826" cy="509090"/>
            </a:xfrm>
          </p:grpSpPr>
          <p:sp>
            <p:nvSpPr>
              <p:cNvPr id="10" name="矩形 9"/>
              <p:cNvSpPr/>
              <p:nvPr/>
            </p:nvSpPr>
            <p:spPr bwMode="auto">
              <a:xfrm>
                <a:off x="467544" y="2773921"/>
                <a:ext cx="431826" cy="509090"/>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sp>
            <p:nvSpPr>
              <p:cNvPr id="16" name="Freeform 86"/>
              <p:cNvSpPr>
                <a:spLocks noEditPoints="1"/>
              </p:cNvSpPr>
              <p:nvPr/>
            </p:nvSpPr>
            <p:spPr>
              <a:xfrm>
                <a:off x="570684" y="2988509"/>
                <a:ext cx="206690" cy="207800"/>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grpSp>
        <p:grpSp>
          <p:nvGrpSpPr>
            <p:cNvPr id="12" name="组合 34"/>
            <p:cNvGrpSpPr/>
            <p:nvPr/>
          </p:nvGrpSpPr>
          <p:grpSpPr>
            <a:xfrm>
              <a:off x="467544" y="3237712"/>
              <a:ext cx="431826" cy="569906"/>
              <a:chOff x="467496" y="2593725"/>
              <a:chExt cx="431826" cy="569906"/>
            </a:xfrm>
          </p:grpSpPr>
          <p:sp>
            <p:nvSpPr>
              <p:cNvPr id="19" name="矩形 18"/>
              <p:cNvSpPr/>
              <p:nvPr/>
            </p:nvSpPr>
            <p:spPr bwMode="auto">
              <a:xfrm>
                <a:off x="467496" y="2593725"/>
                <a:ext cx="431826" cy="509090"/>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grpSp>
            <p:nvGrpSpPr>
              <p:cNvPr id="15" name="组合 36"/>
              <p:cNvGrpSpPr/>
              <p:nvPr/>
            </p:nvGrpSpPr>
            <p:grpSpPr>
              <a:xfrm>
                <a:off x="527738" y="2807792"/>
                <a:ext cx="283075" cy="355839"/>
                <a:chOff x="7238865" y="4564537"/>
                <a:chExt cx="735640" cy="924740"/>
              </a:xfrm>
            </p:grpSpPr>
            <p:sp>
              <p:nvSpPr>
                <p:cNvPr id="21" name="Freeform 86"/>
                <p:cNvSpPr>
                  <a:spLocks noEditPoints="1"/>
                </p:cNvSpPr>
                <p:nvPr/>
              </p:nvSpPr>
              <p:spPr>
                <a:xfrm>
                  <a:off x="7238865" y="4564537"/>
                  <a:ext cx="537135" cy="540023"/>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sp>
              <p:nvSpPr>
                <p:cNvPr id="22" name="Freeform 88"/>
                <p:cNvSpPr>
                  <a:spLocks noEditPoints="1"/>
                </p:cNvSpPr>
                <p:nvPr/>
              </p:nvSpPr>
              <p:spPr>
                <a:xfrm>
                  <a:off x="7702046" y="5195923"/>
                  <a:ext cx="272459" cy="293354"/>
                </a:xfrm>
                <a:custGeom>
                  <a:avLst/>
                  <a:gdLst>
                    <a:gd name="txL" fmla="*/ 0 w 148"/>
                    <a:gd name="txT" fmla="*/ 0 h 160"/>
                    <a:gd name="txR" fmla="*/ 148 w 148"/>
                    <a:gd name="txB" fmla="*/ 160 h 160"/>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148" h="160">
                      <a:moveTo>
                        <a:pt x="129" y="91"/>
                      </a:moveTo>
                      <a:cubicBezTo>
                        <a:pt x="130" y="88"/>
                        <a:pt x="131" y="84"/>
                        <a:pt x="131" y="80"/>
                      </a:cubicBezTo>
                      <a:cubicBezTo>
                        <a:pt x="131" y="77"/>
                        <a:pt x="130" y="73"/>
                        <a:pt x="129" y="70"/>
                      </a:cubicBezTo>
                      <a:cubicBezTo>
                        <a:pt x="145" y="55"/>
                        <a:pt x="145" y="55"/>
                        <a:pt x="145" y="55"/>
                      </a:cubicBezTo>
                      <a:cubicBezTo>
                        <a:pt x="147" y="54"/>
                        <a:pt x="147" y="52"/>
                        <a:pt x="147" y="50"/>
                      </a:cubicBezTo>
                      <a:cubicBezTo>
                        <a:pt x="147" y="49"/>
                        <a:pt x="147" y="47"/>
                        <a:pt x="147" y="46"/>
                      </a:cubicBezTo>
                      <a:cubicBezTo>
                        <a:pt x="140" y="34"/>
                        <a:pt x="140" y="34"/>
                        <a:pt x="140" y="34"/>
                      </a:cubicBezTo>
                      <a:cubicBezTo>
                        <a:pt x="138" y="32"/>
                        <a:pt x="136" y="31"/>
                        <a:pt x="133" y="31"/>
                      </a:cubicBezTo>
                      <a:cubicBezTo>
                        <a:pt x="133" y="31"/>
                        <a:pt x="132" y="31"/>
                        <a:pt x="131" y="31"/>
                      </a:cubicBezTo>
                      <a:cubicBezTo>
                        <a:pt x="111" y="37"/>
                        <a:pt x="111" y="37"/>
                        <a:pt x="111" y="37"/>
                      </a:cubicBezTo>
                      <a:cubicBezTo>
                        <a:pt x="105" y="33"/>
                        <a:pt x="99" y="29"/>
                        <a:pt x="92" y="27"/>
                      </a:cubicBezTo>
                      <a:cubicBezTo>
                        <a:pt x="88" y="6"/>
                        <a:pt x="88" y="6"/>
                        <a:pt x="88" y="6"/>
                      </a:cubicBezTo>
                      <a:cubicBezTo>
                        <a:pt x="87" y="3"/>
                        <a:pt x="84" y="0"/>
                        <a:pt x="81" y="0"/>
                      </a:cubicBezTo>
                      <a:cubicBezTo>
                        <a:pt x="67" y="0"/>
                        <a:pt x="67" y="0"/>
                        <a:pt x="67" y="0"/>
                      </a:cubicBezTo>
                      <a:cubicBezTo>
                        <a:pt x="63" y="0"/>
                        <a:pt x="61" y="3"/>
                        <a:pt x="60" y="6"/>
                      </a:cubicBezTo>
                      <a:cubicBezTo>
                        <a:pt x="55" y="27"/>
                        <a:pt x="55" y="27"/>
                        <a:pt x="55" y="27"/>
                      </a:cubicBezTo>
                      <a:cubicBezTo>
                        <a:pt x="48" y="29"/>
                        <a:pt x="42" y="33"/>
                        <a:pt x="37" y="38"/>
                      </a:cubicBezTo>
                      <a:cubicBezTo>
                        <a:pt x="16" y="31"/>
                        <a:pt x="16" y="31"/>
                        <a:pt x="16" y="31"/>
                      </a:cubicBezTo>
                      <a:cubicBezTo>
                        <a:pt x="15" y="31"/>
                        <a:pt x="15" y="31"/>
                        <a:pt x="14" y="31"/>
                      </a:cubicBezTo>
                      <a:cubicBezTo>
                        <a:pt x="12" y="31"/>
                        <a:pt x="9" y="32"/>
                        <a:pt x="8" y="34"/>
                      </a:cubicBezTo>
                      <a:cubicBezTo>
                        <a:pt x="1" y="46"/>
                        <a:pt x="1" y="46"/>
                        <a:pt x="1" y="46"/>
                      </a:cubicBezTo>
                      <a:cubicBezTo>
                        <a:pt x="0" y="47"/>
                        <a:pt x="0" y="49"/>
                        <a:pt x="0" y="50"/>
                      </a:cubicBezTo>
                      <a:cubicBezTo>
                        <a:pt x="0" y="52"/>
                        <a:pt x="1" y="54"/>
                        <a:pt x="2" y="55"/>
                      </a:cubicBezTo>
                      <a:cubicBezTo>
                        <a:pt x="19" y="70"/>
                        <a:pt x="19" y="70"/>
                        <a:pt x="19" y="70"/>
                      </a:cubicBezTo>
                      <a:cubicBezTo>
                        <a:pt x="18" y="73"/>
                        <a:pt x="17" y="77"/>
                        <a:pt x="17" y="80"/>
                      </a:cubicBezTo>
                      <a:cubicBezTo>
                        <a:pt x="17" y="84"/>
                        <a:pt x="18" y="87"/>
                        <a:pt x="19" y="91"/>
                      </a:cubicBezTo>
                      <a:cubicBezTo>
                        <a:pt x="2" y="106"/>
                        <a:pt x="2" y="106"/>
                        <a:pt x="2" y="106"/>
                      </a:cubicBezTo>
                      <a:cubicBezTo>
                        <a:pt x="1" y="107"/>
                        <a:pt x="0" y="109"/>
                        <a:pt x="0" y="111"/>
                      </a:cubicBezTo>
                      <a:cubicBezTo>
                        <a:pt x="0" y="112"/>
                        <a:pt x="0" y="113"/>
                        <a:pt x="1" y="114"/>
                      </a:cubicBezTo>
                      <a:cubicBezTo>
                        <a:pt x="8" y="126"/>
                        <a:pt x="8" y="126"/>
                        <a:pt x="8" y="126"/>
                      </a:cubicBezTo>
                      <a:cubicBezTo>
                        <a:pt x="9" y="129"/>
                        <a:pt x="12" y="130"/>
                        <a:pt x="14" y="130"/>
                      </a:cubicBezTo>
                      <a:cubicBezTo>
                        <a:pt x="15" y="130"/>
                        <a:pt x="15" y="130"/>
                        <a:pt x="16" y="130"/>
                      </a:cubicBezTo>
                      <a:cubicBezTo>
                        <a:pt x="37" y="123"/>
                        <a:pt x="37" y="123"/>
                        <a:pt x="37" y="123"/>
                      </a:cubicBezTo>
                      <a:cubicBezTo>
                        <a:pt x="42" y="127"/>
                        <a:pt x="48" y="131"/>
                        <a:pt x="55" y="133"/>
                      </a:cubicBezTo>
                      <a:cubicBezTo>
                        <a:pt x="60" y="155"/>
                        <a:pt x="60" y="155"/>
                        <a:pt x="60" y="155"/>
                      </a:cubicBezTo>
                      <a:cubicBezTo>
                        <a:pt x="61" y="158"/>
                        <a:pt x="63" y="160"/>
                        <a:pt x="67" y="160"/>
                      </a:cubicBezTo>
                      <a:cubicBezTo>
                        <a:pt x="81" y="160"/>
                        <a:pt x="81" y="160"/>
                        <a:pt x="81" y="160"/>
                      </a:cubicBezTo>
                      <a:cubicBezTo>
                        <a:pt x="84" y="160"/>
                        <a:pt x="87" y="158"/>
                        <a:pt x="88" y="155"/>
                      </a:cubicBezTo>
                      <a:cubicBezTo>
                        <a:pt x="92" y="134"/>
                        <a:pt x="92" y="134"/>
                        <a:pt x="92" y="134"/>
                      </a:cubicBezTo>
                      <a:cubicBezTo>
                        <a:pt x="99" y="131"/>
                        <a:pt x="105" y="128"/>
                        <a:pt x="111" y="123"/>
                      </a:cubicBezTo>
                      <a:cubicBezTo>
                        <a:pt x="131" y="130"/>
                        <a:pt x="131" y="130"/>
                        <a:pt x="131" y="130"/>
                      </a:cubicBezTo>
                      <a:cubicBezTo>
                        <a:pt x="132" y="130"/>
                        <a:pt x="133" y="130"/>
                        <a:pt x="133" y="130"/>
                      </a:cubicBezTo>
                      <a:cubicBezTo>
                        <a:pt x="136" y="130"/>
                        <a:pt x="138" y="129"/>
                        <a:pt x="140" y="126"/>
                      </a:cubicBezTo>
                      <a:cubicBezTo>
                        <a:pt x="147" y="114"/>
                        <a:pt x="147" y="114"/>
                        <a:pt x="147" y="114"/>
                      </a:cubicBezTo>
                      <a:cubicBezTo>
                        <a:pt x="147" y="113"/>
                        <a:pt x="148" y="112"/>
                        <a:pt x="147" y="111"/>
                      </a:cubicBezTo>
                      <a:cubicBezTo>
                        <a:pt x="148" y="109"/>
                        <a:pt x="147" y="107"/>
                        <a:pt x="145" y="106"/>
                      </a:cubicBezTo>
                      <a:lnTo>
                        <a:pt x="129" y="91"/>
                      </a:lnTo>
                      <a:close/>
                      <a:moveTo>
                        <a:pt x="96" y="80"/>
                      </a:moveTo>
                      <a:cubicBezTo>
                        <a:pt x="96" y="92"/>
                        <a:pt x="86" y="102"/>
                        <a:pt x="74" y="102"/>
                      </a:cubicBezTo>
                      <a:cubicBezTo>
                        <a:pt x="62" y="102"/>
                        <a:pt x="52" y="92"/>
                        <a:pt x="52" y="80"/>
                      </a:cubicBezTo>
                      <a:cubicBezTo>
                        <a:pt x="52" y="68"/>
                        <a:pt x="62" y="58"/>
                        <a:pt x="74" y="58"/>
                      </a:cubicBezTo>
                      <a:cubicBezTo>
                        <a:pt x="86" y="58"/>
                        <a:pt x="96" y="68"/>
                        <a:pt x="96" y="80"/>
                      </a:cubicBezTo>
                      <a:close/>
                    </a:path>
                  </a:pathLst>
                </a:custGeom>
                <a:solidFill>
                  <a:srgbClr val="FFFFFF">
                    <a:alpha val="100000"/>
                  </a:srgbClr>
                </a:solidFill>
                <a:ln w="9525">
                  <a:noFill/>
                </a:ln>
              </p:spPr>
              <p:txBody>
                <a:bodyPr/>
                <a:lstStyle/>
                <a:p>
                  <a:endParaRPr lang="zh-CN" altLang="en-US"/>
                </a:p>
              </p:txBody>
            </p:sp>
          </p:grpSp>
        </p:grpSp>
      </p:grpSp>
      <p:sp>
        <p:nvSpPr>
          <p:cNvPr id="42" name="矩形 41"/>
          <p:cNvSpPr/>
          <p:nvPr/>
        </p:nvSpPr>
        <p:spPr>
          <a:xfrm>
            <a:off x="2194567" y="2865712"/>
            <a:ext cx="6646359" cy="307777"/>
          </a:xfrm>
          <a:prstGeom prst="rect">
            <a:avLst/>
          </a:prstGeom>
        </p:spPr>
        <p:txBody>
          <a:bodyPr>
            <a:spAutoFit/>
          </a:bodyPr>
          <a:lstStyle/>
          <a:p>
            <a:pPr lvl="0" rtl="0">
              <a:defRPr/>
            </a:pPr>
            <a:r>
              <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cs typeface="+mn-cs"/>
              </a:rPr>
              <a:t>成立学生“</a:t>
            </a:r>
            <a:r>
              <a:rPr lang="zh-CN" altLang="en-US" sz="1400" dirty="0" smtClean="0">
                <a:solidFill>
                  <a:srgbClr val="9D1F33"/>
                </a:solidFill>
                <a:latin typeface="微软雅黑" panose="020B0503020204020204" pitchFamily="34" charset="-122"/>
                <a:ea typeface="微软雅黑" panose="020B0503020204020204" pitchFamily="34" charset="-122"/>
                <a:cs typeface="+mn-cs"/>
              </a:rPr>
              <a:t>遗体捐献服务部</a:t>
            </a:r>
            <a:r>
              <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cs typeface="+mn-cs"/>
              </a:rPr>
              <a:t>”</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p:txBody>
      </p:sp>
      <p:sp>
        <p:nvSpPr>
          <p:cNvPr id="43" name="Freeform 86"/>
          <p:cNvSpPr>
            <a:spLocks noEditPoints="1"/>
          </p:cNvSpPr>
          <p:nvPr/>
        </p:nvSpPr>
        <p:spPr>
          <a:xfrm>
            <a:off x="1717967" y="3131409"/>
            <a:ext cx="190887" cy="190094"/>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sp>
        <p:nvSpPr>
          <p:cNvPr id="44" name="Freeform 88"/>
          <p:cNvSpPr>
            <a:spLocks noEditPoints="1"/>
          </p:cNvSpPr>
          <p:nvPr/>
        </p:nvSpPr>
        <p:spPr>
          <a:xfrm>
            <a:off x="1882572" y="3110866"/>
            <a:ext cx="96827" cy="103264"/>
          </a:xfrm>
          <a:custGeom>
            <a:avLst/>
            <a:gdLst>
              <a:gd name="txL" fmla="*/ 0 w 148"/>
              <a:gd name="txT" fmla="*/ 0 h 160"/>
              <a:gd name="txR" fmla="*/ 148 w 148"/>
              <a:gd name="txB" fmla="*/ 160 h 160"/>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148" h="160">
                <a:moveTo>
                  <a:pt x="129" y="91"/>
                </a:moveTo>
                <a:cubicBezTo>
                  <a:pt x="130" y="88"/>
                  <a:pt x="131" y="84"/>
                  <a:pt x="131" y="80"/>
                </a:cubicBezTo>
                <a:cubicBezTo>
                  <a:pt x="131" y="77"/>
                  <a:pt x="130" y="73"/>
                  <a:pt x="129" y="70"/>
                </a:cubicBezTo>
                <a:cubicBezTo>
                  <a:pt x="145" y="55"/>
                  <a:pt x="145" y="55"/>
                  <a:pt x="145" y="55"/>
                </a:cubicBezTo>
                <a:cubicBezTo>
                  <a:pt x="147" y="54"/>
                  <a:pt x="147" y="52"/>
                  <a:pt x="147" y="50"/>
                </a:cubicBezTo>
                <a:cubicBezTo>
                  <a:pt x="147" y="49"/>
                  <a:pt x="147" y="47"/>
                  <a:pt x="147" y="46"/>
                </a:cubicBezTo>
                <a:cubicBezTo>
                  <a:pt x="140" y="34"/>
                  <a:pt x="140" y="34"/>
                  <a:pt x="140" y="34"/>
                </a:cubicBezTo>
                <a:cubicBezTo>
                  <a:pt x="138" y="32"/>
                  <a:pt x="136" y="31"/>
                  <a:pt x="133" y="31"/>
                </a:cubicBezTo>
                <a:cubicBezTo>
                  <a:pt x="133" y="31"/>
                  <a:pt x="132" y="31"/>
                  <a:pt x="131" y="31"/>
                </a:cubicBezTo>
                <a:cubicBezTo>
                  <a:pt x="111" y="37"/>
                  <a:pt x="111" y="37"/>
                  <a:pt x="111" y="37"/>
                </a:cubicBezTo>
                <a:cubicBezTo>
                  <a:pt x="105" y="33"/>
                  <a:pt x="99" y="29"/>
                  <a:pt x="92" y="27"/>
                </a:cubicBezTo>
                <a:cubicBezTo>
                  <a:pt x="88" y="6"/>
                  <a:pt x="88" y="6"/>
                  <a:pt x="88" y="6"/>
                </a:cubicBezTo>
                <a:cubicBezTo>
                  <a:pt x="87" y="3"/>
                  <a:pt x="84" y="0"/>
                  <a:pt x="81" y="0"/>
                </a:cubicBezTo>
                <a:cubicBezTo>
                  <a:pt x="67" y="0"/>
                  <a:pt x="67" y="0"/>
                  <a:pt x="67" y="0"/>
                </a:cubicBezTo>
                <a:cubicBezTo>
                  <a:pt x="63" y="0"/>
                  <a:pt x="61" y="3"/>
                  <a:pt x="60" y="6"/>
                </a:cubicBezTo>
                <a:cubicBezTo>
                  <a:pt x="55" y="27"/>
                  <a:pt x="55" y="27"/>
                  <a:pt x="55" y="27"/>
                </a:cubicBezTo>
                <a:cubicBezTo>
                  <a:pt x="48" y="29"/>
                  <a:pt x="42" y="33"/>
                  <a:pt x="37" y="38"/>
                </a:cubicBezTo>
                <a:cubicBezTo>
                  <a:pt x="16" y="31"/>
                  <a:pt x="16" y="31"/>
                  <a:pt x="16" y="31"/>
                </a:cubicBezTo>
                <a:cubicBezTo>
                  <a:pt x="15" y="31"/>
                  <a:pt x="15" y="31"/>
                  <a:pt x="14" y="31"/>
                </a:cubicBezTo>
                <a:cubicBezTo>
                  <a:pt x="12" y="31"/>
                  <a:pt x="9" y="32"/>
                  <a:pt x="8" y="34"/>
                </a:cubicBezTo>
                <a:cubicBezTo>
                  <a:pt x="1" y="46"/>
                  <a:pt x="1" y="46"/>
                  <a:pt x="1" y="46"/>
                </a:cubicBezTo>
                <a:cubicBezTo>
                  <a:pt x="0" y="47"/>
                  <a:pt x="0" y="49"/>
                  <a:pt x="0" y="50"/>
                </a:cubicBezTo>
                <a:cubicBezTo>
                  <a:pt x="0" y="52"/>
                  <a:pt x="1" y="54"/>
                  <a:pt x="2" y="55"/>
                </a:cubicBezTo>
                <a:cubicBezTo>
                  <a:pt x="19" y="70"/>
                  <a:pt x="19" y="70"/>
                  <a:pt x="19" y="70"/>
                </a:cubicBezTo>
                <a:cubicBezTo>
                  <a:pt x="18" y="73"/>
                  <a:pt x="17" y="77"/>
                  <a:pt x="17" y="80"/>
                </a:cubicBezTo>
                <a:cubicBezTo>
                  <a:pt x="17" y="84"/>
                  <a:pt x="18" y="87"/>
                  <a:pt x="19" y="91"/>
                </a:cubicBezTo>
                <a:cubicBezTo>
                  <a:pt x="2" y="106"/>
                  <a:pt x="2" y="106"/>
                  <a:pt x="2" y="106"/>
                </a:cubicBezTo>
                <a:cubicBezTo>
                  <a:pt x="1" y="107"/>
                  <a:pt x="0" y="109"/>
                  <a:pt x="0" y="111"/>
                </a:cubicBezTo>
                <a:cubicBezTo>
                  <a:pt x="0" y="112"/>
                  <a:pt x="0" y="113"/>
                  <a:pt x="1" y="114"/>
                </a:cubicBezTo>
                <a:cubicBezTo>
                  <a:pt x="8" y="126"/>
                  <a:pt x="8" y="126"/>
                  <a:pt x="8" y="126"/>
                </a:cubicBezTo>
                <a:cubicBezTo>
                  <a:pt x="9" y="129"/>
                  <a:pt x="12" y="130"/>
                  <a:pt x="14" y="130"/>
                </a:cubicBezTo>
                <a:cubicBezTo>
                  <a:pt x="15" y="130"/>
                  <a:pt x="15" y="130"/>
                  <a:pt x="16" y="130"/>
                </a:cubicBezTo>
                <a:cubicBezTo>
                  <a:pt x="37" y="123"/>
                  <a:pt x="37" y="123"/>
                  <a:pt x="37" y="123"/>
                </a:cubicBezTo>
                <a:cubicBezTo>
                  <a:pt x="42" y="127"/>
                  <a:pt x="48" y="131"/>
                  <a:pt x="55" y="133"/>
                </a:cubicBezTo>
                <a:cubicBezTo>
                  <a:pt x="60" y="155"/>
                  <a:pt x="60" y="155"/>
                  <a:pt x="60" y="155"/>
                </a:cubicBezTo>
                <a:cubicBezTo>
                  <a:pt x="61" y="158"/>
                  <a:pt x="63" y="160"/>
                  <a:pt x="67" y="160"/>
                </a:cubicBezTo>
                <a:cubicBezTo>
                  <a:pt x="81" y="160"/>
                  <a:pt x="81" y="160"/>
                  <a:pt x="81" y="160"/>
                </a:cubicBezTo>
                <a:cubicBezTo>
                  <a:pt x="84" y="160"/>
                  <a:pt x="87" y="158"/>
                  <a:pt x="88" y="155"/>
                </a:cubicBezTo>
                <a:cubicBezTo>
                  <a:pt x="92" y="134"/>
                  <a:pt x="92" y="134"/>
                  <a:pt x="92" y="134"/>
                </a:cubicBezTo>
                <a:cubicBezTo>
                  <a:pt x="99" y="131"/>
                  <a:pt x="105" y="128"/>
                  <a:pt x="111" y="123"/>
                </a:cubicBezTo>
                <a:cubicBezTo>
                  <a:pt x="131" y="130"/>
                  <a:pt x="131" y="130"/>
                  <a:pt x="131" y="130"/>
                </a:cubicBezTo>
                <a:cubicBezTo>
                  <a:pt x="132" y="130"/>
                  <a:pt x="133" y="130"/>
                  <a:pt x="133" y="130"/>
                </a:cubicBezTo>
                <a:cubicBezTo>
                  <a:pt x="136" y="130"/>
                  <a:pt x="138" y="129"/>
                  <a:pt x="140" y="126"/>
                </a:cubicBezTo>
                <a:cubicBezTo>
                  <a:pt x="147" y="114"/>
                  <a:pt x="147" y="114"/>
                  <a:pt x="147" y="114"/>
                </a:cubicBezTo>
                <a:cubicBezTo>
                  <a:pt x="147" y="113"/>
                  <a:pt x="148" y="112"/>
                  <a:pt x="147" y="111"/>
                </a:cubicBezTo>
                <a:cubicBezTo>
                  <a:pt x="148" y="109"/>
                  <a:pt x="147" y="107"/>
                  <a:pt x="145" y="106"/>
                </a:cubicBezTo>
                <a:lnTo>
                  <a:pt x="129" y="91"/>
                </a:lnTo>
                <a:close/>
                <a:moveTo>
                  <a:pt x="96" y="80"/>
                </a:moveTo>
                <a:cubicBezTo>
                  <a:pt x="96" y="92"/>
                  <a:pt x="86" y="102"/>
                  <a:pt x="74" y="102"/>
                </a:cubicBezTo>
                <a:cubicBezTo>
                  <a:pt x="62" y="102"/>
                  <a:pt x="52" y="92"/>
                  <a:pt x="52" y="80"/>
                </a:cubicBezTo>
                <a:cubicBezTo>
                  <a:pt x="52" y="68"/>
                  <a:pt x="62" y="58"/>
                  <a:pt x="74" y="58"/>
                </a:cubicBezTo>
                <a:cubicBezTo>
                  <a:pt x="86" y="58"/>
                  <a:pt x="96" y="68"/>
                  <a:pt x="96" y="80"/>
                </a:cubicBezTo>
                <a:close/>
              </a:path>
            </a:pathLst>
          </a:custGeom>
          <a:solidFill>
            <a:srgbClr val="FFFFFF">
              <a:alpha val="100000"/>
            </a:srgbClr>
          </a:solidFill>
          <a:ln w="9525">
            <a:noFill/>
          </a:ln>
        </p:spPr>
        <p:txBody>
          <a:bodyPr/>
          <a:lstStyle/>
          <a:p>
            <a:endParaRPr lang="zh-CN" altLang="en-US"/>
          </a:p>
        </p:txBody>
      </p:sp>
      <p:sp>
        <p:nvSpPr>
          <p:cNvPr id="45" name="矩形 44"/>
          <p:cNvSpPr/>
          <p:nvPr/>
        </p:nvSpPr>
        <p:spPr bwMode="auto">
          <a:xfrm>
            <a:off x="1646529" y="2786064"/>
            <a:ext cx="366395" cy="399053"/>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sp>
        <p:nvSpPr>
          <p:cNvPr id="46" name="Freeform 86"/>
          <p:cNvSpPr>
            <a:spLocks noEditPoints="1"/>
          </p:cNvSpPr>
          <p:nvPr/>
        </p:nvSpPr>
        <p:spPr>
          <a:xfrm>
            <a:off x="1717967" y="2921633"/>
            <a:ext cx="175372" cy="192046"/>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sp>
        <p:nvSpPr>
          <p:cNvPr id="48" name="矩形 47"/>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49" name="矩形 48"/>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50" name="文本框 1"/>
          <p:cNvSpPr txBox="1"/>
          <p:nvPr/>
        </p:nvSpPr>
        <p:spPr>
          <a:xfrm>
            <a:off x="5286380" y="99938"/>
            <a:ext cx="2236510"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（三）课堂外活动</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51" name="矩形 50"/>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52" name="矩形 51"/>
          <p:cNvSpPr/>
          <p:nvPr/>
        </p:nvSpPr>
        <p:spPr>
          <a:xfrm>
            <a:off x="2191080" y="3222902"/>
            <a:ext cx="6646359" cy="307777"/>
          </a:xfrm>
          <a:prstGeom prst="rect">
            <a:avLst/>
          </a:prstGeom>
        </p:spPr>
        <p:txBody>
          <a:bodyPr>
            <a:spAutoFit/>
          </a:bodyPr>
          <a:lstStyle/>
          <a:p>
            <a:pPr rtl="0">
              <a:defRPr/>
            </a:pPr>
            <a:r>
              <a:rPr lang="zh-CN" altLang="en-US" sz="1400" smtClean="0">
                <a:solidFill>
                  <a:schemeClr val="tx1">
                    <a:lumMod val="75000"/>
                    <a:lumOff val="25000"/>
                  </a:schemeClr>
                </a:solidFill>
                <a:latin typeface="微软雅黑" panose="020B0503020204020204" pitchFamily="34" charset="-122"/>
                <a:ea typeface="微软雅黑" panose="020B0503020204020204" pitchFamily="34" charset="-122"/>
                <a:cs typeface="+mn-cs"/>
              </a:rPr>
              <a:t>生</a:t>
            </a:r>
            <a:r>
              <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cs typeface="+mn-cs"/>
              </a:rPr>
              <a:t>命</a:t>
            </a:r>
            <a:r>
              <a:rPr lang="en-US" altLang="zh-CN" sz="1400" dirty="0" smtClean="0">
                <a:solidFill>
                  <a:schemeClr val="tx1">
                    <a:lumMod val="75000"/>
                    <a:lumOff val="25000"/>
                  </a:schemeClr>
                </a:solidFill>
                <a:latin typeface="微软雅黑" panose="020B0503020204020204" pitchFamily="34" charset="-122"/>
                <a:ea typeface="微软雅黑" panose="020B0503020204020204" pitchFamily="34" charset="-122"/>
                <a:cs typeface="+mn-cs"/>
              </a:rPr>
              <a:t>●</a:t>
            </a:r>
            <a:r>
              <a:rPr lang="zh-CN" altLang="en-US" sz="1400" smtClean="0">
                <a:solidFill>
                  <a:schemeClr val="tx1">
                    <a:lumMod val="75000"/>
                    <a:lumOff val="25000"/>
                  </a:schemeClr>
                </a:solidFill>
                <a:latin typeface="微软雅黑" panose="020B0503020204020204" pitchFamily="34" charset="-122"/>
                <a:ea typeface="微软雅黑" panose="020B0503020204020204" pitchFamily="34" charset="-122"/>
                <a:cs typeface="+mn-cs"/>
              </a:rPr>
              <a:t>人文</a:t>
            </a:r>
            <a:r>
              <a:rPr lang="en-US" altLang="zh-CN" sz="1400" smtClean="0">
                <a:solidFill>
                  <a:schemeClr val="tx1">
                    <a:lumMod val="75000"/>
                    <a:lumOff val="25000"/>
                  </a:schemeClr>
                </a:solidFill>
                <a:latin typeface="微软雅黑" panose="020B0503020204020204" pitchFamily="34" charset="-122"/>
                <a:ea typeface="微软雅黑" panose="020B0503020204020204" pitchFamily="34" charset="-122"/>
                <a:cs typeface="+mn-cs"/>
              </a:rPr>
              <a:t>    </a:t>
            </a:r>
            <a:r>
              <a:rPr lang="zh-CN" altLang="en-US" sz="1400" smtClean="0">
                <a:solidFill>
                  <a:srgbClr val="9D1F33"/>
                </a:solidFill>
                <a:latin typeface="微软雅黑" panose="020B0503020204020204" pitchFamily="34" charset="-122"/>
                <a:ea typeface="微软雅黑" panose="020B0503020204020204" pitchFamily="34" charset="-122"/>
              </a:rPr>
              <a:t>解剖绘图大赛</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p:txBody>
      </p:sp>
      <p:sp>
        <p:nvSpPr>
          <p:cNvPr id="53" name="矩形 52"/>
          <p:cNvSpPr/>
          <p:nvPr/>
        </p:nvSpPr>
        <p:spPr bwMode="auto">
          <a:xfrm>
            <a:off x="1643042" y="3143254"/>
            <a:ext cx="366395" cy="399053"/>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sp>
        <p:nvSpPr>
          <p:cNvPr id="54" name="Freeform 86"/>
          <p:cNvSpPr>
            <a:spLocks noEditPoints="1"/>
          </p:cNvSpPr>
          <p:nvPr/>
        </p:nvSpPr>
        <p:spPr>
          <a:xfrm>
            <a:off x="1714480" y="3278823"/>
            <a:ext cx="175372" cy="192046"/>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sp>
        <p:nvSpPr>
          <p:cNvPr id="55" name="矩形 54"/>
          <p:cNvSpPr/>
          <p:nvPr/>
        </p:nvSpPr>
        <p:spPr>
          <a:xfrm>
            <a:off x="2191080" y="3609667"/>
            <a:ext cx="6646359" cy="307777"/>
          </a:xfrm>
          <a:prstGeom prst="rect">
            <a:avLst/>
          </a:prstGeom>
        </p:spPr>
        <p:txBody>
          <a:bodyPr>
            <a:spAutoFit/>
          </a:bodyPr>
          <a:lstStyle/>
          <a:p>
            <a:pPr rtl="0">
              <a:defRPr/>
            </a:pPr>
            <a:r>
              <a:rPr lang="en-US" altLang="zh-CN" sz="1400" smtClean="0">
                <a:solidFill>
                  <a:srgbClr val="9D1F33"/>
                </a:solidFill>
                <a:latin typeface="微软雅黑" panose="020B0503020204020204" pitchFamily="34" charset="-122"/>
                <a:ea typeface="微软雅黑" panose="020B0503020204020204" pitchFamily="34" charset="-122"/>
              </a:rPr>
              <a:t>“</a:t>
            </a:r>
            <a:r>
              <a:rPr lang="zh-CN" altLang="en-US" sz="1400" smtClean="0">
                <a:solidFill>
                  <a:srgbClr val="9D1F33"/>
                </a:solidFill>
                <a:latin typeface="微软雅黑" panose="020B0503020204020204" pitchFamily="34" charset="-122"/>
                <a:ea typeface="微软雅黑" panose="020B0503020204020204" pitchFamily="34" charset="-122"/>
              </a:rPr>
              <a:t>生命讲解员</a:t>
            </a:r>
            <a:r>
              <a:rPr lang="en-US" altLang="zh-CN" sz="1400" smtClean="0">
                <a:solidFill>
                  <a:srgbClr val="9D1F33"/>
                </a:solidFill>
                <a:latin typeface="微软雅黑" panose="020B0503020204020204" pitchFamily="34" charset="-122"/>
                <a:ea typeface="微软雅黑" panose="020B0503020204020204" pitchFamily="34" charset="-122"/>
              </a:rPr>
              <a:t>”</a:t>
            </a:r>
            <a:r>
              <a:rPr lang="zh-CN" altLang="en-US" sz="1400" smtClean="0">
                <a:latin typeface="微软雅黑" panose="020B0503020204020204" pitchFamily="34" charset="-122"/>
                <a:ea typeface="微软雅黑" panose="020B0503020204020204" pitchFamily="34" charset="-122"/>
              </a:rPr>
              <a:t>队伍建设</a:t>
            </a:r>
            <a:endParaRPr lang="en-US" altLang="zh-CN" sz="1400" dirty="0" smtClean="0">
              <a:latin typeface="微软雅黑" panose="020B0503020204020204" pitchFamily="34" charset="-122"/>
              <a:ea typeface="微软雅黑" panose="020B0503020204020204" pitchFamily="34" charset="-122"/>
            </a:endParaRPr>
          </a:p>
        </p:txBody>
      </p:sp>
      <p:sp>
        <p:nvSpPr>
          <p:cNvPr id="56" name="矩形 55"/>
          <p:cNvSpPr/>
          <p:nvPr/>
        </p:nvSpPr>
        <p:spPr bwMode="auto">
          <a:xfrm>
            <a:off x="1643042" y="3530019"/>
            <a:ext cx="366395" cy="399053"/>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sp>
        <p:nvSpPr>
          <p:cNvPr id="57" name="Freeform 86"/>
          <p:cNvSpPr>
            <a:spLocks noEditPoints="1"/>
          </p:cNvSpPr>
          <p:nvPr/>
        </p:nvSpPr>
        <p:spPr>
          <a:xfrm>
            <a:off x="1714480" y="3665588"/>
            <a:ext cx="175372" cy="192046"/>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6"/>
          <p:cNvPicPr>
            <a:picLocks noChangeAspect="1" noChangeArrowheads="1"/>
          </p:cNvPicPr>
          <p:nvPr/>
        </p:nvPicPr>
        <p:blipFill>
          <a:blip r:embed="rId1" cstate="print"/>
          <a:srcRect/>
          <a:stretch>
            <a:fillRect/>
          </a:stretch>
        </p:blipFill>
        <p:spPr bwMode="auto">
          <a:xfrm>
            <a:off x="6429388" y="2500312"/>
            <a:ext cx="1928826" cy="1462866"/>
          </a:xfrm>
          <a:prstGeom prst="rect">
            <a:avLst/>
          </a:prstGeom>
          <a:noFill/>
          <a:ln w="9525">
            <a:solidFill>
              <a:srgbClr val="9D1F33"/>
            </a:solidFill>
            <a:miter lim="800000"/>
            <a:headEnd/>
            <a:tailEnd/>
          </a:ln>
        </p:spPr>
      </p:pic>
      <p:pic>
        <p:nvPicPr>
          <p:cNvPr id="19460" name="Picture 2" descr="D:\更换电脑\E\教研室资料\红十字会\照片1\李金宽普陀座谈会\DSC_0133啊.jpg"/>
          <p:cNvPicPr>
            <a:picLocks noChangeAspect="1" noChangeArrowheads="1"/>
          </p:cNvPicPr>
          <p:nvPr/>
        </p:nvPicPr>
        <p:blipFill>
          <a:blip r:embed="rId2" cstate="print"/>
          <a:srcRect/>
          <a:stretch>
            <a:fillRect/>
          </a:stretch>
        </p:blipFill>
        <p:spPr bwMode="auto">
          <a:xfrm>
            <a:off x="3071801" y="2214560"/>
            <a:ext cx="3001453" cy="1431261"/>
          </a:xfrm>
          <a:prstGeom prst="rect">
            <a:avLst/>
          </a:prstGeom>
          <a:noFill/>
          <a:ln w="9525">
            <a:solidFill>
              <a:srgbClr val="9D1F33"/>
            </a:solidFill>
            <a:miter lim="800000"/>
            <a:headEnd/>
            <a:tailEnd/>
          </a:ln>
        </p:spPr>
      </p:pic>
      <p:sp>
        <p:nvSpPr>
          <p:cNvPr id="18" name="矩形 17"/>
          <p:cNvSpPr/>
          <p:nvPr/>
        </p:nvSpPr>
        <p:spPr>
          <a:xfrm>
            <a:off x="691082" y="951865"/>
            <a:ext cx="3880918" cy="5683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smtClean="0">
                <a:solidFill>
                  <a:srgbClr val="9D1F33"/>
                </a:solidFill>
                <a:latin typeface="微软雅黑" panose="020B0503020204020204" pitchFamily="34" charset="-122"/>
                <a:ea typeface="微软雅黑" panose="020B0503020204020204" pitchFamily="34" charset="-122"/>
              </a:rPr>
              <a:t>遗体捐献登记者家访和探望</a:t>
            </a:r>
            <a:endParaRPr lang="en-US" altLang="zh-CN" sz="2000" b="1" dirty="0" smtClean="0">
              <a:solidFill>
                <a:srgbClr val="9D1F33"/>
              </a:solidFill>
              <a:latin typeface="微软雅黑" panose="020B0503020204020204" pitchFamily="34" charset="-122"/>
              <a:ea typeface="微软雅黑" panose="020B0503020204020204" pitchFamily="34" charset="-122"/>
            </a:endParaRPr>
          </a:p>
        </p:txBody>
      </p:sp>
      <p:pic>
        <p:nvPicPr>
          <p:cNvPr id="29725" name="Picture 10" descr="C:\Documents and Settings\Administrator\桌面\白色版.png"/>
          <p:cNvPicPr>
            <a:picLocks noChangeAspect="1"/>
          </p:cNvPicPr>
          <p:nvPr/>
        </p:nvPicPr>
        <p:blipFill>
          <a:blip r:embed="rId3" cstate="print"/>
          <a:stretch>
            <a:fillRect/>
          </a:stretch>
        </p:blipFill>
        <p:spPr>
          <a:xfrm>
            <a:off x="6561411" y="51411"/>
            <a:ext cx="2547094" cy="508689"/>
          </a:xfrm>
          <a:prstGeom prst="rect">
            <a:avLst/>
          </a:prstGeom>
          <a:noFill/>
          <a:ln w="9525">
            <a:noFill/>
          </a:ln>
        </p:spPr>
      </p:pic>
      <p:sp>
        <p:nvSpPr>
          <p:cNvPr id="3" name=" 3"/>
          <p:cNvSpPr/>
          <p:nvPr/>
        </p:nvSpPr>
        <p:spPr bwMode="auto">
          <a:xfrm>
            <a:off x="144780" y="1075690"/>
            <a:ext cx="370205" cy="320675"/>
          </a:xfrm>
          <a:custGeom>
            <a:avLst/>
            <a:gdLst>
              <a:gd name="T0" fmla="*/ 1905000 w 1360"/>
              <a:gd name="T1" fmla="*/ 65651 h 1358"/>
              <a:gd name="T2" fmla="*/ 1703294 w 1360"/>
              <a:gd name="T3" fmla="*/ 205463 h 1358"/>
              <a:gd name="T4" fmla="*/ 1507191 w 1360"/>
              <a:gd name="T5" fmla="*/ 363512 h 1358"/>
              <a:gd name="T6" fmla="*/ 1318092 w 1360"/>
              <a:gd name="T7" fmla="*/ 538581 h 1358"/>
              <a:gd name="T8" fmla="*/ 1138798 w 1360"/>
              <a:gd name="T9" fmla="*/ 731887 h 1358"/>
              <a:gd name="T10" fmla="*/ 970710 w 1360"/>
              <a:gd name="T11" fmla="*/ 930055 h 1358"/>
              <a:gd name="T12" fmla="*/ 832037 w 1360"/>
              <a:gd name="T13" fmla="*/ 1130655 h 1358"/>
              <a:gd name="T14" fmla="*/ 715776 w 1360"/>
              <a:gd name="T15" fmla="*/ 1326392 h 1358"/>
              <a:gd name="T16" fmla="*/ 624728 w 1360"/>
              <a:gd name="T17" fmla="*/ 1520914 h 1358"/>
              <a:gd name="T18" fmla="*/ 525276 w 1360"/>
              <a:gd name="T19" fmla="*/ 1580486 h 1358"/>
              <a:gd name="T20" fmla="*/ 455239 w 1360"/>
              <a:gd name="T21" fmla="*/ 1627901 h 1358"/>
              <a:gd name="T22" fmla="*/ 417419 w 1360"/>
              <a:gd name="T23" fmla="*/ 1625469 h 1358"/>
              <a:gd name="T24" fmla="*/ 390805 w 1360"/>
              <a:gd name="T25" fmla="*/ 1551308 h 1358"/>
              <a:gd name="T26" fmla="*/ 336176 w 1360"/>
              <a:gd name="T27" fmla="*/ 1432163 h 1358"/>
              <a:gd name="T28" fmla="*/ 285750 w 1360"/>
              <a:gd name="T29" fmla="*/ 1322745 h 1358"/>
              <a:gd name="T30" fmla="*/ 239526 w 1360"/>
              <a:gd name="T31" fmla="*/ 1231563 h 1358"/>
              <a:gd name="T32" fmla="*/ 196103 w 1360"/>
              <a:gd name="T33" fmla="*/ 1158618 h 1358"/>
              <a:gd name="T34" fmla="*/ 155482 w 1360"/>
              <a:gd name="T35" fmla="*/ 1102693 h 1358"/>
              <a:gd name="T36" fmla="*/ 120463 w 1360"/>
              <a:gd name="T37" fmla="*/ 1061357 h 1358"/>
              <a:gd name="T38" fmla="*/ 81243 w 1360"/>
              <a:gd name="T39" fmla="*/ 1030963 h 1358"/>
              <a:gd name="T40" fmla="*/ 40621 w 1360"/>
              <a:gd name="T41" fmla="*/ 1011511 h 1358"/>
              <a:gd name="T42" fmla="*/ 0 w 1360"/>
              <a:gd name="T43" fmla="*/ 1003001 h 1358"/>
              <a:gd name="T44" fmla="*/ 53228 w 1360"/>
              <a:gd name="T45" fmla="*/ 960449 h 1358"/>
              <a:gd name="T46" fmla="*/ 107857 w 1360"/>
              <a:gd name="T47" fmla="*/ 930055 h 1358"/>
              <a:gd name="T48" fmla="*/ 152680 w 1360"/>
              <a:gd name="T49" fmla="*/ 914250 h 1358"/>
              <a:gd name="T50" fmla="*/ 198904 w 1360"/>
              <a:gd name="T51" fmla="*/ 906956 h 1358"/>
              <a:gd name="T52" fmla="*/ 257735 w 1360"/>
              <a:gd name="T53" fmla="*/ 925192 h 1358"/>
              <a:gd name="T54" fmla="*/ 323570 w 1360"/>
              <a:gd name="T55" fmla="*/ 979901 h 1358"/>
              <a:gd name="T56" fmla="*/ 388004 w 1360"/>
              <a:gd name="T57" fmla="*/ 1067436 h 1358"/>
              <a:gd name="T58" fmla="*/ 458040 w 1360"/>
              <a:gd name="T59" fmla="*/ 1191443 h 1358"/>
              <a:gd name="T60" fmla="*/ 572901 w 1360"/>
              <a:gd name="T61" fmla="*/ 1193875 h 1358"/>
              <a:gd name="T62" fmla="*/ 710173 w 1360"/>
              <a:gd name="T63" fmla="*/ 1000569 h 1358"/>
              <a:gd name="T64" fmla="*/ 861452 w 1360"/>
              <a:gd name="T65" fmla="*/ 813342 h 1358"/>
              <a:gd name="T66" fmla="*/ 1025338 w 1360"/>
              <a:gd name="T67" fmla="*/ 637057 h 1358"/>
              <a:gd name="T68" fmla="*/ 1203232 w 1360"/>
              <a:gd name="T69" fmla="*/ 468067 h 1358"/>
              <a:gd name="T70" fmla="*/ 1385327 w 1360"/>
              <a:gd name="T71" fmla="*/ 314881 h 1358"/>
              <a:gd name="T72" fmla="*/ 1574426 w 1360"/>
              <a:gd name="T73" fmla="*/ 175069 h 1358"/>
              <a:gd name="T74" fmla="*/ 1764926 w 1360"/>
              <a:gd name="T75" fmla="*/ 53493 h 13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0" h="1358">
                <a:moveTo>
                  <a:pt x="1331" y="0"/>
                </a:moveTo>
                <a:lnTo>
                  <a:pt x="1360" y="54"/>
                </a:lnTo>
                <a:lnTo>
                  <a:pt x="1287" y="109"/>
                </a:lnTo>
                <a:lnTo>
                  <a:pt x="1216" y="169"/>
                </a:lnTo>
                <a:lnTo>
                  <a:pt x="1145" y="232"/>
                </a:lnTo>
                <a:lnTo>
                  <a:pt x="1076" y="299"/>
                </a:lnTo>
                <a:lnTo>
                  <a:pt x="1007" y="368"/>
                </a:lnTo>
                <a:lnTo>
                  <a:pt x="941" y="443"/>
                </a:lnTo>
                <a:lnTo>
                  <a:pt x="876" y="520"/>
                </a:lnTo>
                <a:lnTo>
                  <a:pt x="813" y="602"/>
                </a:lnTo>
                <a:lnTo>
                  <a:pt x="751" y="685"/>
                </a:lnTo>
                <a:lnTo>
                  <a:pt x="693" y="765"/>
                </a:lnTo>
                <a:lnTo>
                  <a:pt x="642" y="848"/>
                </a:lnTo>
                <a:lnTo>
                  <a:pt x="594" y="930"/>
                </a:lnTo>
                <a:lnTo>
                  <a:pt x="551" y="1011"/>
                </a:lnTo>
                <a:lnTo>
                  <a:pt x="511" y="1091"/>
                </a:lnTo>
                <a:lnTo>
                  <a:pt x="476" y="1172"/>
                </a:lnTo>
                <a:lnTo>
                  <a:pt x="446" y="1251"/>
                </a:lnTo>
                <a:lnTo>
                  <a:pt x="401" y="1281"/>
                </a:lnTo>
                <a:lnTo>
                  <a:pt x="375" y="1300"/>
                </a:lnTo>
                <a:lnTo>
                  <a:pt x="348" y="1320"/>
                </a:lnTo>
                <a:lnTo>
                  <a:pt x="325" y="1339"/>
                </a:lnTo>
                <a:lnTo>
                  <a:pt x="304" y="1358"/>
                </a:lnTo>
                <a:lnTo>
                  <a:pt x="298" y="1337"/>
                </a:lnTo>
                <a:lnTo>
                  <a:pt x="290" y="1310"/>
                </a:lnTo>
                <a:lnTo>
                  <a:pt x="279" y="1276"/>
                </a:lnTo>
                <a:lnTo>
                  <a:pt x="263" y="1237"/>
                </a:lnTo>
                <a:lnTo>
                  <a:pt x="240" y="1178"/>
                </a:lnTo>
                <a:lnTo>
                  <a:pt x="221" y="1132"/>
                </a:lnTo>
                <a:lnTo>
                  <a:pt x="204" y="1088"/>
                </a:lnTo>
                <a:lnTo>
                  <a:pt x="186" y="1049"/>
                </a:lnTo>
                <a:lnTo>
                  <a:pt x="171" y="1013"/>
                </a:lnTo>
                <a:lnTo>
                  <a:pt x="156" y="982"/>
                </a:lnTo>
                <a:lnTo>
                  <a:pt x="140" y="953"/>
                </a:lnTo>
                <a:lnTo>
                  <a:pt x="125" y="928"/>
                </a:lnTo>
                <a:lnTo>
                  <a:pt x="111" y="907"/>
                </a:lnTo>
                <a:lnTo>
                  <a:pt x="100" y="890"/>
                </a:lnTo>
                <a:lnTo>
                  <a:pt x="86" y="873"/>
                </a:lnTo>
                <a:lnTo>
                  <a:pt x="71" y="859"/>
                </a:lnTo>
                <a:lnTo>
                  <a:pt x="58" y="848"/>
                </a:lnTo>
                <a:lnTo>
                  <a:pt x="44" y="838"/>
                </a:lnTo>
                <a:lnTo>
                  <a:pt x="29" y="832"/>
                </a:lnTo>
                <a:lnTo>
                  <a:pt x="15" y="827"/>
                </a:lnTo>
                <a:lnTo>
                  <a:pt x="0" y="825"/>
                </a:lnTo>
                <a:lnTo>
                  <a:pt x="19" y="806"/>
                </a:lnTo>
                <a:lnTo>
                  <a:pt x="38" y="790"/>
                </a:lnTo>
                <a:lnTo>
                  <a:pt x="58" y="777"/>
                </a:lnTo>
                <a:lnTo>
                  <a:pt x="77" y="765"/>
                </a:lnTo>
                <a:lnTo>
                  <a:pt x="94" y="758"/>
                </a:lnTo>
                <a:lnTo>
                  <a:pt x="109" y="752"/>
                </a:lnTo>
                <a:lnTo>
                  <a:pt x="127" y="748"/>
                </a:lnTo>
                <a:lnTo>
                  <a:pt x="142" y="746"/>
                </a:lnTo>
                <a:lnTo>
                  <a:pt x="163" y="750"/>
                </a:lnTo>
                <a:lnTo>
                  <a:pt x="184" y="761"/>
                </a:lnTo>
                <a:lnTo>
                  <a:pt x="207" y="779"/>
                </a:lnTo>
                <a:lnTo>
                  <a:pt x="231" y="806"/>
                </a:lnTo>
                <a:lnTo>
                  <a:pt x="254" y="838"/>
                </a:lnTo>
                <a:lnTo>
                  <a:pt x="277" y="878"/>
                </a:lnTo>
                <a:lnTo>
                  <a:pt x="302" y="924"/>
                </a:lnTo>
                <a:lnTo>
                  <a:pt x="327" y="980"/>
                </a:lnTo>
                <a:lnTo>
                  <a:pt x="363" y="1063"/>
                </a:lnTo>
                <a:lnTo>
                  <a:pt x="409" y="982"/>
                </a:lnTo>
                <a:lnTo>
                  <a:pt x="457" y="901"/>
                </a:lnTo>
                <a:lnTo>
                  <a:pt x="507" y="823"/>
                </a:lnTo>
                <a:lnTo>
                  <a:pt x="561" y="744"/>
                </a:lnTo>
                <a:lnTo>
                  <a:pt x="615" y="669"/>
                </a:lnTo>
                <a:lnTo>
                  <a:pt x="672" y="596"/>
                </a:lnTo>
                <a:lnTo>
                  <a:pt x="732" y="524"/>
                </a:lnTo>
                <a:lnTo>
                  <a:pt x="795" y="453"/>
                </a:lnTo>
                <a:lnTo>
                  <a:pt x="859" y="385"/>
                </a:lnTo>
                <a:lnTo>
                  <a:pt x="924" y="320"/>
                </a:lnTo>
                <a:lnTo>
                  <a:pt x="989" y="259"/>
                </a:lnTo>
                <a:lnTo>
                  <a:pt x="1055" y="199"/>
                </a:lnTo>
                <a:lnTo>
                  <a:pt x="1124" y="144"/>
                </a:lnTo>
                <a:lnTo>
                  <a:pt x="1191" y="92"/>
                </a:lnTo>
                <a:lnTo>
                  <a:pt x="1260" y="44"/>
                </a:lnTo>
                <a:lnTo>
                  <a:pt x="133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19" name="矩形 18"/>
          <p:cNvSpPr/>
          <p:nvPr/>
        </p:nvSpPr>
        <p:spPr>
          <a:xfrm>
            <a:off x="0" y="4643452"/>
            <a:ext cx="9186545" cy="500048"/>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21" name="矩形 20"/>
          <p:cNvSpPr/>
          <p:nvPr/>
        </p:nvSpPr>
        <p:spPr>
          <a:xfrm>
            <a:off x="6286512" y="4143386"/>
            <a:ext cx="2643206" cy="276999"/>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20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见证在遗体捐献</a:t>
            </a:r>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cs typeface="+mn-cs"/>
              </a:rPr>
              <a:t>登记表</a:t>
            </a:r>
            <a:r>
              <a:rPr kumimoji="0" lang="zh-CN" altLang="en-US" sz="120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上签字</a:t>
            </a:r>
            <a:endParaRPr kumimoji="0" lang="zh-CN" altLang="zh-CN" sz="12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2" name="矩形 21"/>
          <p:cNvSpPr/>
          <p:nvPr/>
        </p:nvSpPr>
        <p:spPr>
          <a:xfrm>
            <a:off x="1928794" y="4000510"/>
            <a:ext cx="2500330" cy="276999"/>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200" i="0" u="none" strike="noStrike" kern="1200" cap="none" spc="0" normalizeH="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为遗体捐献登记者庆祝生日</a:t>
            </a:r>
            <a:endParaRPr kumimoji="0" lang="zh-CN" altLang="zh-CN" sz="12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23" name="文本框 1"/>
          <p:cNvSpPr txBox="1"/>
          <p:nvPr/>
        </p:nvSpPr>
        <p:spPr>
          <a:xfrm>
            <a:off x="2786050" y="107315"/>
            <a:ext cx="3518913"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二、引导学生参与课堂外活动</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24" name="矩形 23"/>
          <p:cNvSpPr/>
          <p:nvPr/>
        </p:nvSpPr>
        <p:spPr>
          <a:xfrm>
            <a:off x="10160" y="928676"/>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lang="en-US" sz="4000" b="1" smtClean="0">
                <a:latin typeface="Arial Rounded MT Bold" panose="020F0704030504030204" pitchFamily="34" charset="0"/>
                <a:ea typeface="微软雅黑" panose="020B0503020204020204" pitchFamily="34" charset="-122"/>
              </a:rPr>
              <a:t>1</a:t>
            </a:r>
            <a:endPar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9" name="文本框 1"/>
          <p:cNvSpPr txBox="1"/>
          <p:nvPr/>
        </p:nvSpPr>
        <p:spPr>
          <a:xfrm>
            <a:off x="2786050" y="107315"/>
            <a:ext cx="1980029"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（三）课外活动</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pic>
        <p:nvPicPr>
          <p:cNvPr id="25" name="Picture 2" descr="D:\更换电脑\E\教研室资料\红十字会\照片1\到嘉定庄老师家访\微信图片_2017051509372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2911" y="2195838"/>
            <a:ext cx="2143140" cy="1447481"/>
          </a:xfrm>
          <a:prstGeom prst="rect">
            <a:avLst/>
          </a:prstGeom>
          <a:noFill/>
          <a:ln>
            <a:solidFill>
              <a:srgbClr val="9D1F33"/>
            </a:solidFill>
          </a:ln>
          <a:extLst>
            <a:ext uri="{909E8E84-426E-40DD-AFC4-6F175D3DCCD1}">
              <a14:hiddenFill xmlns:a14="http://schemas.microsoft.com/office/drawing/2010/main">
                <a:solidFill>
                  <a:srgbClr val="FFFFFF"/>
                </a:solidFill>
              </a14:hiddenFill>
            </a:ext>
          </a:extLst>
        </p:spPr>
      </p:pic>
      <p:pic>
        <p:nvPicPr>
          <p:cNvPr id="30" name="Picture 2" descr="D:\更换电脑\E\教研室资料\红十字会\照片1\戎毅超家访\调整大小 微信图片_20180322083652.jpg"/>
          <p:cNvPicPr>
            <a:picLocks noChangeAspect="1" noChangeArrowheads="1"/>
          </p:cNvPicPr>
          <p:nvPr/>
        </p:nvPicPr>
        <p:blipFill>
          <a:blip r:embed="rId5" cstate="print"/>
          <a:srcRect/>
          <a:stretch>
            <a:fillRect/>
          </a:stretch>
        </p:blipFill>
        <p:spPr bwMode="auto">
          <a:xfrm>
            <a:off x="6429388" y="1000114"/>
            <a:ext cx="1928826" cy="1343723"/>
          </a:xfrm>
          <a:prstGeom prst="rect">
            <a:avLst/>
          </a:prstGeom>
          <a:noFill/>
          <a:ln>
            <a:solidFill>
              <a:srgbClr val="9D1F33"/>
            </a:solidFill>
          </a:ln>
        </p:spPr>
      </p:pic>
      <p:sp>
        <p:nvSpPr>
          <p:cNvPr id="31" name="矩形 30"/>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32" name="矩形 31"/>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33" name="文本框 1"/>
          <p:cNvSpPr txBox="1"/>
          <p:nvPr/>
        </p:nvSpPr>
        <p:spPr>
          <a:xfrm>
            <a:off x="5286380" y="99938"/>
            <a:ext cx="2236511"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（三）课堂外活动</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34" name="矩形 33"/>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6" name="TextBox 11"/>
          <p:cNvSpPr txBox="1">
            <a:spLocks noChangeArrowheads="1"/>
          </p:cNvSpPr>
          <p:nvPr/>
        </p:nvSpPr>
        <p:spPr bwMode="auto">
          <a:xfrm>
            <a:off x="2000232" y="4733526"/>
            <a:ext cx="5000660" cy="337185"/>
          </a:xfrm>
          <a:prstGeom prst="rect">
            <a:avLst/>
          </a:prstGeom>
          <a:noFill/>
          <a:ln w="9525">
            <a:noFill/>
            <a:miter lim="800000"/>
          </a:ln>
        </p:spPr>
        <p:txBody>
          <a:bodyPr wrap="square">
            <a:spAutoFit/>
          </a:bodyPr>
          <a:lstStyle/>
          <a:p>
            <a:r>
              <a:rPr lang="zh-CN" altLang="en-US" sz="1600" b="1" dirty="0" smtClean="0">
                <a:solidFill>
                  <a:schemeClr val="bg1">
                    <a:lumMod val="95000"/>
                  </a:schemeClr>
                </a:solidFill>
                <a:latin typeface="微软雅黑" panose="020B0503020204020204" pitchFamily="34" charset="-122"/>
                <a:ea typeface="微软雅黑" panose="020B0503020204020204" pitchFamily="34" charset="-122"/>
              </a:rPr>
              <a:t>        走入</a:t>
            </a:r>
            <a:r>
              <a:rPr lang="zh-CN" altLang="en-US" sz="1600" b="1" dirty="0">
                <a:solidFill>
                  <a:schemeClr val="bg1">
                    <a:lumMod val="95000"/>
                  </a:schemeClr>
                </a:solidFill>
                <a:latin typeface="微软雅黑" panose="020B0503020204020204" pitchFamily="34" charset="-122"/>
                <a:ea typeface="微软雅黑" panose="020B0503020204020204" pitchFamily="34" charset="-122"/>
              </a:rPr>
              <a:t>遗体捐献者及其家属的内心</a:t>
            </a:r>
            <a:endParaRPr lang="zh-CN" altLang="en-US" sz="1600" b="1" dirty="0">
              <a:solidFill>
                <a:schemeClr val="bg1">
                  <a:lumMod val="95000"/>
                </a:schemeClr>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9" descr="D:\更换电脑\E\教研室资料\红十字会\照片1\瞿大我老师座谈会\调整大小 u.JPG"/>
          <p:cNvPicPr>
            <a:picLocks noChangeAspect="1" noChangeArrowheads="1"/>
          </p:cNvPicPr>
          <p:nvPr/>
        </p:nvPicPr>
        <p:blipFill>
          <a:blip r:embed="rId1" cstate="print"/>
          <a:srcRect/>
          <a:stretch>
            <a:fillRect/>
          </a:stretch>
        </p:blipFill>
        <p:spPr bwMode="auto">
          <a:xfrm>
            <a:off x="1071538" y="1714494"/>
            <a:ext cx="1963849" cy="1277479"/>
          </a:xfrm>
          <a:prstGeom prst="rect">
            <a:avLst/>
          </a:prstGeom>
          <a:noFill/>
          <a:ln w="9525">
            <a:solidFill>
              <a:srgbClr val="C00000"/>
            </a:solidFill>
            <a:miter lim="800000"/>
            <a:headEnd/>
            <a:tailEnd/>
          </a:ln>
        </p:spPr>
      </p:pic>
      <p:pic>
        <p:nvPicPr>
          <p:cNvPr id="20484" name="Picture 7"/>
          <p:cNvPicPr>
            <a:picLocks noChangeAspect="1" noChangeArrowheads="1"/>
          </p:cNvPicPr>
          <p:nvPr/>
        </p:nvPicPr>
        <p:blipFill>
          <a:blip r:embed="rId2" cstate="print"/>
          <a:srcRect/>
          <a:stretch>
            <a:fillRect/>
          </a:stretch>
        </p:blipFill>
        <p:spPr bwMode="auto">
          <a:xfrm>
            <a:off x="1039970" y="3214692"/>
            <a:ext cx="1979548" cy="1164766"/>
          </a:xfrm>
          <a:prstGeom prst="rect">
            <a:avLst/>
          </a:prstGeom>
          <a:noFill/>
          <a:ln w="9525">
            <a:solidFill>
              <a:srgbClr val="C00000"/>
            </a:solidFill>
            <a:miter lim="800000"/>
            <a:headEnd/>
            <a:tailEnd/>
          </a:ln>
        </p:spPr>
      </p:pic>
      <p:pic>
        <p:nvPicPr>
          <p:cNvPr id="20485" name="Picture 9"/>
          <p:cNvPicPr>
            <a:picLocks noChangeAspect="1" noChangeArrowheads="1"/>
          </p:cNvPicPr>
          <p:nvPr/>
        </p:nvPicPr>
        <p:blipFill>
          <a:blip r:embed="rId3" cstate="print"/>
          <a:srcRect/>
          <a:stretch>
            <a:fillRect/>
          </a:stretch>
        </p:blipFill>
        <p:spPr bwMode="auto">
          <a:xfrm>
            <a:off x="6572264" y="1730454"/>
            <a:ext cx="1560401" cy="2312837"/>
          </a:xfrm>
          <a:prstGeom prst="rect">
            <a:avLst/>
          </a:prstGeom>
          <a:noFill/>
          <a:ln w="9525">
            <a:solidFill>
              <a:schemeClr val="accent2"/>
            </a:solidFill>
            <a:miter lim="800000"/>
            <a:headEnd/>
            <a:tailEnd/>
          </a:ln>
        </p:spPr>
      </p:pic>
      <p:sp>
        <p:nvSpPr>
          <p:cNvPr id="15" name="矩形 14"/>
          <p:cNvSpPr/>
          <p:nvPr/>
        </p:nvSpPr>
        <p:spPr>
          <a:xfrm>
            <a:off x="691082" y="951865"/>
            <a:ext cx="4238108" cy="5683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smtClean="0">
                <a:solidFill>
                  <a:srgbClr val="9D1F33"/>
                </a:solidFill>
                <a:latin typeface="微软雅黑" panose="020B0503020204020204" pitchFamily="34" charset="-122"/>
                <a:ea typeface="微软雅黑" panose="020B0503020204020204" pitchFamily="34" charset="-122"/>
              </a:rPr>
              <a:t>邀请遗体捐献登记者与同学座谈</a:t>
            </a:r>
            <a:endParaRPr lang="en-US" altLang="zh-CN" sz="2000" b="1" smtClean="0">
              <a:solidFill>
                <a:srgbClr val="9D1F33"/>
              </a:solidFill>
              <a:latin typeface="微软雅黑" panose="020B0503020204020204" pitchFamily="34" charset="-122"/>
              <a:ea typeface="微软雅黑" panose="020B0503020204020204" pitchFamily="34" charset="-122"/>
            </a:endParaRPr>
          </a:p>
        </p:txBody>
      </p:sp>
      <p:pic>
        <p:nvPicPr>
          <p:cNvPr id="29725" name="Picture 10" descr="C:\Documents and Settings\Administrator\桌面\白色版.png"/>
          <p:cNvPicPr>
            <a:picLocks noChangeAspect="1"/>
          </p:cNvPicPr>
          <p:nvPr/>
        </p:nvPicPr>
        <p:blipFill>
          <a:blip r:embed="rId4" cstate="print"/>
          <a:stretch>
            <a:fillRect/>
          </a:stretch>
        </p:blipFill>
        <p:spPr>
          <a:xfrm>
            <a:off x="6561411" y="51411"/>
            <a:ext cx="2547094" cy="508689"/>
          </a:xfrm>
          <a:prstGeom prst="rect">
            <a:avLst/>
          </a:prstGeom>
          <a:noFill/>
          <a:ln w="9525">
            <a:noFill/>
          </a:ln>
        </p:spPr>
      </p:pic>
      <p:sp>
        <p:nvSpPr>
          <p:cNvPr id="3" name=" 3"/>
          <p:cNvSpPr/>
          <p:nvPr/>
        </p:nvSpPr>
        <p:spPr bwMode="auto">
          <a:xfrm>
            <a:off x="144780" y="1075690"/>
            <a:ext cx="370205" cy="320675"/>
          </a:xfrm>
          <a:custGeom>
            <a:avLst/>
            <a:gdLst>
              <a:gd name="T0" fmla="*/ 1905000 w 1360"/>
              <a:gd name="T1" fmla="*/ 65651 h 1358"/>
              <a:gd name="T2" fmla="*/ 1703294 w 1360"/>
              <a:gd name="T3" fmla="*/ 205463 h 1358"/>
              <a:gd name="T4" fmla="*/ 1507191 w 1360"/>
              <a:gd name="T5" fmla="*/ 363512 h 1358"/>
              <a:gd name="T6" fmla="*/ 1318092 w 1360"/>
              <a:gd name="T7" fmla="*/ 538581 h 1358"/>
              <a:gd name="T8" fmla="*/ 1138798 w 1360"/>
              <a:gd name="T9" fmla="*/ 731887 h 1358"/>
              <a:gd name="T10" fmla="*/ 970710 w 1360"/>
              <a:gd name="T11" fmla="*/ 930055 h 1358"/>
              <a:gd name="T12" fmla="*/ 832037 w 1360"/>
              <a:gd name="T13" fmla="*/ 1130655 h 1358"/>
              <a:gd name="T14" fmla="*/ 715776 w 1360"/>
              <a:gd name="T15" fmla="*/ 1326392 h 1358"/>
              <a:gd name="T16" fmla="*/ 624728 w 1360"/>
              <a:gd name="T17" fmla="*/ 1520914 h 1358"/>
              <a:gd name="T18" fmla="*/ 525276 w 1360"/>
              <a:gd name="T19" fmla="*/ 1580486 h 1358"/>
              <a:gd name="T20" fmla="*/ 455239 w 1360"/>
              <a:gd name="T21" fmla="*/ 1627901 h 1358"/>
              <a:gd name="T22" fmla="*/ 417419 w 1360"/>
              <a:gd name="T23" fmla="*/ 1625469 h 1358"/>
              <a:gd name="T24" fmla="*/ 390805 w 1360"/>
              <a:gd name="T25" fmla="*/ 1551308 h 1358"/>
              <a:gd name="T26" fmla="*/ 336176 w 1360"/>
              <a:gd name="T27" fmla="*/ 1432163 h 1358"/>
              <a:gd name="T28" fmla="*/ 285750 w 1360"/>
              <a:gd name="T29" fmla="*/ 1322745 h 1358"/>
              <a:gd name="T30" fmla="*/ 239526 w 1360"/>
              <a:gd name="T31" fmla="*/ 1231563 h 1358"/>
              <a:gd name="T32" fmla="*/ 196103 w 1360"/>
              <a:gd name="T33" fmla="*/ 1158618 h 1358"/>
              <a:gd name="T34" fmla="*/ 155482 w 1360"/>
              <a:gd name="T35" fmla="*/ 1102693 h 1358"/>
              <a:gd name="T36" fmla="*/ 120463 w 1360"/>
              <a:gd name="T37" fmla="*/ 1061357 h 1358"/>
              <a:gd name="T38" fmla="*/ 81243 w 1360"/>
              <a:gd name="T39" fmla="*/ 1030963 h 1358"/>
              <a:gd name="T40" fmla="*/ 40621 w 1360"/>
              <a:gd name="T41" fmla="*/ 1011511 h 1358"/>
              <a:gd name="T42" fmla="*/ 0 w 1360"/>
              <a:gd name="T43" fmla="*/ 1003001 h 1358"/>
              <a:gd name="T44" fmla="*/ 53228 w 1360"/>
              <a:gd name="T45" fmla="*/ 960449 h 1358"/>
              <a:gd name="T46" fmla="*/ 107857 w 1360"/>
              <a:gd name="T47" fmla="*/ 930055 h 1358"/>
              <a:gd name="T48" fmla="*/ 152680 w 1360"/>
              <a:gd name="T49" fmla="*/ 914250 h 1358"/>
              <a:gd name="T50" fmla="*/ 198904 w 1360"/>
              <a:gd name="T51" fmla="*/ 906956 h 1358"/>
              <a:gd name="T52" fmla="*/ 257735 w 1360"/>
              <a:gd name="T53" fmla="*/ 925192 h 1358"/>
              <a:gd name="T54" fmla="*/ 323570 w 1360"/>
              <a:gd name="T55" fmla="*/ 979901 h 1358"/>
              <a:gd name="T56" fmla="*/ 388004 w 1360"/>
              <a:gd name="T57" fmla="*/ 1067436 h 1358"/>
              <a:gd name="T58" fmla="*/ 458040 w 1360"/>
              <a:gd name="T59" fmla="*/ 1191443 h 1358"/>
              <a:gd name="T60" fmla="*/ 572901 w 1360"/>
              <a:gd name="T61" fmla="*/ 1193875 h 1358"/>
              <a:gd name="T62" fmla="*/ 710173 w 1360"/>
              <a:gd name="T63" fmla="*/ 1000569 h 1358"/>
              <a:gd name="T64" fmla="*/ 861452 w 1360"/>
              <a:gd name="T65" fmla="*/ 813342 h 1358"/>
              <a:gd name="T66" fmla="*/ 1025338 w 1360"/>
              <a:gd name="T67" fmla="*/ 637057 h 1358"/>
              <a:gd name="T68" fmla="*/ 1203232 w 1360"/>
              <a:gd name="T69" fmla="*/ 468067 h 1358"/>
              <a:gd name="T70" fmla="*/ 1385327 w 1360"/>
              <a:gd name="T71" fmla="*/ 314881 h 1358"/>
              <a:gd name="T72" fmla="*/ 1574426 w 1360"/>
              <a:gd name="T73" fmla="*/ 175069 h 1358"/>
              <a:gd name="T74" fmla="*/ 1764926 w 1360"/>
              <a:gd name="T75" fmla="*/ 53493 h 13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0" h="1358">
                <a:moveTo>
                  <a:pt x="1331" y="0"/>
                </a:moveTo>
                <a:lnTo>
                  <a:pt x="1360" y="54"/>
                </a:lnTo>
                <a:lnTo>
                  <a:pt x="1287" y="109"/>
                </a:lnTo>
                <a:lnTo>
                  <a:pt x="1216" y="169"/>
                </a:lnTo>
                <a:lnTo>
                  <a:pt x="1145" y="232"/>
                </a:lnTo>
                <a:lnTo>
                  <a:pt x="1076" y="299"/>
                </a:lnTo>
                <a:lnTo>
                  <a:pt x="1007" y="368"/>
                </a:lnTo>
                <a:lnTo>
                  <a:pt x="941" y="443"/>
                </a:lnTo>
                <a:lnTo>
                  <a:pt x="876" y="520"/>
                </a:lnTo>
                <a:lnTo>
                  <a:pt x="813" y="602"/>
                </a:lnTo>
                <a:lnTo>
                  <a:pt x="751" y="685"/>
                </a:lnTo>
                <a:lnTo>
                  <a:pt x="693" y="765"/>
                </a:lnTo>
                <a:lnTo>
                  <a:pt x="642" y="848"/>
                </a:lnTo>
                <a:lnTo>
                  <a:pt x="594" y="930"/>
                </a:lnTo>
                <a:lnTo>
                  <a:pt x="551" y="1011"/>
                </a:lnTo>
                <a:lnTo>
                  <a:pt x="511" y="1091"/>
                </a:lnTo>
                <a:lnTo>
                  <a:pt x="476" y="1172"/>
                </a:lnTo>
                <a:lnTo>
                  <a:pt x="446" y="1251"/>
                </a:lnTo>
                <a:lnTo>
                  <a:pt x="401" y="1281"/>
                </a:lnTo>
                <a:lnTo>
                  <a:pt x="375" y="1300"/>
                </a:lnTo>
                <a:lnTo>
                  <a:pt x="348" y="1320"/>
                </a:lnTo>
                <a:lnTo>
                  <a:pt x="325" y="1339"/>
                </a:lnTo>
                <a:lnTo>
                  <a:pt x="304" y="1358"/>
                </a:lnTo>
                <a:lnTo>
                  <a:pt x="298" y="1337"/>
                </a:lnTo>
                <a:lnTo>
                  <a:pt x="290" y="1310"/>
                </a:lnTo>
                <a:lnTo>
                  <a:pt x="279" y="1276"/>
                </a:lnTo>
                <a:lnTo>
                  <a:pt x="263" y="1237"/>
                </a:lnTo>
                <a:lnTo>
                  <a:pt x="240" y="1178"/>
                </a:lnTo>
                <a:lnTo>
                  <a:pt x="221" y="1132"/>
                </a:lnTo>
                <a:lnTo>
                  <a:pt x="204" y="1088"/>
                </a:lnTo>
                <a:lnTo>
                  <a:pt x="186" y="1049"/>
                </a:lnTo>
                <a:lnTo>
                  <a:pt x="171" y="1013"/>
                </a:lnTo>
                <a:lnTo>
                  <a:pt x="156" y="982"/>
                </a:lnTo>
                <a:lnTo>
                  <a:pt x="140" y="953"/>
                </a:lnTo>
                <a:lnTo>
                  <a:pt x="125" y="928"/>
                </a:lnTo>
                <a:lnTo>
                  <a:pt x="111" y="907"/>
                </a:lnTo>
                <a:lnTo>
                  <a:pt x="100" y="890"/>
                </a:lnTo>
                <a:lnTo>
                  <a:pt x="86" y="873"/>
                </a:lnTo>
                <a:lnTo>
                  <a:pt x="71" y="859"/>
                </a:lnTo>
                <a:lnTo>
                  <a:pt x="58" y="848"/>
                </a:lnTo>
                <a:lnTo>
                  <a:pt x="44" y="838"/>
                </a:lnTo>
                <a:lnTo>
                  <a:pt x="29" y="832"/>
                </a:lnTo>
                <a:lnTo>
                  <a:pt x="15" y="827"/>
                </a:lnTo>
                <a:lnTo>
                  <a:pt x="0" y="825"/>
                </a:lnTo>
                <a:lnTo>
                  <a:pt x="19" y="806"/>
                </a:lnTo>
                <a:lnTo>
                  <a:pt x="38" y="790"/>
                </a:lnTo>
                <a:lnTo>
                  <a:pt x="58" y="777"/>
                </a:lnTo>
                <a:lnTo>
                  <a:pt x="77" y="765"/>
                </a:lnTo>
                <a:lnTo>
                  <a:pt x="94" y="758"/>
                </a:lnTo>
                <a:lnTo>
                  <a:pt x="109" y="752"/>
                </a:lnTo>
                <a:lnTo>
                  <a:pt x="127" y="748"/>
                </a:lnTo>
                <a:lnTo>
                  <a:pt x="142" y="746"/>
                </a:lnTo>
                <a:lnTo>
                  <a:pt x="163" y="750"/>
                </a:lnTo>
                <a:lnTo>
                  <a:pt x="184" y="761"/>
                </a:lnTo>
                <a:lnTo>
                  <a:pt x="207" y="779"/>
                </a:lnTo>
                <a:lnTo>
                  <a:pt x="231" y="806"/>
                </a:lnTo>
                <a:lnTo>
                  <a:pt x="254" y="838"/>
                </a:lnTo>
                <a:lnTo>
                  <a:pt x="277" y="878"/>
                </a:lnTo>
                <a:lnTo>
                  <a:pt x="302" y="924"/>
                </a:lnTo>
                <a:lnTo>
                  <a:pt x="327" y="980"/>
                </a:lnTo>
                <a:lnTo>
                  <a:pt x="363" y="1063"/>
                </a:lnTo>
                <a:lnTo>
                  <a:pt x="409" y="982"/>
                </a:lnTo>
                <a:lnTo>
                  <a:pt x="457" y="901"/>
                </a:lnTo>
                <a:lnTo>
                  <a:pt x="507" y="823"/>
                </a:lnTo>
                <a:lnTo>
                  <a:pt x="561" y="744"/>
                </a:lnTo>
                <a:lnTo>
                  <a:pt x="615" y="669"/>
                </a:lnTo>
                <a:lnTo>
                  <a:pt x="672" y="596"/>
                </a:lnTo>
                <a:lnTo>
                  <a:pt x="732" y="524"/>
                </a:lnTo>
                <a:lnTo>
                  <a:pt x="795" y="453"/>
                </a:lnTo>
                <a:lnTo>
                  <a:pt x="859" y="385"/>
                </a:lnTo>
                <a:lnTo>
                  <a:pt x="924" y="320"/>
                </a:lnTo>
                <a:lnTo>
                  <a:pt x="989" y="259"/>
                </a:lnTo>
                <a:lnTo>
                  <a:pt x="1055" y="199"/>
                </a:lnTo>
                <a:lnTo>
                  <a:pt x="1124" y="144"/>
                </a:lnTo>
                <a:lnTo>
                  <a:pt x="1191" y="92"/>
                </a:lnTo>
                <a:lnTo>
                  <a:pt x="1260" y="44"/>
                </a:lnTo>
                <a:lnTo>
                  <a:pt x="133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20" name="矩形 19"/>
          <p:cNvSpPr/>
          <p:nvPr/>
        </p:nvSpPr>
        <p:spPr>
          <a:xfrm>
            <a:off x="0" y="4714890"/>
            <a:ext cx="9186545" cy="42861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22" name="TextBox 11"/>
          <p:cNvSpPr txBox="1">
            <a:spLocks noChangeArrowheads="1"/>
          </p:cNvSpPr>
          <p:nvPr/>
        </p:nvSpPr>
        <p:spPr bwMode="auto">
          <a:xfrm>
            <a:off x="2000232" y="4733526"/>
            <a:ext cx="5000660" cy="338554"/>
          </a:xfrm>
          <a:prstGeom prst="rect">
            <a:avLst/>
          </a:prstGeom>
          <a:noFill/>
          <a:ln w="9525">
            <a:noFill/>
            <a:miter lim="800000"/>
          </a:ln>
        </p:spPr>
        <p:txBody>
          <a:bodyPr wrap="square">
            <a:spAutoFit/>
          </a:bodyPr>
          <a:lstStyle/>
          <a:p>
            <a:r>
              <a:rPr lang="zh-CN" altLang="en-US" sz="1600" b="1" dirty="0" smtClean="0">
                <a:solidFill>
                  <a:schemeClr val="bg1">
                    <a:lumMod val="95000"/>
                  </a:schemeClr>
                </a:solidFill>
                <a:latin typeface="微软雅黑" panose="020B0503020204020204" pitchFamily="34" charset="-122"/>
                <a:ea typeface="微软雅黑" panose="020B0503020204020204" pitchFamily="34" charset="-122"/>
              </a:rPr>
              <a:t>         聆听、感</a:t>
            </a:r>
            <a:r>
              <a:rPr lang="zh-CN" altLang="en-US" sz="1600" b="1" dirty="0">
                <a:solidFill>
                  <a:schemeClr val="bg1">
                    <a:lumMod val="95000"/>
                  </a:schemeClr>
                </a:solidFill>
                <a:latin typeface="微软雅黑" panose="020B0503020204020204" pitchFamily="34" charset="-122"/>
                <a:ea typeface="微软雅黑" panose="020B0503020204020204" pitchFamily="34" charset="-122"/>
              </a:rPr>
              <a:t>受和解读遗体捐献者的生活观和生命观</a:t>
            </a:r>
            <a:endParaRPr lang="zh-CN" altLang="en-US" sz="16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3" name="矩形 22"/>
          <p:cNvSpPr/>
          <p:nvPr/>
        </p:nvSpPr>
        <p:spPr>
          <a:xfrm>
            <a:off x="6929454" y="4227934"/>
            <a:ext cx="1071570" cy="28575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20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活动海报</a:t>
            </a:r>
            <a:endParaRPr kumimoji="0" lang="zh-CN" altLang="zh-CN" sz="12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9" name="文本框 1"/>
          <p:cNvSpPr txBox="1"/>
          <p:nvPr/>
        </p:nvSpPr>
        <p:spPr>
          <a:xfrm>
            <a:off x="2786050" y="107315"/>
            <a:ext cx="3518913"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二、引导学生参与课堂外活动</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21" name="矩形 20"/>
          <p:cNvSpPr/>
          <p:nvPr/>
        </p:nvSpPr>
        <p:spPr>
          <a:xfrm>
            <a:off x="10160" y="928676"/>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40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2</a:t>
            </a:r>
            <a:endPar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30" name="文本框 1"/>
          <p:cNvSpPr txBox="1"/>
          <p:nvPr/>
        </p:nvSpPr>
        <p:spPr>
          <a:xfrm>
            <a:off x="2786050" y="107315"/>
            <a:ext cx="2236510"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（三）课堂外活动</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pic>
        <p:nvPicPr>
          <p:cNvPr id="26" name="Picture 3" descr="D:\更换电脑\E\教研室资料\红十字会\照片1\校庆座谈会\重新曝光 调整大小 DSC_0072.JPG"/>
          <p:cNvPicPr>
            <a:picLocks noChangeAspect="1" noChangeArrowheads="1"/>
          </p:cNvPicPr>
          <p:nvPr/>
        </p:nvPicPr>
        <p:blipFill>
          <a:blip r:embed="rId5" cstate="print"/>
          <a:srcRect/>
          <a:stretch>
            <a:fillRect/>
          </a:stretch>
        </p:blipFill>
        <p:spPr bwMode="auto">
          <a:xfrm>
            <a:off x="3714744" y="1714494"/>
            <a:ext cx="2179473" cy="1277479"/>
          </a:xfrm>
          <a:prstGeom prst="rect">
            <a:avLst/>
          </a:prstGeom>
          <a:noFill/>
          <a:ln w="9525">
            <a:solidFill>
              <a:srgbClr val="9D1F33"/>
            </a:solidFill>
            <a:miter lim="800000"/>
            <a:headEnd/>
            <a:tailEnd/>
          </a:ln>
        </p:spPr>
      </p:pic>
      <p:pic>
        <p:nvPicPr>
          <p:cNvPr id="31" name="Picture 4" descr="D:\更换电脑\E\教研室资料\红十字会\照片1\祈福活动\2018缅怀活动\调整大小 重新曝光 感恩.缅怀座谈会.JPG"/>
          <p:cNvPicPr>
            <a:picLocks noChangeAspect="1" noChangeArrowheads="1"/>
          </p:cNvPicPr>
          <p:nvPr/>
        </p:nvPicPr>
        <p:blipFill>
          <a:blip r:embed="rId6" cstate="print"/>
          <a:srcRect/>
          <a:stretch>
            <a:fillRect/>
          </a:stretch>
        </p:blipFill>
        <p:spPr bwMode="auto">
          <a:xfrm>
            <a:off x="3718138" y="3214693"/>
            <a:ext cx="2148350" cy="1143007"/>
          </a:xfrm>
          <a:prstGeom prst="rect">
            <a:avLst/>
          </a:prstGeom>
          <a:noFill/>
          <a:ln>
            <a:solidFill>
              <a:srgbClr val="C00000"/>
            </a:solidFill>
          </a:ln>
        </p:spPr>
      </p:pic>
      <p:sp>
        <p:nvSpPr>
          <p:cNvPr id="24" name="矩形 23"/>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25" name="矩形 24"/>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32" name="文本框 1"/>
          <p:cNvSpPr txBox="1"/>
          <p:nvPr/>
        </p:nvSpPr>
        <p:spPr>
          <a:xfrm>
            <a:off x="5286380" y="99938"/>
            <a:ext cx="2236511"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（三）课堂外活动</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33" name="矩形 32"/>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9" name="Picture 10" descr="D:\更换电脑\E\教研室资料\红十字会\照片1\祈福活动\DSC_0030.JPG"/>
          <p:cNvPicPr>
            <a:picLocks noChangeAspect="1" noChangeArrowheads="1"/>
          </p:cNvPicPr>
          <p:nvPr/>
        </p:nvPicPr>
        <p:blipFill>
          <a:blip r:embed="rId1" cstate="print"/>
          <a:srcRect/>
          <a:stretch>
            <a:fillRect/>
          </a:stretch>
        </p:blipFill>
        <p:spPr bwMode="auto">
          <a:xfrm>
            <a:off x="5143504" y="2571750"/>
            <a:ext cx="1928826" cy="1276634"/>
          </a:xfrm>
          <a:prstGeom prst="rect">
            <a:avLst/>
          </a:prstGeom>
          <a:noFill/>
          <a:ln w="9525">
            <a:solidFill>
              <a:srgbClr val="C00000"/>
            </a:solidFill>
            <a:miter lim="800000"/>
            <a:headEnd/>
            <a:tailEnd/>
          </a:ln>
        </p:spPr>
      </p:pic>
      <p:pic>
        <p:nvPicPr>
          <p:cNvPr id="21510" name="Picture 2" descr="D:\更换电脑\E\教研室资料\红十字会\照片1\祈福活动\2016.3.30清明节祈福活动\举牌照\重新曝光 29.jpg"/>
          <p:cNvPicPr>
            <a:picLocks noChangeAspect="1" noChangeArrowheads="1"/>
          </p:cNvPicPr>
          <p:nvPr/>
        </p:nvPicPr>
        <p:blipFill>
          <a:blip r:embed="rId2" cstate="print"/>
          <a:srcRect/>
          <a:stretch>
            <a:fillRect/>
          </a:stretch>
        </p:blipFill>
        <p:spPr bwMode="auto">
          <a:xfrm>
            <a:off x="5143504" y="1643056"/>
            <a:ext cx="1920300" cy="809382"/>
          </a:xfrm>
          <a:prstGeom prst="rect">
            <a:avLst/>
          </a:prstGeom>
          <a:noFill/>
          <a:ln w="9525">
            <a:solidFill>
              <a:srgbClr val="C00000"/>
            </a:solidFill>
            <a:miter lim="800000"/>
            <a:headEnd/>
            <a:tailEnd/>
          </a:ln>
        </p:spPr>
      </p:pic>
      <p:sp>
        <p:nvSpPr>
          <p:cNvPr id="13" name="矩形 12"/>
          <p:cNvSpPr/>
          <p:nvPr/>
        </p:nvSpPr>
        <p:spPr>
          <a:xfrm>
            <a:off x="691082" y="951865"/>
            <a:ext cx="6381248" cy="5683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smtClean="0">
                <a:solidFill>
                  <a:srgbClr val="9D1F33"/>
                </a:solidFill>
                <a:latin typeface="微软雅黑" panose="020B0503020204020204" pitchFamily="34" charset="-122"/>
                <a:ea typeface="微软雅黑" panose="020B0503020204020204" pitchFamily="34" charset="-122"/>
              </a:rPr>
              <a:t>组织“清明，感恩和缅怀遗体器官捐献者”活动</a:t>
            </a:r>
            <a:endParaRPr lang="en-US" altLang="zh-CN" sz="2000" b="1" smtClean="0">
              <a:solidFill>
                <a:srgbClr val="9D1F33"/>
              </a:solidFill>
              <a:latin typeface="微软雅黑" panose="020B0503020204020204" pitchFamily="34" charset="-122"/>
              <a:ea typeface="微软雅黑" panose="020B0503020204020204" pitchFamily="34" charset="-122"/>
            </a:endParaRPr>
          </a:p>
        </p:txBody>
      </p:sp>
      <p:pic>
        <p:nvPicPr>
          <p:cNvPr id="29725" name="Picture 10" descr="C:\Documents and Settings\Administrator\桌面\白色版.png"/>
          <p:cNvPicPr>
            <a:picLocks noChangeAspect="1"/>
          </p:cNvPicPr>
          <p:nvPr/>
        </p:nvPicPr>
        <p:blipFill>
          <a:blip r:embed="rId3" cstate="print"/>
          <a:stretch>
            <a:fillRect/>
          </a:stretch>
        </p:blipFill>
        <p:spPr>
          <a:xfrm>
            <a:off x="6561411" y="51411"/>
            <a:ext cx="2547094" cy="508689"/>
          </a:xfrm>
          <a:prstGeom prst="rect">
            <a:avLst/>
          </a:prstGeom>
          <a:noFill/>
          <a:ln w="9525">
            <a:noFill/>
          </a:ln>
        </p:spPr>
      </p:pic>
      <p:sp>
        <p:nvSpPr>
          <p:cNvPr id="3" name=" 3"/>
          <p:cNvSpPr/>
          <p:nvPr/>
        </p:nvSpPr>
        <p:spPr bwMode="auto">
          <a:xfrm>
            <a:off x="144780" y="1075690"/>
            <a:ext cx="370205" cy="320675"/>
          </a:xfrm>
          <a:custGeom>
            <a:avLst/>
            <a:gdLst>
              <a:gd name="T0" fmla="*/ 1905000 w 1360"/>
              <a:gd name="T1" fmla="*/ 65651 h 1358"/>
              <a:gd name="T2" fmla="*/ 1703294 w 1360"/>
              <a:gd name="T3" fmla="*/ 205463 h 1358"/>
              <a:gd name="T4" fmla="*/ 1507191 w 1360"/>
              <a:gd name="T5" fmla="*/ 363512 h 1358"/>
              <a:gd name="T6" fmla="*/ 1318092 w 1360"/>
              <a:gd name="T7" fmla="*/ 538581 h 1358"/>
              <a:gd name="T8" fmla="*/ 1138798 w 1360"/>
              <a:gd name="T9" fmla="*/ 731887 h 1358"/>
              <a:gd name="T10" fmla="*/ 970710 w 1360"/>
              <a:gd name="T11" fmla="*/ 930055 h 1358"/>
              <a:gd name="T12" fmla="*/ 832037 w 1360"/>
              <a:gd name="T13" fmla="*/ 1130655 h 1358"/>
              <a:gd name="T14" fmla="*/ 715776 w 1360"/>
              <a:gd name="T15" fmla="*/ 1326392 h 1358"/>
              <a:gd name="T16" fmla="*/ 624728 w 1360"/>
              <a:gd name="T17" fmla="*/ 1520914 h 1358"/>
              <a:gd name="T18" fmla="*/ 525276 w 1360"/>
              <a:gd name="T19" fmla="*/ 1580486 h 1358"/>
              <a:gd name="T20" fmla="*/ 455239 w 1360"/>
              <a:gd name="T21" fmla="*/ 1627901 h 1358"/>
              <a:gd name="T22" fmla="*/ 417419 w 1360"/>
              <a:gd name="T23" fmla="*/ 1625469 h 1358"/>
              <a:gd name="T24" fmla="*/ 390805 w 1360"/>
              <a:gd name="T25" fmla="*/ 1551308 h 1358"/>
              <a:gd name="T26" fmla="*/ 336176 w 1360"/>
              <a:gd name="T27" fmla="*/ 1432163 h 1358"/>
              <a:gd name="T28" fmla="*/ 285750 w 1360"/>
              <a:gd name="T29" fmla="*/ 1322745 h 1358"/>
              <a:gd name="T30" fmla="*/ 239526 w 1360"/>
              <a:gd name="T31" fmla="*/ 1231563 h 1358"/>
              <a:gd name="T32" fmla="*/ 196103 w 1360"/>
              <a:gd name="T33" fmla="*/ 1158618 h 1358"/>
              <a:gd name="T34" fmla="*/ 155482 w 1360"/>
              <a:gd name="T35" fmla="*/ 1102693 h 1358"/>
              <a:gd name="T36" fmla="*/ 120463 w 1360"/>
              <a:gd name="T37" fmla="*/ 1061357 h 1358"/>
              <a:gd name="T38" fmla="*/ 81243 w 1360"/>
              <a:gd name="T39" fmla="*/ 1030963 h 1358"/>
              <a:gd name="T40" fmla="*/ 40621 w 1360"/>
              <a:gd name="T41" fmla="*/ 1011511 h 1358"/>
              <a:gd name="T42" fmla="*/ 0 w 1360"/>
              <a:gd name="T43" fmla="*/ 1003001 h 1358"/>
              <a:gd name="T44" fmla="*/ 53228 w 1360"/>
              <a:gd name="T45" fmla="*/ 960449 h 1358"/>
              <a:gd name="T46" fmla="*/ 107857 w 1360"/>
              <a:gd name="T47" fmla="*/ 930055 h 1358"/>
              <a:gd name="T48" fmla="*/ 152680 w 1360"/>
              <a:gd name="T49" fmla="*/ 914250 h 1358"/>
              <a:gd name="T50" fmla="*/ 198904 w 1360"/>
              <a:gd name="T51" fmla="*/ 906956 h 1358"/>
              <a:gd name="T52" fmla="*/ 257735 w 1360"/>
              <a:gd name="T53" fmla="*/ 925192 h 1358"/>
              <a:gd name="T54" fmla="*/ 323570 w 1360"/>
              <a:gd name="T55" fmla="*/ 979901 h 1358"/>
              <a:gd name="T56" fmla="*/ 388004 w 1360"/>
              <a:gd name="T57" fmla="*/ 1067436 h 1358"/>
              <a:gd name="T58" fmla="*/ 458040 w 1360"/>
              <a:gd name="T59" fmla="*/ 1191443 h 1358"/>
              <a:gd name="T60" fmla="*/ 572901 w 1360"/>
              <a:gd name="T61" fmla="*/ 1193875 h 1358"/>
              <a:gd name="T62" fmla="*/ 710173 w 1360"/>
              <a:gd name="T63" fmla="*/ 1000569 h 1358"/>
              <a:gd name="T64" fmla="*/ 861452 w 1360"/>
              <a:gd name="T65" fmla="*/ 813342 h 1358"/>
              <a:gd name="T66" fmla="*/ 1025338 w 1360"/>
              <a:gd name="T67" fmla="*/ 637057 h 1358"/>
              <a:gd name="T68" fmla="*/ 1203232 w 1360"/>
              <a:gd name="T69" fmla="*/ 468067 h 1358"/>
              <a:gd name="T70" fmla="*/ 1385327 w 1360"/>
              <a:gd name="T71" fmla="*/ 314881 h 1358"/>
              <a:gd name="T72" fmla="*/ 1574426 w 1360"/>
              <a:gd name="T73" fmla="*/ 175069 h 1358"/>
              <a:gd name="T74" fmla="*/ 1764926 w 1360"/>
              <a:gd name="T75" fmla="*/ 53493 h 13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0" h="1358">
                <a:moveTo>
                  <a:pt x="1331" y="0"/>
                </a:moveTo>
                <a:lnTo>
                  <a:pt x="1360" y="54"/>
                </a:lnTo>
                <a:lnTo>
                  <a:pt x="1287" y="109"/>
                </a:lnTo>
                <a:lnTo>
                  <a:pt x="1216" y="169"/>
                </a:lnTo>
                <a:lnTo>
                  <a:pt x="1145" y="232"/>
                </a:lnTo>
                <a:lnTo>
                  <a:pt x="1076" y="299"/>
                </a:lnTo>
                <a:lnTo>
                  <a:pt x="1007" y="368"/>
                </a:lnTo>
                <a:lnTo>
                  <a:pt x="941" y="443"/>
                </a:lnTo>
                <a:lnTo>
                  <a:pt x="876" y="520"/>
                </a:lnTo>
                <a:lnTo>
                  <a:pt x="813" y="602"/>
                </a:lnTo>
                <a:lnTo>
                  <a:pt x="751" y="685"/>
                </a:lnTo>
                <a:lnTo>
                  <a:pt x="693" y="765"/>
                </a:lnTo>
                <a:lnTo>
                  <a:pt x="642" y="848"/>
                </a:lnTo>
                <a:lnTo>
                  <a:pt x="594" y="930"/>
                </a:lnTo>
                <a:lnTo>
                  <a:pt x="551" y="1011"/>
                </a:lnTo>
                <a:lnTo>
                  <a:pt x="511" y="1091"/>
                </a:lnTo>
                <a:lnTo>
                  <a:pt x="476" y="1172"/>
                </a:lnTo>
                <a:lnTo>
                  <a:pt x="446" y="1251"/>
                </a:lnTo>
                <a:lnTo>
                  <a:pt x="401" y="1281"/>
                </a:lnTo>
                <a:lnTo>
                  <a:pt x="375" y="1300"/>
                </a:lnTo>
                <a:lnTo>
                  <a:pt x="348" y="1320"/>
                </a:lnTo>
                <a:lnTo>
                  <a:pt x="325" y="1339"/>
                </a:lnTo>
                <a:lnTo>
                  <a:pt x="304" y="1358"/>
                </a:lnTo>
                <a:lnTo>
                  <a:pt x="298" y="1337"/>
                </a:lnTo>
                <a:lnTo>
                  <a:pt x="290" y="1310"/>
                </a:lnTo>
                <a:lnTo>
                  <a:pt x="279" y="1276"/>
                </a:lnTo>
                <a:lnTo>
                  <a:pt x="263" y="1237"/>
                </a:lnTo>
                <a:lnTo>
                  <a:pt x="240" y="1178"/>
                </a:lnTo>
                <a:lnTo>
                  <a:pt x="221" y="1132"/>
                </a:lnTo>
                <a:lnTo>
                  <a:pt x="204" y="1088"/>
                </a:lnTo>
                <a:lnTo>
                  <a:pt x="186" y="1049"/>
                </a:lnTo>
                <a:lnTo>
                  <a:pt x="171" y="1013"/>
                </a:lnTo>
                <a:lnTo>
                  <a:pt x="156" y="982"/>
                </a:lnTo>
                <a:lnTo>
                  <a:pt x="140" y="953"/>
                </a:lnTo>
                <a:lnTo>
                  <a:pt x="125" y="928"/>
                </a:lnTo>
                <a:lnTo>
                  <a:pt x="111" y="907"/>
                </a:lnTo>
                <a:lnTo>
                  <a:pt x="100" y="890"/>
                </a:lnTo>
                <a:lnTo>
                  <a:pt x="86" y="873"/>
                </a:lnTo>
                <a:lnTo>
                  <a:pt x="71" y="859"/>
                </a:lnTo>
                <a:lnTo>
                  <a:pt x="58" y="848"/>
                </a:lnTo>
                <a:lnTo>
                  <a:pt x="44" y="838"/>
                </a:lnTo>
                <a:lnTo>
                  <a:pt x="29" y="832"/>
                </a:lnTo>
                <a:lnTo>
                  <a:pt x="15" y="827"/>
                </a:lnTo>
                <a:lnTo>
                  <a:pt x="0" y="825"/>
                </a:lnTo>
                <a:lnTo>
                  <a:pt x="19" y="806"/>
                </a:lnTo>
                <a:lnTo>
                  <a:pt x="38" y="790"/>
                </a:lnTo>
                <a:lnTo>
                  <a:pt x="58" y="777"/>
                </a:lnTo>
                <a:lnTo>
                  <a:pt x="77" y="765"/>
                </a:lnTo>
                <a:lnTo>
                  <a:pt x="94" y="758"/>
                </a:lnTo>
                <a:lnTo>
                  <a:pt x="109" y="752"/>
                </a:lnTo>
                <a:lnTo>
                  <a:pt x="127" y="748"/>
                </a:lnTo>
                <a:lnTo>
                  <a:pt x="142" y="746"/>
                </a:lnTo>
                <a:lnTo>
                  <a:pt x="163" y="750"/>
                </a:lnTo>
                <a:lnTo>
                  <a:pt x="184" y="761"/>
                </a:lnTo>
                <a:lnTo>
                  <a:pt x="207" y="779"/>
                </a:lnTo>
                <a:lnTo>
                  <a:pt x="231" y="806"/>
                </a:lnTo>
                <a:lnTo>
                  <a:pt x="254" y="838"/>
                </a:lnTo>
                <a:lnTo>
                  <a:pt x="277" y="878"/>
                </a:lnTo>
                <a:lnTo>
                  <a:pt x="302" y="924"/>
                </a:lnTo>
                <a:lnTo>
                  <a:pt x="327" y="980"/>
                </a:lnTo>
                <a:lnTo>
                  <a:pt x="363" y="1063"/>
                </a:lnTo>
                <a:lnTo>
                  <a:pt x="409" y="982"/>
                </a:lnTo>
                <a:lnTo>
                  <a:pt x="457" y="901"/>
                </a:lnTo>
                <a:lnTo>
                  <a:pt x="507" y="823"/>
                </a:lnTo>
                <a:lnTo>
                  <a:pt x="561" y="744"/>
                </a:lnTo>
                <a:lnTo>
                  <a:pt x="615" y="669"/>
                </a:lnTo>
                <a:lnTo>
                  <a:pt x="672" y="596"/>
                </a:lnTo>
                <a:lnTo>
                  <a:pt x="732" y="524"/>
                </a:lnTo>
                <a:lnTo>
                  <a:pt x="795" y="453"/>
                </a:lnTo>
                <a:lnTo>
                  <a:pt x="859" y="385"/>
                </a:lnTo>
                <a:lnTo>
                  <a:pt x="924" y="320"/>
                </a:lnTo>
                <a:lnTo>
                  <a:pt x="989" y="259"/>
                </a:lnTo>
                <a:lnTo>
                  <a:pt x="1055" y="199"/>
                </a:lnTo>
                <a:lnTo>
                  <a:pt x="1124" y="144"/>
                </a:lnTo>
                <a:lnTo>
                  <a:pt x="1191" y="92"/>
                </a:lnTo>
                <a:lnTo>
                  <a:pt x="1260" y="44"/>
                </a:lnTo>
                <a:lnTo>
                  <a:pt x="133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15" name="矩形 14"/>
          <p:cNvSpPr/>
          <p:nvPr/>
        </p:nvSpPr>
        <p:spPr>
          <a:xfrm>
            <a:off x="0" y="4714890"/>
            <a:ext cx="9186545" cy="42861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16" name="TextBox 11"/>
          <p:cNvSpPr txBox="1">
            <a:spLocks noChangeArrowheads="1"/>
          </p:cNvSpPr>
          <p:nvPr/>
        </p:nvSpPr>
        <p:spPr bwMode="auto">
          <a:xfrm>
            <a:off x="2214546" y="4743390"/>
            <a:ext cx="4000528" cy="338554"/>
          </a:xfrm>
          <a:prstGeom prst="rect">
            <a:avLst/>
          </a:prstGeom>
          <a:noFill/>
          <a:ln w="9525">
            <a:noFill/>
            <a:miter lim="800000"/>
          </a:ln>
        </p:spPr>
        <p:txBody>
          <a:bodyPr wrap="square">
            <a:spAutoFit/>
          </a:bodyPr>
          <a:lstStyle/>
          <a:p>
            <a:r>
              <a:rPr lang="zh-CN" altLang="en-US" sz="1600" b="1" smtClean="0">
                <a:solidFill>
                  <a:schemeClr val="bg1">
                    <a:lumMod val="95000"/>
                  </a:schemeClr>
                </a:solidFill>
                <a:latin typeface="微软雅黑" panose="020B0503020204020204" pitchFamily="34" charset="-122"/>
                <a:ea typeface="微软雅黑" panose="020B0503020204020204" pitchFamily="34" charset="-122"/>
              </a:rPr>
              <a:t>        敬重逝者，慰藉家属，教育学生</a:t>
            </a:r>
            <a:endParaRPr lang="zh-CN" altLang="en-US" sz="1600" b="1">
              <a:solidFill>
                <a:schemeClr val="bg1">
                  <a:lumMod val="95000"/>
                </a:schemeClr>
              </a:solidFill>
              <a:latin typeface="微软雅黑" panose="020B0503020204020204" pitchFamily="34" charset="-122"/>
              <a:ea typeface="微软雅黑" panose="020B0503020204020204" pitchFamily="34" charset="-122"/>
            </a:endParaRPr>
          </a:p>
        </p:txBody>
      </p:sp>
      <p:sp>
        <p:nvSpPr>
          <p:cNvPr id="17" name="矩形 16"/>
          <p:cNvSpPr/>
          <p:nvPr/>
        </p:nvSpPr>
        <p:spPr>
          <a:xfrm>
            <a:off x="1214414" y="4000510"/>
            <a:ext cx="6286544" cy="5683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1400" smtClean="0">
                <a:solidFill>
                  <a:schemeClr val="tx1">
                    <a:lumMod val="75000"/>
                    <a:lumOff val="25000"/>
                  </a:schemeClr>
                </a:solidFill>
                <a:latin typeface="微软雅黑" panose="020B0503020204020204" pitchFamily="34" charset="-122"/>
                <a:ea typeface="微软雅黑" panose="020B0503020204020204" pitchFamily="34" charset="-122"/>
              </a:rPr>
              <a:t>学生，遗体捐献者，教研室，学校领导，红十字会，共同参与</a:t>
            </a:r>
            <a:endParaRPr lang="en-US" altLang="zh-CN" sz="140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8" name="文本框 1"/>
          <p:cNvSpPr txBox="1"/>
          <p:nvPr/>
        </p:nvSpPr>
        <p:spPr>
          <a:xfrm>
            <a:off x="2786050" y="107315"/>
            <a:ext cx="3518913"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二、引导学生参与课堂外活动</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19" name="矩形 18"/>
          <p:cNvSpPr/>
          <p:nvPr/>
        </p:nvSpPr>
        <p:spPr>
          <a:xfrm>
            <a:off x="10160" y="928676"/>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rPr>
              <a:t>3</a:t>
            </a:r>
            <a:endPar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4" name="文本框 1"/>
          <p:cNvSpPr txBox="1"/>
          <p:nvPr/>
        </p:nvSpPr>
        <p:spPr>
          <a:xfrm>
            <a:off x="2786050" y="107315"/>
            <a:ext cx="2236510"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（三）课堂外活动</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pic>
        <p:nvPicPr>
          <p:cNvPr id="20" name="Picture 3" descr="D:\更换电脑\E\教研室资料\红十字会\照片1\祈福活动\2018缅怀活动\调整大小 教研室老师们与遗体捐献登记者.JPG"/>
          <p:cNvPicPr>
            <a:picLocks noChangeAspect="1" noChangeArrowheads="1"/>
          </p:cNvPicPr>
          <p:nvPr/>
        </p:nvPicPr>
        <p:blipFill>
          <a:blip r:embed="rId4" cstate="print"/>
          <a:srcRect/>
          <a:stretch>
            <a:fillRect/>
          </a:stretch>
        </p:blipFill>
        <p:spPr bwMode="auto">
          <a:xfrm>
            <a:off x="1643042" y="1928808"/>
            <a:ext cx="3208408" cy="1643074"/>
          </a:xfrm>
          <a:prstGeom prst="rect">
            <a:avLst/>
          </a:prstGeom>
          <a:noFill/>
          <a:ln>
            <a:solidFill>
              <a:srgbClr val="C00000"/>
            </a:solidFill>
          </a:ln>
        </p:spPr>
      </p:pic>
      <p:sp>
        <p:nvSpPr>
          <p:cNvPr id="25" name="矩形 24"/>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26" name="矩形 25"/>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7" name="文本框 1"/>
          <p:cNvSpPr txBox="1"/>
          <p:nvPr/>
        </p:nvSpPr>
        <p:spPr>
          <a:xfrm>
            <a:off x="5286380" y="99938"/>
            <a:ext cx="2236511"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（三）课堂外活动</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28" name="矩形 27"/>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5" name="Picture 2" descr="D:\更换电脑\E\教研室资料\红十字会\照片1\160301青浦纪念会\调整大小 DSC_0068.JPG"/>
          <p:cNvPicPr>
            <a:picLocks noChangeAspect="1" noChangeArrowheads="1"/>
          </p:cNvPicPr>
          <p:nvPr/>
        </p:nvPicPr>
        <p:blipFill>
          <a:blip r:embed="rId1" cstate="print"/>
          <a:srcRect/>
          <a:stretch>
            <a:fillRect/>
          </a:stretch>
        </p:blipFill>
        <p:spPr bwMode="auto">
          <a:xfrm>
            <a:off x="6228185" y="3003798"/>
            <a:ext cx="1872208" cy="1128561"/>
          </a:xfrm>
          <a:prstGeom prst="rect">
            <a:avLst/>
          </a:prstGeom>
          <a:noFill/>
          <a:ln w="9525">
            <a:solidFill>
              <a:srgbClr val="9D1F33"/>
            </a:solidFill>
            <a:miter lim="800000"/>
            <a:headEnd/>
            <a:tailEnd/>
          </a:ln>
        </p:spPr>
      </p:pic>
      <p:sp>
        <p:nvSpPr>
          <p:cNvPr id="14" name="矩形 13"/>
          <p:cNvSpPr/>
          <p:nvPr/>
        </p:nvSpPr>
        <p:spPr>
          <a:xfrm>
            <a:off x="691082" y="794739"/>
            <a:ext cx="7452818" cy="5683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smtClean="0">
                <a:solidFill>
                  <a:srgbClr val="9D1F33"/>
                </a:solidFill>
                <a:latin typeface="微软雅黑" panose="020B0503020204020204" pitchFamily="34" charset="-122"/>
                <a:ea typeface="微软雅黑" panose="020B0503020204020204" pitchFamily="34" charset="-122"/>
              </a:rPr>
              <a:t>参加上海市红会每年一度的“遗体器官捐</a:t>
            </a:r>
            <a:r>
              <a:rPr lang="zh-CN" altLang="en-US" sz="2000" b="1" dirty="0" smtClean="0">
                <a:solidFill>
                  <a:srgbClr val="9D1F33"/>
                </a:solidFill>
                <a:latin typeface="微软雅黑" panose="020B0503020204020204" pitchFamily="34" charset="-122"/>
                <a:ea typeface="微软雅黑" panose="020B0503020204020204" pitchFamily="34" charset="-122"/>
              </a:rPr>
              <a:t>献纪念日</a:t>
            </a:r>
            <a:r>
              <a:rPr lang="zh-CN" altLang="en-US" sz="2000" b="1" smtClean="0">
                <a:solidFill>
                  <a:srgbClr val="9D1F33"/>
                </a:solidFill>
                <a:latin typeface="微软雅黑" panose="020B0503020204020204" pitchFamily="34" charset="-122"/>
                <a:ea typeface="微软雅黑" panose="020B0503020204020204" pitchFamily="34" charset="-122"/>
              </a:rPr>
              <a:t>活动”</a:t>
            </a:r>
            <a:endParaRPr lang="en-US" altLang="zh-CN" sz="2000" b="1" dirty="0" smtClean="0">
              <a:solidFill>
                <a:srgbClr val="9D1F33"/>
              </a:solidFill>
              <a:latin typeface="微软雅黑" panose="020B0503020204020204" pitchFamily="34" charset="-122"/>
              <a:ea typeface="微软雅黑" panose="020B0503020204020204" pitchFamily="34" charset="-122"/>
            </a:endParaRPr>
          </a:p>
        </p:txBody>
      </p:sp>
      <p:pic>
        <p:nvPicPr>
          <p:cNvPr id="29725" name="Picture 10" descr="C:\Documents and Settings\Administrator\桌面\白色版.png"/>
          <p:cNvPicPr>
            <a:picLocks noChangeAspect="1"/>
          </p:cNvPicPr>
          <p:nvPr/>
        </p:nvPicPr>
        <p:blipFill>
          <a:blip r:embed="rId2" cstate="print"/>
          <a:stretch>
            <a:fillRect/>
          </a:stretch>
        </p:blipFill>
        <p:spPr>
          <a:xfrm>
            <a:off x="6561411" y="51411"/>
            <a:ext cx="2547094" cy="508689"/>
          </a:xfrm>
          <a:prstGeom prst="rect">
            <a:avLst/>
          </a:prstGeom>
          <a:noFill/>
          <a:ln w="9525">
            <a:noFill/>
          </a:ln>
        </p:spPr>
      </p:pic>
      <p:sp>
        <p:nvSpPr>
          <p:cNvPr id="3" name=" 3"/>
          <p:cNvSpPr/>
          <p:nvPr/>
        </p:nvSpPr>
        <p:spPr bwMode="auto">
          <a:xfrm>
            <a:off x="144780" y="1075690"/>
            <a:ext cx="370205" cy="320675"/>
          </a:xfrm>
          <a:custGeom>
            <a:avLst/>
            <a:gdLst>
              <a:gd name="T0" fmla="*/ 1905000 w 1360"/>
              <a:gd name="T1" fmla="*/ 65651 h 1358"/>
              <a:gd name="T2" fmla="*/ 1703294 w 1360"/>
              <a:gd name="T3" fmla="*/ 205463 h 1358"/>
              <a:gd name="T4" fmla="*/ 1507191 w 1360"/>
              <a:gd name="T5" fmla="*/ 363512 h 1358"/>
              <a:gd name="T6" fmla="*/ 1318092 w 1360"/>
              <a:gd name="T7" fmla="*/ 538581 h 1358"/>
              <a:gd name="T8" fmla="*/ 1138798 w 1360"/>
              <a:gd name="T9" fmla="*/ 731887 h 1358"/>
              <a:gd name="T10" fmla="*/ 970710 w 1360"/>
              <a:gd name="T11" fmla="*/ 930055 h 1358"/>
              <a:gd name="T12" fmla="*/ 832037 w 1360"/>
              <a:gd name="T13" fmla="*/ 1130655 h 1358"/>
              <a:gd name="T14" fmla="*/ 715776 w 1360"/>
              <a:gd name="T15" fmla="*/ 1326392 h 1358"/>
              <a:gd name="T16" fmla="*/ 624728 w 1360"/>
              <a:gd name="T17" fmla="*/ 1520914 h 1358"/>
              <a:gd name="T18" fmla="*/ 525276 w 1360"/>
              <a:gd name="T19" fmla="*/ 1580486 h 1358"/>
              <a:gd name="T20" fmla="*/ 455239 w 1360"/>
              <a:gd name="T21" fmla="*/ 1627901 h 1358"/>
              <a:gd name="T22" fmla="*/ 417419 w 1360"/>
              <a:gd name="T23" fmla="*/ 1625469 h 1358"/>
              <a:gd name="T24" fmla="*/ 390805 w 1360"/>
              <a:gd name="T25" fmla="*/ 1551308 h 1358"/>
              <a:gd name="T26" fmla="*/ 336176 w 1360"/>
              <a:gd name="T27" fmla="*/ 1432163 h 1358"/>
              <a:gd name="T28" fmla="*/ 285750 w 1360"/>
              <a:gd name="T29" fmla="*/ 1322745 h 1358"/>
              <a:gd name="T30" fmla="*/ 239526 w 1360"/>
              <a:gd name="T31" fmla="*/ 1231563 h 1358"/>
              <a:gd name="T32" fmla="*/ 196103 w 1360"/>
              <a:gd name="T33" fmla="*/ 1158618 h 1358"/>
              <a:gd name="T34" fmla="*/ 155482 w 1360"/>
              <a:gd name="T35" fmla="*/ 1102693 h 1358"/>
              <a:gd name="T36" fmla="*/ 120463 w 1360"/>
              <a:gd name="T37" fmla="*/ 1061357 h 1358"/>
              <a:gd name="T38" fmla="*/ 81243 w 1360"/>
              <a:gd name="T39" fmla="*/ 1030963 h 1358"/>
              <a:gd name="T40" fmla="*/ 40621 w 1360"/>
              <a:gd name="T41" fmla="*/ 1011511 h 1358"/>
              <a:gd name="T42" fmla="*/ 0 w 1360"/>
              <a:gd name="T43" fmla="*/ 1003001 h 1358"/>
              <a:gd name="T44" fmla="*/ 53228 w 1360"/>
              <a:gd name="T45" fmla="*/ 960449 h 1358"/>
              <a:gd name="T46" fmla="*/ 107857 w 1360"/>
              <a:gd name="T47" fmla="*/ 930055 h 1358"/>
              <a:gd name="T48" fmla="*/ 152680 w 1360"/>
              <a:gd name="T49" fmla="*/ 914250 h 1358"/>
              <a:gd name="T50" fmla="*/ 198904 w 1360"/>
              <a:gd name="T51" fmla="*/ 906956 h 1358"/>
              <a:gd name="T52" fmla="*/ 257735 w 1360"/>
              <a:gd name="T53" fmla="*/ 925192 h 1358"/>
              <a:gd name="T54" fmla="*/ 323570 w 1360"/>
              <a:gd name="T55" fmla="*/ 979901 h 1358"/>
              <a:gd name="T56" fmla="*/ 388004 w 1360"/>
              <a:gd name="T57" fmla="*/ 1067436 h 1358"/>
              <a:gd name="T58" fmla="*/ 458040 w 1360"/>
              <a:gd name="T59" fmla="*/ 1191443 h 1358"/>
              <a:gd name="T60" fmla="*/ 572901 w 1360"/>
              <a:gd name="T61" fmla="*/ 1193875 h 1358"/>
              <a:gd name="T62" fmla="*/ 710173 w 1360"/>
              <a:gd name="T63" fmla="*/ 1000569 h 1358"/>
              <a:gd name="T64" fmla="*/ 861452 w 1360"/>
              <a:gd name="T65" fmla="*/ 813342 h 1358"/>
              <a:gd name="T66" fmla="*/ 1025338 w 1360"/>
              <a:gd name="T67" fmla="*/ 637057 h 1358"/>
              <a:gd name="T68" fmla="*/ 1203232 w 1360"/>
              <a:gd name="T69" fmla="*/ 468067 h 1358"/>
              <a:gd name="T70" fmla="*/ 1385327 w 1360"/>
              <a:gd name="T71" fmla="*/ 314881 h 1358"/>
              <a:gd name="T72" fmla="*/ 1574426 w 1360"/>
              <a:gd name="T73" fmla="*/ 175069 h 1358"/>
              <a:gd name="T74" fmla="*/ 1764926 w 1360"/>
              <a:gd name="T75" fmla="*/ 53493 h 13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0" h="1358">
                <a:moveTo>
                  <a:pt x="1331" y="0"/>
                </a:moveTo>
                <a:lnTo>
                  <a:pt x="1360" y="54"/>
                </a:lnTo>
                <a:lnTo>
                  <a:pt x="1287" y="109"/>
                </a:lnTo>
                <a:lnTo>
                  <a:pt x="1216" y="169"/>
                </a:lnTo>
                <a:lnTo>
                  <a:pt x="1145" y="232"/>
                </a:lnTo>
                <a:lnTo>
                  <a:pt x="1076" y="299"/>
                </a:lnTo>
                <a:lnTo>
                  <a:pt x="1007" y="368"/>
                </a:lnTo>
                <a:lnTo>
                  <a:pt x="941" y="443"/>
                </a:lnTo>
                <a:lnTo>
                  <a:pt x="876" y="520"/>
                </a:lnTo>
                <a:lnTo>
                  <a:pt x="813" y="602"/>
                </a:lnTo>
                <a:lnTo>
                  <a:pt x="751" y="685"/>
                </a:lnTo>
                <a:lnTo>
                  <a:pt x="693" y="765"/>
                </a:lnTo>
                <a:lnTo>
                  <a:pt x="642" y="848"/>
                </a:lnTo>
                <a:lnTo>
                  <a:pt x="594" y="930"/>
                </a:lnTo>
                <a:lnTo>
                  <a:pt x="551" y="1011"/>
                </a:lnTo>
                <a:lnTo>
                  <a:pt x="511" y="1091"/>
                </a:lnTo>
                <a:lnTo>
                  <a:pt x="476" y="1172"/>
                </a:lnTo>
                <a:lnTo>
                  <a:pt x="446" y="1251"/>
                </a:lnTo>
                <a:lnTo>
                  <a:pt x="401" y="1281"/>
                </a:lnTo>
                <a:lnTo>
                  <a:pt x="375" y="1300"/>
                </a:lnTo>
                <a:lnTo>
                  <a:pt x="348" y="1320"/>
                </a:lnTo>
                <a:lnTo>
                  <a:pt x="325" y="1339"/>
                </a:lnTo>
                <a:lnTo>
                  <a:pt x="304" y="1358"/>
                </a:lnTo>
                <a:lnTo>
                  <a:pt x="298" y="1337"/>
                </a:lnTo>
                <a:lnTo>
                  <a:pt x="290" y="1310"/>
                </a:lnTo>
                <a:lnTo>
                  <a:pt x="279" y="1276"/>
                </a:lnTo>
                <a:lnTo>
                  <a:pt x="263" y="1237"/>
                </a:lnTo>
                <a:lnTo>
                  <a:pt x="240" y="1178"/>
                </a:lnTo>
                <a:lnTo>
                  <a:pt x="221" y="1132"/>
                </a:lnTo>
                <a:lnTo>
                  <a:pt x="204" y="1088"/>
                </a:lnTo>
                <a:lnTo>
                  <a:pt x="186" y="1049"/>
                </a:lnTo>
                <a:lnTo>
                  <a:pt x="171" y="1013"/>
                </a:lnTo>
                <a:lnTo>
                  <a:pt x="156" y="982"/>
                </a:lnTo>
                <a:lnTo>
                  <a:pt x="140" y="953"/>
                </a:lnTo>
                <a:lnTo>
                  <a:pt x="125" y="928"/>
                </a:lnTo>
                <a:lnTo>
                  <a:pt x="111" y="907"/>
                </a:lnTo>
                <a:lnTo>
                  <a:pt x="100" y="890"/>
                </a:lnTo>
                <a:lnTo>
                  <a:pt x="86" y="873"/>
                </a:lnTo>
                <a:lnTo>
                  <a:pt x="71" y="859"/>
                </a:lnTo>
                <a:lnTo>
                  <a:pt x="58" y="848"/>
                </a:lnTo>
                <a:lnTo>
                  <a:pt x="44" y="838"/>
                </a:lnTo>
                <a:lnTo>
                  <a:pt x="29" y="832"/>
                </a:lnTo>
                <a:lnTo>
                  <a:pt x="15" y="827"/>
                </a:lnTo>
                <a:lnTo>
                  <a:pt x="0" y="825"/>
                </a:lnTo>
                <a:lnTo>
                  <a:pt x="19" y="806"/>
                </a:lnTo>
                <a:lnTo>
                  <a:pt x="38" y="790"/>
                </a:lnTo>
                <a:lnTo>
                  <a:pt x="58" y="777"/>
                </a:lnTo>
                <a:lnTo>
                  <a:pt x="77" y="765"/>
                </a:lnTo>
                <a:lnTo>
                  <a:pt x="94" y="758"/>
                </a:lnTo>
                <a:lnTo>
                  <a:pt x="109" y="752"/>
                </a:lnTo>
                <a:lnTo>
                  <a:pt x="127" y="748"/>
                </a:lnTo>
                <a:lnTo>
                  <a:pt x="142" y="746"/>
                </a:lnTo>
                <a:lnTo>
                  <a:pt x="163" y="750"/>
                </a:lnTo>
                <a:lnTo>
                  <a:pt x="184" y="761"/>
                </a:lnTo>
                <a:lnTo>
                  <a:pt x="207" y="779"/>
                </a:lnTo>
                <a:lnTo>
                  <a:pt x="231" y="806"/>
                </a:lnTo>
                <a:lnTo>
                  <a:pt x="254" y="838"/>
                </a:lnTo>
                <a:lnTo>
                  <a:pt x="277" y="878"/>
                </a:lnTo>
                <a:lnTo>
                  <a:pt x="302" y="924"/>
                </a:lnTo>
                <a:lnTo>
                  <a:pt x="327" y="980"/>
                </a:lnTo>
                <a:lnTo>
                  <a:pt x="363" y="1063"/>
                </a:lnTo>
                <a:lnTo>
                  <a:pt x="409" y="982"/>
                </a:lnTo>
                <a:lnTo>
                  <a:pt x="457" y="901"/>
                </a:lnTo>
                <a:lnTo>
                  <a:pt x="507" y="823"/>
                </a:lnTo>
                <a:lnTo>
                  <a:pt x="561" y="744"/>
                </a:lnTo>
                <a:lnTo>
                  <a:pt x="615" y="669"/>
                </a:lnTo>
                <a:lnTo>
                  <a:pt x="672" y="596"/>
                </a:lnTo>
                <a:lnTo>
                  <a:pt x="732" y="524"/>
                </a:lnTo>
                <a:lnTo>
                  <a:pt x="795" y="453"/>
                </a:lnTo>
                <a:lnTo>
                  <a:pt x="859" y="385"/>
                </a:lnTo>
                <a:lnTo>
                  <a:pt x="924" y="320"/>
                </a:lnTo>
                <a:lnTo>
                  <a:pt x="989" y="259"/>
                </a:lnTo>
                <a:lnTo>
                  <a:pt x="1055" y="199"/>
                </a:lnTo>
                <a:lnTo>
                  <a:pt x="1124" y="144"/>
                </a:lnTo>
                <a:lnTo>
                  <a:pt x="1191" y="92"/>
                </a:lnTo>
                <a:lnTo>
                  <a:pt x="1260" y="44"/>
                </a:lnTo>
                <a:lnTo>
                  <a:pt x="133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15" name="矩形 14"/>
          <p:cNvSpPr/>
          <p:nvPr/>
        </p:nvSpPr>
        <p:spPr>
          <a:xfrm>
            <a:off x="0" y="4714890"/>
            <a:ext cx="9186545" cy="42861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16" name="TextBox 11"/>
          <p:cNvSpPr txBox="1">
            <a:spLocks noChangeArrowheads="1"/>
          </p:cNvSpPr>
          <p:nvPr/>
        </p:nvSpPr>
        <p:spPr bwMode="auto">
          <a:xfrm>
            <a:off x="2214546" y="4743390"/>
            <a:ext cx="4000528" cy="338554"/>
          </a:xfrm>
          <a:prstGeom prst="rect">
            <a:avLst/>
          </a:prstGeom>
          <a:noFill/>
          <a:ln w="9525">
            <a:noFill/>
            <a:miter lim="800000"/>
          </a:ln>
        </p:spPr>
        <p:txBody>
          <a:bodyPr wrap="square">
            <a:spAutoFit/>
          </a:bodyPr>
          <a:lstStyle/>
          <a:p>
            <a:r>
              <a:rPr lang="zh-CN" altLang="en-US" sz="1600" b="1" smtClean="0">
                <a:solidFill>
                  <a:schemeClr val="bg1">
                    <a:lumMod val="95000"/>
                  </a:schemeClr>
                </a:solidFill>
                <a:latin typeface="微软雅黑" panose="020B0503020204020204" pitchFamily="34" charset="-122"/>
                <a:ea typeface="微软雅黑" panose="020B0503020204020204" pitchFamily="34" charset="-122"/>
              </a:rPr>
              <a:t>        敬重逝者，慰藉家属，教育学生</a:t>
            </a:r>
            <a:endParaRPr lang="zh-CN" altLang="en-US" sz="1600" b="1">
              <a:solidFill>
                <a:schemeClr val="bg1">
                  <a:lumMod val="95000"/>
                </a:schemeClr>
              </a:solidFill>
              <a:latin typeface="微软雅黑" panose="020B0503020204020204" pitchFamily="34" charset="-122"/>
              <a:ea typeface="微软雅黑" panose="020B0503020204020204" pitchFamily="34" charset="-122"/>
            </a:endParaRPr>
          </a:p>
        </p:txBody>
      </p:sp>
      <p:sp>
        <p:nvSpPr>
          <p:cNvPr id="17" name="矩形 16"/>
          <p:cNvSpPr/>
          <p:nvPr/>
        </p:nvSpPr>
        <p:spPr>
          <a:xfrm>
            <a:off x="1187624" y="4310975"/>
            <a:ext cx="4071966" cy="276999"/>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20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每年</a:t>
            </a:r>
            <a:r>
              <a:rPr kumimoji="0" lang="en-US" altLang="zh-CN" sz="120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3.1</a:t>
            </a:r>
            <a:r>
              <a:rPr kumimoji="0" lang="zh-CN" altLang="en-US" sz="120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日，教师带领学生参加“遗体捐献纪念日”活动</a:t>
            </a:r>
            <a:endParaRPr kumimoji="0" lang="zh-CN" altLang="zh-CN" sz="12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8" name="矩形 17"/>
          <p:cNvSpPr/>
          <p:nvPr/>
        </p:nvSpPr>
        <p:spPr>
          <a:xfrm>
            <a:off x="6300192" y="4371950"/>
            <a:ext cx="2214578" cy="276999"/>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20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学生在活动中的“诗朗诵”</a:t>
            </a:r>
            <a:endParaRPr kumimoji="0" lang="zh-CN" altLang="zh-CN" sz="12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9" name="文本框 1"/>
          <p:cNvSpPr txBox="1"/>
          <p:nvPr/>
        </p:nvSpPr>
        <p:spPr>
          <a:xfrm>
            <a:off x="2786050" y="107315"/>
            <a:ext cx="3518913"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二、引导学生参与课堂外活动</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20" name="矩形 19"/>
          <p:cNvSpPr/>
          <p:nvPr/>
        </p:nvSpPr>
        <p:spPr>
          <a:xfrm>
            <a:off x="10160" y="771550"/>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40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4</a:t>
            </a:r>
            <a:endPar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pic>
        <p:nvPicPr>
          <p:cNvPr id="21" name="Picture 9" descr="C:\Users\Administrator\Desktop\人体解剖学第一课（素材）\调整大小 学生给遗体捐献者献花.JPG"/>
          <p:cNvPicPr>
            <a:picLocks noChangeAspect="1"/>
          </p:cNvPicPr>
          <p:nvPr/>
        </p:nvPicPr>
        <p:blipFill>
          <a:blip r:embed="rId3" cstate="print"/>
          <a:stretch>
            <a:fillRect/>
          </a:stretch>
        </p:blipFill>
        <p:spPr>
          <a:xfrm>
            <a:off x="971599" y="2811958"/>
            <a:ext cx="1958230" cy="1300572"/>
          </a:xfrm>
          <a:prstGeom prst="rect">
            <a:avLst/>
          </a:prstGeom>
          <a:noFill/>
          <a:ln w="9525">
            <a:solidFill>
              <a:srgbClr val="9D1F33"/>
            </a:solidFill>
          </a:ln>
        </p:spPr>
      </p:pic>
      <p:sp>
        <p:nvSpPr>
          <p:cNvPr id="26" name="文本框 1"/>
          <p:cNvSpPr txBox="1"/>
          <p:nvPr/>
        </p:nvSpPr>
        <p:spPr>
          <a:xfrm>
            <a:off x="2786050" y="107315"/>
            <a:ext cx="3775394"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（二）引导学生参与课堂外活动</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pic>
        <p:nvPicPr>
          <p:cNvPr id="22" name="Picture 2" descr="D:\更换电脑\E\教研室资料\红十字会\照片1\2018纪念周活动\重新曝光 调整大小 DSC_0214.JPG"/>
          <p:cNvPicPr>
            <a:picLocks noChangeAspect="1" noChangeArrowheads="1"/>
          </p:cNvPicPr>
          <p:nvPr/>
        </p:nvPicPr>
        <p:blipFill>
          <a:blip r:embed="rId4" cstate="print"/>
          <a:srcRect/>
          <a:stretch>
            <a:fillRect/>
          </a:stretch>
        </p:blipFill>
        <p:spPr bwMode="auto">
          <a:xfrm>
            <a:off x="3563889" y="2931790"/>
            <a:ext cx="2025755" cy="1164187"/>
          </a:xfrm>
          <a:prstGeom prst="rect">
            <a:avLst/>
          </a:prstGeom>
          <a:noFill/>
          <a:ln>
            <a:solidFill>
              <a:srgbClr val="C00000"/>
            </a:solidFill>
          </a:ln>
        </p:spPr>
      </p:pic>
      <p:sp>
        <p:nvSpPr>
          <p:cNvPr id="27" name="矩形 26"/>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28" name="矩形 27"/>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9" name="文本框 1"/>
          <p:cNvSpPr txBox="1"/>
          <p:nvPr/>
        </p:nvSpPr>
        <p:spPr>
          <a:xfrm>
            <a:off x="5286380" y="99938"/>
            <a:ext cx="2236511"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（三）课堂外活动</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30" name="矩形 29"/>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pic>
        <p:nvPicPr>
          <p:cNvPr id="23" name="Picture 8" descr="C:\Users\Administrator\Desktop\人体解剖学第一课（素材）\调整大小 上海市遗体捐献文化园.JPG"/>
          <p:cNvPicPr>
            <a:picLocks noChangeAspect="1"/>
          </p:cNvPicPr>
          <p:nvPr/>
        </p:nvPicPr>
        <p:blipFill>
          <a:blip r:embed="rId5" cstate="print"/>
          <a:stretch>
            <a:fillRect/>
          </a:stretch>
        </p:blipFill>
        <p:spPr>
          <a:xfrm>
            <a:off x="971600" y="1491630"/>
            <a:ext cx="1958230" cy="1137883"/>
          </a:xfrm>
          <a:prstGeom prst="rect">
            <a:avLst/>
          </a:prstGeom>
          <a:noFill/>
          <a:ln w="9525">
            <a:solidFill>
              <a:srgbClr val="C00000"/>
            </a:solidFill>
          </a:ln>
        </p:spPr>
      </p:pic>
      <p:pic>
        <p:nvPicPr>
          <p:cNvPr id="24" name="图片 6" descr="调整大小 DSC_0124.JPG"/>
          <p:cNvPicPr>
            <a:picLocks noChangeAspect="1"/>
          </p:cNvPicPr>
          <p:nvPr/>
        </p:nvPicPr>
        <p:blipFill>
          <a:blip r:embed="rId6" cstate="print"/>
          <a:stretch>
            <a:fillRect/>
          </a:stretch>
        </p:blipFill>
        <p:spPr>
          <a:xfrm>
            <a:off x="3563889" y="1491631"/>
            <a:ext cx="2022690" cy="1217836"/>
          </a:xfrm>
          <a:prstGeom prst="rect">
            <a:avLst/>
          </a:prstGeom>
          <a:noFill/>
          <a:ln w="9525">
            <a:solidFill>
              <a:srgbClr val="C00000"/>
            </a:solidFill>
          </a:ln>
        </p:spPr>
      </p:pic>
      <p:pic>
        <p:nvPicPr>
          <p:cNvPr id="1026" name="Picture 2" descr="D:\更换电脑\E\教研室资料\红十字会\照片1\上海青浦福寿园的集体纪念碑\调整大小 64824673765761950.jpg"/>
          <p:cNvPicPr>
            <a:picLocks noChangeAspect="1" noChangeArrowheads="1"/>
          </p:cNvPicPr>
          <p:nvPr/>
        </p:nvPicPr>
        <p:blipFill>
          <a:blip r:embed="rId7" cstate="print"/>
          <a:srcRect/>
          <a:stretch>
            <a:fillRect/>
          </a:stretch>
        </p:blipFill>
        <p:spPr bwMode="auto">
          <a:xfrm>
            <a:off x="6228184" y="1491631"/>
            <a:ext cx="1823180" cy="1215453"/>
          </a:xfrm>
          <a:prstGeom prst="rect">
            <a:avLst/>
          </a:prstGeom>
          <a:noFill/>
          <a:ln>
            <a:solidFill>
              <a:srgbClr val="C00000"/>
            </a:solidFill>
          </a:ln>
        </p:spPr>
      </p:pic>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691082" y="794739"/>
            <a:ext cx="7452818" cy="5683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smtClean="0">
                <a:solidFill>
                  <a:srgbClr val="9D1F33"/>
                </a:solidFill>
                <a:latin typeface="微软雅黑" panose="020B0503020204020204" pitchFamily="34" charset="-122"/>
                <a:ea typeface="微软雅黑" panose="020B0503020204020204" pitchFamily="34" charset="-122"/>
                <a:sym typeface="+mn-ea"/>
              </a:rPr>
              <a:t>敬畏 </a:t>
            </a:r>
            <a:r>
              <a:rPr lang="en-US" altLang="zh-CN" sz="2000" b="1" smtClean="0">
                <a:solidFill>
                  <a:srgbClr val="9D1F33"/>
                </a:solidFill>
                <a:latin typeface="微软雅黑" panose="020B0503020204020204" pitchFamily="34" charset="-122"/>
                <a:ea typeface="微软雅黑" panose="020B0503020204020204" pitchFamily="34" charset="-122"/>
                <a:sym typeface="+mn-ea"/>
              </a:rPr>
              <a:t>● </a:t>
            </a:r>
            <a:r>
              <a:rPr lang="zh-CN" altLang="en-US" sz="2000" b="1" smtClean="0">
                <a:solidFill>
                  <a:srgbClr val="9D1F33"/>
                </a:solidFill>
                <a:latin typeface="微软雅黑" panose="020B0503020204020204" pitchFamily="34" charset="-122"/>
                <a:ea typeface="微软雅黑" panose="020B0503020204020204" pitchFamily="34" charset="-122"/>
              </a:rPr>
              <a:t>生命 </a:t>
            </a:r>
            <a:r>
              <a:rPr lang="en-US" altLang="zh-CN" sz="2000" b="1" smtClean="0">
                <a:solidFill>
                  <a:srgbClr val="9D1F33"/>
                </a:solidFill>
                <a:latin typeface="微软雅黑" panose="020B0503020204020204" pitchFamily="34" charset="-122"/>
                <a:ea typeface="微软雅黑" panose="020B0503020204020204" pitchFamily="34" charset="-122"/>
              </a:rPr>
              <a:t>●</a:t>
            </a:r>
            <a:r>
              <a:rPr lang="en-US" altLang="zh-CN" sz="2000" b="1" smtClean="0">
                <a:solidFill>
                  <a:srgbClr val="9D1F33"/>
                </a:solidFill>
                <a:latin typeface="微软雅黑" panose="020B0503020204020204" pitchFamily="34" charset="-122"/>
                <a:ea typeface="微软雅黑" panose="020B0503020204020204" pitchFamily="34" charset="-122"/>
                <a:sym typeface="+mn-ea"/>
              </a:rPr>
              <a:t> </a:t>
            </a:r>
            <a:r>
              <a:rPr lang="zh-CN" altLang="en-US" sz="2000" b="1" smtClean="0">
                <a:solidFill>
                  <a:srgbClr val="9D1F33"/>
                </a:solidFill>
                <a:latin typeface="微软雅黑" panose="020B0503020204020204" pitchFamily="34" charset="-122"/>
                <a:ea typeface="微软雅黑" panose="020B0503020204020204" pitchFamily="34" charset="-122"/>
              </a:rPr>
              <a:t>人文</a:t>
            </a:r>
            <a:r>
              <a:rPr lang="en-US" altLang="zh-CN" sz="2000" b="1" smtClean="0">
                <a:solidFill>
                  <a:srgbClr val="9D1F33"/>
                </a:solidFill>
                <a:latin typeface="微软雅黑" panose="020B0503020204020204" pitchFamily="34" charset="-122"/>
                <a:ea typeface="微软雅黑" panose="020B0503020204020204" pitchFamily="34" charset="-122"/>
              </a:rPr>
              <a:t>       </a:t>
            </a:r>
            <a:r>
              <a:rPr lang="zh-CN" altLang="en-US" sz="2000" b="1" smtClean="0">
                <a:solidFill>
                  <a:srgbClr val="9D1F33"/>
                </a:solidFill>
                <a:latin typeface="微软雅黑" panose="020B0503020204020204" pitchFamily="34" charset="-122"/>
                <a:ea typeface="微软雅黑" panose="020B0503020204020204" pitchFamily="34" charset="-122"/>
              </a:rPr>
              <a:t>解剖绘图大赛</a:t>
            </a:r>
            <a:endParaRPr lang="en-US" altLang="zh-CN" sz="2000" b="1" dirty="0" smtClean="0">
              <a:solidFill>
                <a:srgbClr val="9D1F33"/>
              </a:solidFill>
              <a:latin typeface="微软雅黑" panose="020B0503020204020204" pitchFamily="34" charset="-122"/>
              <a:ea typeface="微软雅黑" panose="020B0503020204020204" pitchFamily="34" charset="-122"/>
            </a:endParaRPr>
          </a:p>
        </p:txBody>
      </p:sp>
      <p:pic>
        <p:nvPicPr>
          <p:cNvPr id="29725" name="Picture 10" descr="C:\Documents and Settings\Administrator\桌面\白色版.png"/>
          <p:cNvPicPr>
            <a:picLocks noChangeAspect="1"/>
          </p:cNvPicPr>
          <p:nvPr/>
        </p:nvPicPr>
        <p:blipFill>
          <a:blip r:embed="rId1" cstate="print"/>
          <a:stretch>
            <a:fillRect/>
          </a:stretch>
        </p:blipFill>
        <p:spPr>
          <a:xfrm>
            <a:off x="6561411" y="51411"/>
            <a:ext cx="2547094" cy="508689"/>
          </a:xfrm>
          <a:prstGeom prst="rect">
            <a:avLst/>
          </a:prstGeom>
          <a:noFill/>
          <a:ln w="9525">
            <a:noFill/>
          </a:ln>
        </p:spPr>
      </p:pic>
      <p:sp>
        <p:nvSpPr>
          <p:cNvPr id="3" name=" 3"/>
          <p:cNvSpPr/>
          <p:nvPr/>
        </p:nvSpPr>
        <p:spPr bwMode="auto">
          <a:xfrm>
            <a:off x="144780" y="1075690"/>
            <a:ext cx="370205" cy="320675"/>
          </a:xfrm>
          <a:custGeom>
            <a:avLst/>
            <a:gdLst>
              <a:gd name="T0" fmla="*/ 1905000 w 1360"/>
              <a:gd name="T1" fmla="*/ 65651 h 1358"/>
              <a:gd name="T2" fmla="*/ 1703294 w 1360"/>
              <a:gd name="T3" fmla="*/ 205463 h 1358"/>
              <a:gd name="T4" fmla="*/ 1507191 w 1360"/>
              <a:gd name="T5" fmla="*/ 363512 h 1358"/>
              <a:gd name="T6" fmla="*/ 1318092 w 1360"/>
              <a:gd name="T7" fmla="*/ 538581 h 1358"/>
              <a:gd name="T8" fmla="*/ 1138798 w 1360"/>
              <a:gd name="T9" fmla="*/ 731887 h 1358"/>
              <a:gd name="T10" fmla="*/ 970710 w 1360"/>
              <a:gd name="T11" fmla="*/ 930055 h 1358"/>
              <a:gd name="T12" fmla="*/ 832037 w 1360"/>
              <a:gd name="T13" fmla="*/ 1130655 h 1358"/>
              <a:gd name="T14" fmla="*/ 715776 w 1360"/>
              <a:gd name="T15" fmla="*/ 1326392 h 1358"/>
              <a:gd name="T16" fmla="*/ 624728 w 1360"/>
              <a:gd name="T17" fmla="*/ 1520914 h 1358"/>
              <a:gd name="T18" fmla="*/ 525276 w 1360"/>
              <a:gd name="T19" fmla="*/ 1580486 h 1358"/>
              <a:gd name="T20" fmla="*/ 455239 w 1360"/>
              <a:gd name="T21" fmla="*/ 1627901 h 1358"/>
              <a:gd name="T22" fmla="*/ 417419 w 1360"/>
              <a:gd name="T23" fmla="*/ 1625469 h 1358"/>
              <a:gd name="T24" fmla="*/ 390805 w 1360"/>
              <a:gd name="T25" fmla="*/ 1551308 h 1358"/>
              <a:gd name="T26" fmla="*/ 336176 w 1360"/>
              <a:gd name="T27" fmla="*/ 1432163 h 1358"/>
              <a:gd name="T28" fmla="*/ 285750 w 1360"/>
              <a:gd name="T29" fmla="*/ 1322745 h 1358"/>
              <a:gd name="T30" fmla="*/ 239526 w 1360"/>
              <a:gd name="T31" fmla="*/ 1231563 h 1358"/>
              <a:gd name="T32" fmla="*/ 196103 w 1360"/>
              <a:gd name="T33" fmla="*/ 1158618 h 1358"/>
              <a:gd name="T34" fmla="*/ 155482 w 1360"/>
              <a:gd name="T35" fmla="*/ 1102693 h 1358"/>
              <a:gd name="T36" fmla="*/ 120463 w 1360"/>
              <a:gd name="T37" fmla="*/ 1061357 h 1358"/>
              <a:gd name="T38" fmla="*/ 81243 w 1360"/>
              <a:gd name="T39" fmla="*/ 1030963 h 1358"/>
              <a:gd name="T40" fmla="*/ 40621 w 1360"/>
              <a:gd name="T41" fmla="*/ 1011511 h 1358"/>
              <a:gd name="T42" fmla="*/ 0 w 1360"/>
              <a:gd name="T43" fmla="*/ 1003001 h 1358"/>
              <a:gd name="T44" fmla="*/ 53228 w 1360"/>
              <a:gd name="T45" fmla="*/ 960449 h 1358"/>
              <a:gd name="T46" fmla="*/ 107857 w 1360"/>
              <a:gd name="T47" fmla="*/ 930055 h 1358"/>
              <a:gd name="T48" fmla="*/ 152680 w 1360"/>
              <a:gd name="T49" fmla="*/ 914250 h 1358"/>
              <a:gd name="T50" fmla="*/ 198904 w 1360"/>
              <a:gd name="T51" fmla="*/ 906956 h 1358"/>
              <a:gd name="T52" fmla="*/ 257735 w 1360"/>
              <a:gd name="T53" fmla="*/ 925192 h 1358"/>
              <a:gd name="T54" fmla="*/ 323570 w 1360"/>
              <a:gd name="T55" fmla="*/ 979901 h 1358"/>
              <a:gd name="T56" fmla="*/ 388004 w 1360"/>
              <a:gd name="T57" fmla="*/ 1067436 h 1358"/>
              <a:gd name="T58" fmla="*/ 458040 w 1360"/>
              <a:gd name="T59" fmla="*/ 1191443 h 1358"/>
              <a:gd name="T60" fmla="*/ 572901 w 1360"/>
              <a:gd name="T61" fmla="*/ 1193875 h 1358"/>
              <a:gd name="T62" fmla="*/ 710173 w 1360"/>
              <a:gd name="T63" fmla="*/ 1000569 h 1358"/>
              <a:gd name="T64" fmla="*/ 861452 w 1360"/>
              <a:gd name="T65" fmla="*/ 813342 h 1358"/>
              <a:gd name="T66" fmla="*/ 1025338 w 1360"/>
              <a:gd name="T67" fmla="*/ 637057 h 1358"/>
              <a:gd name="T68" fmla="*/ 1203232 w 1360"/>
              <a:gd name="T69" fmla="*/ 468067 h 1358"/>
              <a:gd name="T70" fmla="*/ 1385327 w 1360"/>
              <a:gd name="T71" fmla="*/ 314881 h 1358"/>
              <a:gd name="T72" fmla="*/ 1574426 w 1360"/>
              <a:gd name="T73" fmla="*/ 175069 h 1358"/>
              <a:gd name="T74" fmla="*/ 1764926 w 1360"/>
              <a:gd name="T75" fmla="*/ 53493 h 13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0" h="1358">
                <a:moveTo>
                  <a:pt x="1331" y="0"/>
                </a:moveTo>
                <a:lnTo>
                  <a:pt x="1360" y="54"/>
                </a:lnTo>
                <a:lnTo>
                  <a:pt x="1287" y="109"/>
                </a:lnTo>
                <a:lnTo>
                  <a:pt x="1216" y="169"/>
                </a:lnTo>
                <a:lnTo>
                  <a:pt x="1145" y="232"/>
                </a:lnTo>
                <a:lnTo>
                  <a:pt x="1076" y="299"/>
                </a:lnTo>
                <a:lnTo>
                  <a:pt x="1007" y="368"/>
                </a:lnTo>
                <a:lnTo>
                  <a:pt x="941" y="443"/>
                </a:lnTo>
                <a:lnTo>
                  <a:pt x="876" y="520"/>
                </a:lnTo>
                <a:lnTo>
                  <a:pt x="813" y="602"/>
                </a:lnTo>
                <a:lnTo>
                  <a:pt x="751" y="685"/>
                </a:lnTo>
                <a:lnTo>
                  <a:pt x="693" y="765"/>
                </a:lnTo>
                <a:lnTo>
                  <a:pt x="642" y="848"/>
                </a:lnTo>
                <a:lnTo>
                  <a:pt x="594" y="930"/>
                </a:lnTo>
                <a:lnTo>
                  <a:pt x="551" y="1011"/>
                </a:lnTo>
                <a:lnTo>
                  <a:pt x="511" y="1091"/>
                </a:lnTo>
                <a:lnTo>
                  <a:pt x="476" y="1172"/>
                </a:lnTo>
                <a:lnTo>
                  <a:pt x="446" y="1251"/>
                </a:lnTo>
                <a:lnTo>
                  <a:pt x="401" y="1281"/>
                </a:lnTo>
                <a:lnTo>
                  <a:pt x="375" y="1300"/>
                </a:lnTo>
                <a:lnTo>
                  <a:pt x="348" y="1320"/>
                </a:lnTo>
                <a:lnTo>
                  <a:pt x="325" y="1339"/>
                </a:lnTo>
                <a:lnTo>
                  <a:pt x="304" y="1358"/>
                </a:lnTo>
                <a:lnTo>
                  <a:pt x="298" y="1337"/>
                </a:lnTo>
                <a:lnTo>
                  <a:pt x="290" y="1310"/>
                </a:lnTo>
                <a:lnTo>
                  <a:pt x="279" y="1276"/>
                </a:lnTo>
                <a:lnTo>
                  <a:pt x="263" y="1237"/>
                </a:lnTo>
                <a:lnTo>
                  <a:pt x="240" y="1178"/>
                </a:lnTo>
                <a:lnTo>
                  <a:pt x="221" y="1132"/>
                </a:lnTo>
                <a:lnTo>
                  <a:pt x="204" y="1088"/>
                </a:lnTo>
                <a:lnTo>
                  <a:pt x="186" y="1049"/>
                </a:lnTo>
                <a:lnTo>
                  <a:pt x="171" y="1013"/>
                </a:lnTo>
                <a:lnTo>
                  <a:pt x="156" y="982"/>
                </a:lnTo>
                <a:lnTo>
                  <a:pt x="140" y="953"/>
                </a:lnTo>
                <a:lnTo>
                  <a:pt x="125" y="928"/>
                </a:lnTo>
                <a:lnTo>
                  <a:pt x="111" y="907"/>
                </a:lnTo>
                <a:lnTo>
                  <a:pt x="100" y="890"/>
                </a:lnTo>
                <a:lnTo>
                  <a:pt x="86" y="873"/>
                </a:lnTo>
                <a:lnTo>
                  <a:pt x="71" y="859"/>
                </a:lnTo>
                <a:lnTo>
                  <a:pt x="58" y="848"/>
                </a:lnTo>
                <a:lnTo>
                  <a:pt x="44" y="838"/>
                </a:lnTo>
                <a:lnTo>
                  <a:pt x="29" y="832"/>
                </a:lnTo>
                <a:lnTo>
                  <a:pt x="15" y="827"/>
                </a:lnTo>
                <a:lnTo>
                  <a:pt x="0" y="825"/>
                </a:lnTo>
                <a:lnTo>
                  <a:pt x="19" y="806"/>
                </a:lnTo>
                <a:lnTo>
                  <a:pt x="38" y="790"/>
                </a:lnTo>
                <a:lnTo>
                  <a:pt x="58" y="777"/>
                </a:lnTo>
                <a:lnTo>
                  <a:pt x="77" y="765"/>
                </a:lnTo>
                <a:lnTo>
                  <a:pt x="94" y="758"/>
                </a:lnTo>
                <a:lnTo>
                  <a:pt x="109" y="752"/>
                </a:lnTo>
                <a:lnTo>
                  <a:pt x="127" y="748"/>
                </a:lnTo>
                <a:lnTo>
                  <a:pt x="142" y="746"/>
                </a:lnTo>
                <a:lnTo>
                  <a:pt x="163" y="750"/>
                </a:lnTo>
                <a:lnTo>
                  <a:pt x="184" y="761"/>
                </a:lnTo>
                <a:lnTo>
                  <a:pt x="207" y="779"/>
                </a:lnTo>
                <a:lnTo>
                  <a:pt x="231" y="806"/>
                </a:lnTo>
                <a:lnTo>
                  <a:pt x="254" y="838"/>
                </a:lnTo>
                <a:lnTo>
                  <a:pt x="277" y="878"/>
                </a:lnTo>
                <a:lnTo>
                  <a:pt x="302" y="924"/>
                </a:lnTo>
                <a:lnTo>
                  <a:pt x="327" y="980"/>
                </a:lnTo>
                <a:lnTo>
                  <a:pt x="363" y="1063"/>
                </a:lnTo>
                <a:lnTo>
                  <a:pt x="409" y="982"/>
                </a:lnTo>
                <a:lnTo>
                  <a:pt x="457" y="901"/>
                </a:lnTo>
                <a:lnTo>
                  <a:pt x="507" y="823"/>
                </a:lnTo>
                <a:lnTo>
                  <a:pt x="561" y="744"/>
                </a:lnTo>
                <a:lnTo>
                  <a:pt x="615" y="669"/>
                </a:lnTo>
                <a:lnTo>
                  <a:pt x="672" y="596"/>
                </a:lnTo>
                <a:lnTo>
                  <a:pt x="732" y="524"/>
                </a:lnTo>
                <a:lnTo>
                  <a:pt x="795" y="453"/>
                </a:lnTo>
                <a:lnTo>
                  <a:pt x="859" y="385"/>
                </a:lnTo>
                <a:lnTo>
                  <a:pt x="924" y="320"/>
                </a:lnTo>
                <a:lnTo>
                  <a:pt x="989" y="259"/>
                </a:lnTo>
                <a:lnTo>
                  <a:pt x="1055" y="199"/>
                </a:lnTo>
                <a:lnTo>
                  <a:pt x="1124" y="144"/>
                </a:lnTo>
                <a:lnTo>
                  <a:pt x="1191" y="92"/>
                </a:lnTo>
                <a:lnTo>
                  <a:pt x="1260" y="44"/>
                </a:lnTo>
                <a:lnTo>
                  <a:pt x="133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15" name="矩形 14"/>
          <p:cNvSpPr/>
          <p:nvPr/>
        </p:nvSpPr>
        <p:spPr>
          <a:xfrm>
            <a:off x="0" y="4714890"/>
            <a:ext cx="9186545" cy="42861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16" name="TextBox 11"/>
          <p:cNvSpPr txBox="1">
            <a:spLocks noChangeArrowheads="1"/>
          </p:cNvSpPr>
          <p:nvPr/>
        </p:nvSpPr>
        <p:spPr bwMode="auto">
          <a:xfrm>
            <a:off x="2214546" y="4743390"/>
            <a:ext cx="4000528" cy="338554"/>
          </a:xfrm>
          <a:prstGeom prst="rect">
            <a:avLst/>
          </a:prstGeom>
          <a:noFill/>
          <a:ln w="9525">
            <a:noFill/>
            <a:miter lim="800000"/>
          </a:ln>
        </p:spPr>
        <p:txBody>
          <a:bodyPr wrap="square">
            <a:spAutoFit/>
          </a:bodyPr>
          <a:lstStyle/>
          <a:p>
            <a:pPr algn="ctr"/>
            <a:r>
              <a:rPr lang="zh-CN" altLang="en-US" sz="1600" b="1" smtClean="0">
                <a:solidFill>
                  <a:schemeClr val="bg1">
                    <a:lumMod val="95000"/>
                  </a:schemeClr>
                </a:solidFill>
                <a:latin typeface="微软雅黑" panose="020B0503020204020204" pitchFamily="34" charset="-122"/>
                <a:ea typeface="微软雅黑" panose="020B0503020204020204" pitchFamily="34" charset="-122"/>
              </a:rPr>
              <a:t>敬畏 </a:t>
            </a:r>
            <a:r>
              <a:rPr lang="en-US" altLang="zh-CN" sz="1600" b="1" smtClean="0">
                <a:solidFill>
                  <a:schemeClr val="bg1">
                    <a:lumMod val="95000"/>
                  </a:schemeClr>
                </a:solidFill>
                <a:latin typeface="微软雅黑" panose="020B0503020204020204" pitchFamily="34" charset="-122"/>
                <a:ea typeface="微软雅黑" panose="020B0503020204020204" pitchFamily="34" charset="-122"/>
              </a:rPr>
              <a:t>● </a:t>
            </a:r>
            <a:r>
              <a:rPr lang="zh-CN" altLang="en-US" sz="1600" b="1" smtClean="0">
                <a:solidFill>
                  <a:schemeClr val="bg1">
                    <a:lumMod val="95000"/>
                  </a:schemeClr>
                </a:solidFill>
                <a:latin typeface="微软雅黑" panose="020B0503020204020204" pitchFamily="34" charset="-122"/>
                <a:ea typeface="微软雅黑" panose="020B0503020204020204" pitchFamily="34" charset="-122"/>
              </a:rPr>
              <a:t>生命 </a:t>
            </a:r>
            <a:r>
              <a:rPr lang="en-US" altLang="zh-CN" sz="1600" b="1" smtClean="0">
                <a:solidFill>
                  <a:schemeClr val="bg1">
                    <a:lumMod val="95000"/>
                  </a:schemeClr>
                </a:solidFill>
                <a:latin typeface="微软雅黑" panose="020B0503020204020204" pitchFamily="34" charset="-122"/>
                <a:ea typeface="微软雅黑" panose="020B0503020204020204" pitchFamily="34" charset="-122"/>
              </a:rPr>
              <a:t>● </a:t>
            </a:r>
            <a:r>
              <a:rPr lang="zh-CN" altLang="en-US" sz="1600" b="1" smtClean="0">
                <a:solidFill>
                  <a:schemeClr val="bg1">
                    <a:lumMod val="95000"/>
                  </a:schemeClr>
                </a:solidFill>
                <a:latin typeface="微软雅黑" panose="020B0503020204020204" pitchFamily="34" charset="-122"/>
                <a:ea typeface="微软雅黑" panose="020B0503020204020204" pitchFamily="34" charset="-122"/>
              </a:rPr>
              <a:t>人文</a:t>
            </a:r>
            <a:endParaRPr lang="zh-CN" altLang="en-US" sz="1600" b="1">
              <a:solidFill>
                <a:schemeClr val="bg1">
                  <a:lumMod val="95000"/>
                </a:schemeClr>
              </a:solidFill>
              <a:latin typeface="微软雅黑" panose="020B0503020204020204" pitchFamily="34" charset="-122"/>
              <a:ea typeface="微软雅黑" panose="020B0503020204020204" pitchFamily="34" charset="-122"/>
            </a:endParaRPr>
          </a:p>
        </p:txBody>
      </p:sp>
      <p:sp>
        <p:nvSpPr>
          <p:cNvPr id="19" name="文本框 1"/>
          <p:cNvSpPr txBox="1"/>
          <p:nvPr/>
        </p:nvSpPr>
        <p:spPr>
          <a:xfrm>
            <a:off x="2786050" y="107315"/>
            <a:ext cx="3518913"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二、引导学生参与课堂外活动</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20" name="矩形 19"/>
          <p:cNvSpPr/>
          <p:nvPr/>
        </p:nvSpPr>
        <p:spPr>
          <a:xfrm>
            <a:off x="10160" y="771550"/>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40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5</a:t>
            </a:r>
            <a:endPar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6" name="文本框 1"/>
          <p:cNvSpPr txBox="1"/>
          <p:nvPr/>
        </p:nvSpPr>
        <p:spPr>
          <a:xfrm>
            <a:off x="2786050" y="107315"/>
            <a:ext cx="3775394"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（二）引导学生参与课堂外活动</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27" name="矩形 26"/>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28" name="矩形 27"/>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9" name="文本框 1"/>
          <p:cNvSpPr txBox="1"/>
          <p:nvPr/>
        </p:nvSpPr>
        <p:spPr>
          <a:xfrm>
            <a:off x="5286380" y="99938"/>
            <a:ext cx="2236511"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（三）课堂外活动</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30" name="矩形 29"/>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pic>
        <p:nvPicPr>
          <p:cNvPr id="33794" name="Picture 2"/>
          <p:cNvPicPr>
            <a:picLocks noChangeAspect="1" noChangeArrowheads="1"/>
          </p:cNvPicPr>
          <p:nvPr/>
        </p:nvPicPr>
        <p:blipFill>
          <a:blip r:embed="rId2" cstate="print"/>
          <a:srcRect/>
          <a:stretch>
            <a:fillRect/>
          </a:stretch>
        </p:blipFill>
        <p:spPr bwMode="auto">
          <a:xfrm>
            <a:off x="1285852" y="1714494"/>
            <a:ext cx="1871200" cy="2667219"/>
          </a:xfrm>
          <a:prstGeom prst="rect">
            <a:avLst/>
          </a:prstGeom>
          <a:noFill/>
          <a:ln w="9525">
            <a:solidFill>
              <a:srgbClr val="9D1F33"/>
            </a:solidFill>
            <a:miter lim="800000"/>
            <a:headEnd/>
            <a:tailEnd/>
          </a:ln>
          <a:effectLst/>
        </p:spPr>
      </p:pic>
      <p:pic>
        <p:nvPicPr>
          <p:cNvPr id="2" name="Picture 3"/>
          <p:cNvPicPr>
            <a:picLocks noChangeAspect="1" noChangeArrowheads="1"/>
          </p:cNvPicPr>
          <p:nvPr/>
        </p:nvPicPr>
        <p:blipFill>
          <a:blip r:embed="rId3" cstate="print"/>
          <a:srcRect/>
          <a:stretch>
            <a:fillRect/>
          </a:stretch>
        </p:blipFill>
        <p:spPr bwMode="auto">
          <a:xfrm>
            <a:off x="6000760" y="1710042"/>
            <a:ext cx="2071702" cy="2647640"/>
          </a:xfrm>
          <a:prstGeom prst="rect">
            <a:avLst/>
          </a:prstGeom>
          <a:noFill/>
          <a:ln w="9525">
            <a:solidFill>
              <a:srgbClr val="9D1F33"/>
            </a:solidFill>
            <a:miter lim="800000"/>
            <a:headEnd/>
            <a:tailEnd/>
          </a:ln>
          <a:effectLst/>
        </p:spPr>
      </p:pic>
      <p:pic>
        <p:nvPicPr>
          <p:cNvPr id="4" name="Picture 4"/>
          <p:cNvPicPr>
            <a:picLocks noChangeAspect="1" noChangeArrowheads="1"/>
          </p:cNvPicPr>
          <p:nvPr/>
        </p:nvPicPr>
        <p:blipFill>
          <a:blip r:embed="rId4" cstate="print"/>
          <a:srcRect/>
          <a:stretch>
            <a:fillRect/>
          </a:stretch>
        </p:blipFill>
        <p:spPr bwMode="auto">
          <a:xfrm>
            <a:off x="3714744" y="1714494"/>
            <a:ext cx="1714512" cy="2639853"/>
          </a:xfrm>
          <a:prstGeom prst="rect">
            <a:avLst/>
          </a:prstGeom>
          <a:noFill/>
          <a:ln w="9525">
            <a:solidFill>
              <a:srgbClr val="9D1F33"/>
            </a:solidFill>
            <a:miter lim="800000"/>
            <a:headEnd/>
            <a:tailEnd/>
          </a:ln>
          <a:effectLst/>
        </p:spPr>
      </p:pic>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4"/>
          <p:cNvGrpSpPr/>
          <p:nvPr/>
        </p:nvGrpSpPr>
        <p:grpSpPr>
          <a:xfrm>
            <a:off x="1921510" y="1913492"/>
            <a:ext cx="6236474" cy="2372770"/>
            <a:chOff x="467544" y="2935923"/>
            <a:chExt cx="6364498" cy="2404834"/>
          </a:xfrm>
        </p:grpSpPr>
        <p:sp>
          <p:nvSpPr>
            <p:cNvPr id="13" name="矩形 12"/>
            <p:cNvSpPr/>
            <p:nvPr/>
          </p:nvSpPr>
          <p:spPr>
            <a:xfrm>
              <a:off x="1116746" y="2981959"/>
              <a:ext cx="5044783" cy="343129"/>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遗</a:t>
              </a:r>
              <a:r>
                <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rPr>
                <a:t>体捐献文化走</a:t>
              </a:r>
              <a:r>
                <a:rPr lang="zh-CN"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廊</a:t>
              </a:r>
              <a:endPar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4" name="矩形 13"/>
            <p:cNvSpPr/>
            <p:nvPr/>
          </p:nvSpPr>
          <p:spPr>
            <a:xfrm>
              <a:off x="1058214" y="4989081"/>
              <a:ext cx="5773828" cy="351676"/>
            </a:xfrm>
            <a:prstGeom prst="rect">
              <a:avLst/>
            </a:prstGeom>
          </p:spPr>
          <p:txBody>
            <a:bodyPr wrap="square">
              <a:spAutoFit/>
            </a:bodyPr>
            <a:lstStyle/>
            <a:p>
              <a:pPr lvl="0" rtl="0">
                <a:defRPr/>
              </a:pPr>
              <a:r>
                <a:rPr lang="zh-CN"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rPr>
                <a:t>心路</a:t>
              </a:r>
              <a:r>
                <a:rPr lang="zh-CN"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（学生心得体会摘录）</a:t>
              </a:r>
              <a:endParaRPr kumimoji="0" lang="zh-CN" altLang="en-US" sz="160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p:nvPr/>
          </p:nvSpPr>
          <p:spPr>
            <a:xfrm>
              <a:off x="1043841" y="4471917"/>
              <a:ext cx="3732502" cy="352716"/>
            </a:xfrm>
            <a:prstGeom prst="rect">
              <a:avLst/>
            </a:prstGeom>
          </p:spPr>
          <p:txBody>
            <a:bodyPr wrap="square">
              <a:spAutoFit/>
            </a:bodyPr>
            <a:lstStyle/>
            <a:p>
              <a:pPr lvl="0" rtl="0">
                <a:defRPr/>
              </a:pPr>
              <a:r>
                <a:rPr lang="zh-CN"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rPr>
                <a:t>大体老师纪念馆</a:t>
              </a:r>
              <a:r>
                <a:rPr lang="zh-CN"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cs typeface="+mn-cs"/>
                </a:rPr>
                <a:t>”</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cs typeface="+mn-cs"/>
                </a:rPr>
                <a:t>（</a:t>
              </a:r>
              <a:r>
                <a:rPr lang="zh-CN"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cs typeface="+mn-cs"/>
                </a:rPr>
                <a:t>课程网站</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cs typeface="+mn-cs"/>
                </a:rPr>
                <a:t>）</a:t>
              </a:r>
              <a:endParaRPr kumimoji="0" lang="zh-CN" altLang="zh-CN"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3" name="组合 3"/>
            <p:cNvGrpSpPr/>
            <p:nvPr/>
          </p:nvGrpSpPr>
          <p:grpSpPr>
            <a:xfrm>
              <a:off x="467544" y="2935923"/>
              <a:ext cx="432000" cy="432000"/>
              <a:chOff x="467544" y="2935923"/>
              <a:chExt cx="432000" cy="432000"/>
            </a:xfrm>
          </p:grpSpPr>
          <p:sp>
            <p:nvSpPr>
              <p:cNvPr id="31" name="矩形 30"/>
              <p:cNvSpPr/>
              <p:nvPr/>
            </p:nvSpPr>
            <p:spPr bwMode="auto">
              <a:xfrm>
                <a:off x="467544" y="2935923"/>
                <a:ext cx="431826" cy="431789"/>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grpSp>
            <p:nvGrpSpPr>
              <p:cNvPr id="4" name="组合 2"/>
              <p:cNvGrpSpPr/>
              <p:nvPr/>
            </p:nvGrpSpPr>
            <p:grpSpPr>
              <a:xfrm>
                <a:off x="527738" y="3050757"/>
                <a:ext cx="283075" cy="230257"/>
                <a:chOff x="7238865" y="5195923"/>
                <a:chExt cx="735640" cy="598380"/>
              </a:xfrm>
            </p:grpSpPr>
            <p:sp>
              <p:nvSpPr>
                <p:cNvPr id="29718" name="Freeform 86"/>
                <p:cNvSpPr>
                  <a:spLocks noEditPoints="1"/>
                </p:cNvSpPr>
                <p:nvPr/>
              </p:nvSpPr>
              <p:spPr>
                <a:xfrm>
                  <a:off x="7238865" y="5254283"/>
                  <a:ext cx="537134" cy="540020"/>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sp>
              <p:nvSpPr>
                <p:cNvPr id="29719" name="Freeform 88"/>
                <p:cNvSpPr>
                  <a:spLocks noEditPoints="1"/>
                </p:cNvSpPr>
                <p:nvPr/>
              </p:nvSpPr>
              <p:spPr>
                <a:xfrm>
                  <a:off x="7702046" y="5195923"/>
                  <a:ext cx="272459" cy="293354"/>
                </a:xfrm>
                <a:custGeom>
                  <a:avLst/>
                  <a:gdLst>
                    <a:gd name="txL" fmla="*/ 0 w 148"/>
                    <a:gd name="txT" fmla="*/ 0 h 160"/>
                    <a:gd name="txR" fmla="*/ 148 w 148"/>
                    <a:gd name="txB" fmla="*/ 160 h 160"/>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148" h="160">
                      <a:moveTo>
                        <a:pt x="129" y="91"/>
                      </a:moveTo>
                      <a:cubicBezTo>
                        <a:pt x="130" y="88"/>
                        <a:pt x="131" y="84"/>
                        <a:pt x="131" y="80"/>
                      </a:cubicBezTo>
                      <a:cubicBezTo>
                        <a:pt x="131" y="77"/>
                        <a:pt x="130" y="73"/>
                        <a:pt x="129" y="70"/>
                      </a:cubicBezTo>
                      <a:cubicBezTo>
                        <a:pt x="145" y="55"/>
                        <a:pt x="145" y="55"/>
                        <a:pt x="145" y="55"/>
                      </a:cubicBezTo>
                      <a:cubicBezTo>
                        <a:pt x="147" y="54"/>
                        <a:pt x="147" y="52"/>
                        <a:pt x="147" y="50"/>
                      </a:cubicBezTo>
                      <a:cubicBezTo>
                        <a:pt x="147" y="49"/>
                        <a:pt x="147" y="47"/>
                        <a:pt x="147" y="46"/>
                      </a:cubicBezTo>
                      <a:cubicBezTo>
                        <a:pt x="140" y="34"/>
                        <a:pt x="140" y="34"/>
                        <a:pt x="140" y="34"/>
                      </a:cubicBezTo>
                      <a:cubicBezTo>
                        <a:pt x="138" y="32"/>
                        <a:pt x="136" y="31"/>
                        <a:pt x="133" y="31"/>
                      </a:cubicBezTo>
                      <a:cubicBezTo>
                        <a:pt x="133" y="31"/>
                        <a:pt x="132" y="31"/>
                        <a:pt x="131" y="31"/>
                      </a:cubicBezTo>
                      <a:cubicBezTo>
                        <a:pt x="111" y="37"/>
                        <a:pt x="111" y="37"/>
                        <a:pt x="111" y="37"/>
                      </a:cubicBezTo>
                      <a:cubicBezTo>
                        <a:pt x="105" y="33"/>
                        <a:pt x="99" y="29"/>
                        <a:pt x="92" y="27"/>
                      </a:cubicBezTo>
                      <a:cubicBezTo>
                        <a:pt x="88" y="6"/>
                        <a:pt x="88" y="6"/>
                        <a:pt x="88" y="6"/>
                      </a:cubicBezTo>
                      <a:cubicBezTo>
                        <a:pt x="87" y="3"/>
                        <a:pt x="84" y="0"/>
                        <a:pt x="81" y="0"/>
                      </a:cubicBezTo>
                      <a:cubicBezTo>
                        <a:pt x="67" y="0"/>
                        <a:pt x="67" y="0"/>
                        <a:pt x="67" y="0"/>
                      </a:cubicBezTo>
                      <a:cubicBezTo>
                        <a:pt x="63" y="0"/>
                        <a:pt x="61" y="3"/>
                        <a:pt x="60" y="6"/>
                      </a:cubicBezTo>
                      <a:cubicBezTo>
                        <a:pt x="55" y="27"/>
                        <a:pt x="55" y="27"/>
                        <a:pt x="55" y="27"/>
                      </a:cubicBezTo>
                      <a:cubicBezTo>
                        <a:pt x="48" y="29"/>
                        <a:pt x="42" y="33"/>
                        <a:pt x="37" y="38"/>
                      </a:cubicBezTo>
                      <a:cubicBezTo>
                        <a:pt x="16" y="31"/>
                        <a:pt x="16" y="31"/>
                        <a:pt x="16" y="31"/>
                      </a:cubicBezTo>
                      <a:cubicBezTo>
                        <a:pt x="15" y="31"/>
                        <a:pt x="15" y="31"/>
                        <a:pt x="14" y="31"/>
                      </a:cubicBezTo>
                      <a:cubicBezTo>
                        <a:pt x="12" y="31"/>
                        <a:pt x="9" y="32"/>
                        <a:pt x="8" y="34"/>
                      </a:cubicBezTo>
                      <a:cubicBezTo>
                        <a:pt x="1" y="46"/>
                        <a:pt x="1" y="46"/>
                        <a:pt x="1" y="46"/>
                      </a:cubicBezTo>
                      <a:cubicBezTo>
                        <a:pt x="0" y="47"/>
                        <a:pt x="0" y="49"/>
                        <a:pt x="0" y="50"/>
                      </a:cubicBezTo>
                      <a:cubicBezTo>
                        <a:pt x="0" y="52"/>
                        <a:pt x="1" y="54"/>
                        <a:pt x="2" y="55"/>
                      </a:cubicBezTo>
                      <a:cubicBezTo>
                        <a:pt x="19" y="70"/>
                        <a:pt x="19" y="70"/>
                        <a:pt x="19" y="70"/>
                      </a:cubicBezTo>
                      <a:cubicBezTo>
                        <a:pt x="18" y="73"/>
                        <a:pt x="17" y="77"/>
                        <a:pt x="17" y="80"/>
                      </a:cubicBezTo>
                      <a:cubicBezTo>
                        <a:pt x="17" y="84"/>
                        <a:pt x="18" y="87"/>
                        <a:pt x="19" y="91"/>
                      </a:cubicBezTo>
                      <a:cubicBezTo>
                        <a:pt x="2" y="106"/>
                        <a:pt x="2" y="106"/>
                        <a:pt x="2" y="106"/>
                      </a:cubicBezTo>
                      <a:cubicBezTo>
                        <a:pt x="1" y="107"/>
                        <a:pt x="0" y="109"/>
                        <a:pt x="0" y="111"/>
                      </a:cubicBezTo>
                      <a:cubicBezTo>
                        <a:pt x="0" y="112"/>
                        <a:pt x="0" y="113"/>
                        <a:pt x="1" y="114"/>
                      </a:cubicBezTo>
                      <a:cubicBezTo>
                        <a:pt x="8" y="126"/>
                        <a:pt x="8" y="126"/>
                        <a:pt x="8" y="126"/>
                      </a:cubicBezTo>
                      <a:cubicBezTo>
                        <a:pt x="9" y="129"/>
                        <a:pt x="12" y="130"/>
                        <a:pt x="14" y="130"/>
                      </a:cubicBezTo>
                      <a:cubicBezTo>
                        <a:pt x="15" y="130"/>
                        <a:pt x="15" y="130"/>
                        <a:pt x="16" y="130"/>
                      </a:cubicBezTo>
                      <a:cubicBezTo>
                        <a:pt x="37" y="123"/>
                        <a:pt x="37" y="123"/>
                        <a:pt x="37" y="123"/>
                      </a:cubicBezTo>
                      <a:cubicBezTo>
                        <a:pt x="42" y="127"/>
                        <a:pt x="48" y="131"/>
                        <a:pt x="55" y="133"/>
                      </a:cubicBezTo>
                      <a:cubicBezTo>
                        <a:pt x="60" y="155"/>
                        <a:pt x="60" y="155"/>
                        <a:pt x="60" y="155"/>
                      </a:cubicBezTo>
                      <a:cubicBezTo>
                        <a:pt x="61" y="158"/>
                        <a:pt x="63" y="160"/>
                        <a:pt x="67" y="160"/>
                      </a:cubicBezTo>
                      <a:cubicBezTo>
                        <a:pt x="81" y="160"/>
                        <a:pt x="81" y="160"/>
                        <a:pt x="81" y="160"/>
                      </a:cubicBezTo>
                      <a:cubicBezTo>
                        <a:pt x="84" y="160"/>
                        <a:pt x="87" y="158"/>
                        <a:pt x="88" y="155"/>
                      </a:cubicBezTo>
                      <a:cubicBezTo>
                        <a:pt x="92" y="134"/>
                        <a:pt x="92" y="134"/>
                        <a:pt x="92" y="134"/>
                      </a:cubicBezTo>
                      <a:cubicBezTo>
                        <a:pt x="99" y="131"/>
                        <a:pt x="105" y="128"/>
                        <a:pt x="111" y="123"/>
                      </a:cubicBezTo>
                      <a:cubicBezTo>
                        <a:pt x="131" y="130"/>
                        <a:pt x="131" y="130"/>
                        <a:pt x="131" y="130"/>
                      </a:cubicBezTo>
                      <a:cubicBezTo>
                        <a:pt x="132" y="130"/>
                        <a:pt x="133" y="130"/>
                        <a:pt x="133" y="130"/>
                      </a:cubicBezTo>
                      <a:cubicBezTo>
                        <a:pt x="136" y="130"/>
                        <a:pt x="138" y="129"/>
                        <a:pt x="140" y="126"/>
                      </a:cubicBezTo>
                      <a:cubicBezTo>
                        <a:pt x="147" y="114"/>
                        <a:pt x="147" y="114"/>
                        <a:pt x="147" y="114"/>
                      </a:cubicBezTo>
                      <a:cubicBezTo>
                        <a:pt x="147" y="113"/>
                        <a:pt x="148" y="112"/>
                        <a:pt x="147" y="111"/>
                      </a:cubicBezTo>
                      <a:cubicBezTo>
                        <a:pt x="148" y="109"/>
                        <a:pt x="147" y="107"/>
                        <a:pt x="145" y="106"/>
                      </a:cubicBezTo>
                      <a:lnTo>
                        <a:pt x="129" y="91"/>
                      </a:lnTo>
                      <a:close/>
                      <a:moveTo>
                        <a:pt x="96" y="80"/>
                      </a:moveTo>
                      <a:cubicBezTo>
                        <a:pt x="96" y="92"/>
                        <a:pt x="86" y="102"/>
                        <a:pt x="74" y="102"/>
                      </a:cubicBezTo>
                      <a:cubicBezTo>
                        <a:pt x="62" y="102"/>
                        <a:pt x="52" y="92"/>
                        <a:pt x="52" y="80"/>
                      </a:cubicBezTo>
                      <a:cubicBezTo>
                        <a:pt x="52" y="68"/>
                        <a:pt x="62" y="58"/>
                        <a:pt x="74" y="58"/>
                      </a:cubicBezTo>
                      <a:cubicBezTo>
                        <a:pt x="86" y="58"/>
                        <a:pt x="96" y="68"/>
                        <a:pt x="96" y="80"/>
                      </a:cubicBezTo>
                      <a:close/>
                    </a:path>
                  </a:pathLst>
                </a:custGeom>
                <a:solidFill>
                  <a:srgbClr val="FFFFFF">
                    <a:alpha val="100000"/>
                  </a:srgbClr>
                </a:solidFill>
                <a:ln w="9525">
                  <a:noFill/>
                </a:ln>
              </p:spPr>
              <p:txBody>
                <a:bodyPr/>
                <a:lstStyle/>
                <a:p>
                  <a:endParaRPr lang="zh-CN" altLang="en-US"/>
                </a:p>
              </p:txBody>
            </p:sp>
          </p:grpSp>
        </p:grpSp>
        <p:grpSp>
          <p:nvGrpSpPr>
            <p:cNvPr id="5" name="组合 34"/>
            <p:cNvGrpSpPr/>
            <p:nvPr/>
          </p:nvGrpSpPr>
          <p:grpSpPr>
            <a:xfrm>
              <a:off x="467544" y="3460900"/>
              <a:ext cx="431826" cy="431789"/>
              <a:chOff x="467496" y="2816913"/>
              <a:chExt cx="431826" cy="431789"/>
            </a:xfrm>
          </p:grpSpPr>
          <p:sp>
            <p:nvSpPr>
              <p:cNvPr id="36" name="矩形 35"/>
              <p:cNvSpPr/>
              <p:nvPr/>
            </p:nvSpPr>
            <p:spPr bwMode="auto">
              <a:xfrm>
                <a:off x="467496" y="2816913"/>
                <a:ext cx="431826" cy="431789"/>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grpSp>
            <p:nvGrpSpPr>
              <p:cNvPr id="6" name="组合 36"/>
              <p:cNvGrpSpPr/>
              <p:nvPr/>
            </p:nvGrpSpPr>
            <p:grpSpPr>
              <a:xfrm>
                <a:off x="527738" y="2980992"/>
                <a:ext cx="283075" cy="230254"/>
                <a:chOff x="7238865" y="5014602"/>
                <a:chExt cx="735640" cy="598370"/>
              </a:xfrm>
            </p:grpSpPr>
            <p:sp>
              <p:nvSpPr>
                <p:cNvPr id="29714" name="Freeform 86"/>
                <p:cNvSpPr>
                  <a:spLocks noEditPoints="1"/>
                </p:cNvSpPr>
                <p:nvPr/>
              </p:nvSpPr>
              <p:spPr>
                <a:xfrm>
                  <a:off x="7238865" y="5072953"/>
                  <a:ext cx="537134" cy="540019"/>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sp>
              <p:nvSpPr>
                <p:cNvPr id="29715" name="Freeform 88"/>
                <p:cNvSpPr>
                  <a:spLocks noEditPoints="1"/>
                </p:cNvSpPr>
                <p:nvPr/>
              </p:nvSpPr>
              <p:spPr>
                <a:xfrm>
                  <a:off x="7702045" y="5014602"/>
                  <a:ext cx="272460" cy="293355"/>
                </a:xfrm>
                <a:custGeom>
                  <a:avLst/>
                  <a:gdLst>
                    <a:gd name="txL" fmla="*/ 0 w 148"/>
                    <a:gd name="txT" fmla="*/ 0 h 160"/>
                    <a:gd name="txR" fmla="*/ 148 w 148"/>
                    <a:gd name="txB" fmla="*/ 160 h 160"/>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148" h="160">
                      <a:moveTo>
                        <a:pt x="129" y="91"/>
                      </a:moveTo>
                      <a:cubicBezTo>
                        <a:pt x="130" y="88"/>
                        <a:pt x="131" y="84"/>
                        <a:pt x="131" y="80"/>
                      </a:cubicBezTo>
                      <a:cubicBezTo>
                        <a:pt x="131" y="77"/>
                        <a:pt x="130" y="73"/>
                        <a:pt x="129" y="70"/>
                      </a:cubicBezTo>
                      <a:cubicBezTo>
                        <a:pt x="145" y="55"/>
                        <a:pt x="145" y="55"/>
                        <a:pt x="145" y="55"/>
                      </a:cubicBezTo>
                      <a:cubicBezTo>
                        <a:pt x="147" y="54"/>
                        <a:pt x="147" y="52"/>
                        <a:pt x="147" y="50"/>
                      </a:cubicBezTo>
                      <a:cubicBezTo>
                        <a:pt x="147" y="49"/>
                        <a:pt x="147" y="47"/>
                        <a:pt x="147" y="46"/>
                      </a:cubicBezTo>
                      <a:cubicBezTo>
                        <a:pt x="140" y="34"/>
                        <a:pt x="140" y="34"/>
                        <a:pt x="140" y="34"/>
                      </a:cubicBezTo>
                      <a:cubicBezTo>
                        <a:pt x="138" y="32"/>
                        <a:pt x="136" y="31"/>
                        <a:pt x="133" y="31"/>
                      </a:cubicBezTo>
                      <a:cubicBezTo>
                        <a:pt x="133" y="31"/>
                        <a:pt x="132" y="31"/>
                        <a:pt x="131" y="31"/>
                      </a:cubicBezTo>
                      <a:cubicBezTo>
                        <a:pt x="111" y="37"/>
                        <a:pt x="111" y="37"/>
                        <a:pt x="111" y="37"/>
                      </a:cubicBezTo>
                      <a:cubicBezTo>
                        <a:pt x="105" y="33"/>
                        <a:pt x="99" y="29"/>
                        <a:pt x="92" y="27"/>
                      </a:cubicBezTo>
                      <a:cubicBezTo>
                        <a:pt x="88" y="6"/>
                        <a:pt x="88" y="6"/>
                        <a:pt x="88" y="6"/>
                      </a:cubicBezTo>
                      <a:cubicBezTo>
                        <a:pt x="87" y="3"/>
                        <a:pt x="84" y="0"/>
                        <a:pt x="81" y="0"/>
                      </a:cubicBezTo>
                      <a:cubicBezTo>
                        <a:pt x="67" y="0"/>
                        <a:pt x="67" y="0"/>
                        <a:pt x="67" y="0"/>
                      </a:cubicBezTo>
                      <a:cubicBezTo>
                        <a:pt x="63" y="0"/>
                        <a:pt x="61" y="3"/>
                        <a:pt x="60" y="6"/>
                      </a:cubicBezTo>
                      <a:cubicBezTo>
                        <a:pt x="55" y="27"/>
                        <a:pt x="55" y="27"/>
                        <a:pt x="55" y="27"/>
                      </a:cubicBezTo>
                      <a:cubicBezTo>
                        <a:pt x="48" y="29"/>
                        <a:pt x="42" y="33"/>
                        <a:pt x="37" y="38"/>
                      </a:cubicBezTo>
                      <a:cubicBezTo>
                        <a:pt x="16" y="31"/>
                        <a:pt x="16" y="31"/>
                        <a:pt x="16" y="31"/>
                      </a:cubicBezTo>
                      <a:cubicBezTo>
                        <a:pt x="15" y="31"/>
                        <a:pt x="15" y="31"/>
                        <a:pt x="14" y="31"/>
                      </a:cubicBezTo>
                      <a:cubicBezTo>
                        <a:pt x="12" y="31"/>
                        <a:pt x="9" y="32"/>
                        <a:pt x="8" y="34"/>
                      </a:cubicBezTo>
                      <a:cubicBezTo>
                        <a:pt x="1" y="46"/>
                        <a:pt x="1" y="46"/>
                        <a:pt x="1" y="46"/>
                      </a:cubicBezTo>
                      <a:cubicBezTo>
                        <a:pt x="0" y="47"/>
                        <a:pt x="0" y="49"/>
                        <a:pt x="0" y="50"/>
                      </a:cubicBezTo>
                      <a:cubicBezTo>
                        <a:pt x="0" y="52"/>
                        <a:pt x="1" y="54"/>
                        <a:pt x="2" y="55"/>
                      </a:cubicBezTo>
                      <a:cubicBezTo>
                        <a:pt x="19" y="70"/>
                        <a:pt x="19" y="70"/>
                        <a:pt x="19" y="70"/>
                      </a:cubicBezTo>
                      <a:cubicBezTo>
                        <a:pt x="18" y="73"/>
                        <a:pt x="17" y="77"/>
                        <a:pt x="17" y="80"/>
                      </a:cubicBezTo>
                      <a:cubicBezTo>
                        <a:pt x="17" y="84"/>
                        <a:pt x="18" y="87"/>
                        <a:pt x="19" y="91"/>
                      </a:cubicBezTo>
                      <a:cubicBezTo>
                        <a:pt x="2" y="106"/>
                        <a:pt x="2" y="106"/>
                        <a:pt x="2" y="106"/>
                      </a:cubicBezTo>
                      <a:cubicBezTo>
                        <a:pt x="1" y="107"/>
                        <a:pt x="0" y="109"/>
                        <a:pt x="0" y="111"/>
                      </a:cubicBezTo>
                      <a:cubicBezTo>
                        <a:pt x="0" y="112"/>
                        <a:pt x="0" y="113"/>
                        <a:pt x="1" y="114"/>
                      </a:cubicBezTo>
                      <a:cubicBezTo>
                        <a:pt x="8" y="126"/>
                        <a:pt x="8" y="126"/>
                        <a:pt x="8" y="126"/>
                      </a:cubicBezTo>
                      <a:cubicBezTo>
                        <a:pt x="9" y="129"/>
                        <a:pt x="12" y="130"/>
                        <a:pt x="14" y="130"/>
                      </a:cubicBezTo>
                      <a:cubicBezTo>
                        <a:pt x="15" y="130"/>
                        <a:pt x="15" y="130"/>
                        <a:pt x="16" y="130"/>
                      </a:cubicBezTo>
                      <a:cubicBezTo>
                        <a:pt x="37" y="123"/>
                        <a:pt x="37" y="123"/>
                        <a:pt x="37" y="123"/>
                      </a:cubicBezTo>
                      <a:cubicBezTo>
                        <a:pt x="42" y="127"/>
                        <a:pt x="48" y="131"/>
                        <a:pt x="55" y="133"/>
                      </a:cubicBezTo>
                      <a:cubicBezTo>
                        <a:pt x="60" y="155"/>
                        <a:pt x="60" y="155"/>
                        <a:pt x="60" y="155"/>
                      </a:cubicBezTo>
                      <a:cubicBezTo>
                        <a:pt x="61" y="158"/>
                        <a:pt x="63" y="160"/>
                        <a:pt x="67" y="160"/>
                      </a:cubicBezTo>
                      <a:cubicBezTo>
                        <a:pt x="81" y="160"/>
                        <a:pt x="81" y="160"/>
                        <a:pt x="81" y="160"/>
                      </a:cubicBezTo>
                      <a:cubicBezTo>
                        <a:pt x="84" y="160"/>
                        <a:pt x="87" y="158"/>
                        <a:pt x="88" y="155"/>
                      </a:cubicBezTo>
                      <a:cubicBezTo>
                        <a:pt x="92" y="134"/>
                        <a:pt x="92" y="134"/>
                        <a:pt x="92" y="134"/>
                      </a:cubicBezTo>
                      <a:cubicBezTo>
                        <a:pt x="99" y="131"/>
                        <a:pt x="105" y="128"/>
                        <a:pt x="111" y="123"/>
                      </a:cubicBezTo>
                      <a:cubicBezTo>
                        <a:pt x="131" y="130"/>
                        <a:pt x="131" y="130"/>
                        <a:pt x="131" y="130"/>
                      </a:cubicBezTo>
                      <a:cubicBezTo>
                        <a:pt x="132" y="130"/>
                        <a:pt x="133" y="130"/>
                        <a:pt x="133" y="130"/>
                      </a:cubicBezTo>
                      <a:cubicBezTo>
                        <a:pt x="136" y="130"/>
                        <a:pt x="138" y="129"/>
                        <a:pt x="140" y="126"/>
                      </a:cubicBezTo>
                      <a:cubicBezTo>
                        <a:pt x="147" y="114"/>
                        <a:pt x="147" y="114"/>
                        <a:pt x="147" y="114"/>
                      </a:cubicBezTo>
                      <a:cubicBezTo>
                        <a:pt x="147" y="113"/>
                        <a:pt x="148" y="112"/>
                        <a:pt x="147" y="111"/>
                      </a:cubicBezTo>
                      <a:cubicBezTo>
                        <a:pt x="148" y="109"/>
                        <a:pt x="147" y="107"/>
                        <a:pt x="145" y="106"/>
                      </a:cubicBezTo>
                      <a:lnTo>
                        <a:pt x="129" y="91"/>
                      </a:lnTo>
                      <a:close/>
                      <a:moveTo>
                        <a:pt x="96" y="80"/>
                      </a:moveTo>
                      <a:cubicBezTo>
                        <a:pt x="96" y="92"/>
                        <a:pt x="86" y="102"/>
                        <a:pt x="74" y="102"/>
                      </a:cubicBezTo>
                      <a:cubicBezTo>
                        <a:pt x="62" y="102"/>
                        <a:pt x="52" y="92"/>
                        <a:pt x="52" y="80"/>
                      </a:cubicBezTo>
                      <a:cubicBezTo>
                        <a:pt x="52" y="68"/>
                        <a:pt x="62" y="58"/>
                        <a:pt x="74" y="58"/>
                      </a:cubicBezTo>
                      <a:cubicBezTo>
                        <a:pt x="86" y="58"/>
                        <a:pt x="96" y="68"/>
                        <a:pt x="96" y="80"/>
                      </a:cubicBezTo>
                      <a:close/>
                    </a:path>
                  </a:pathLst>
                </a:custGeom>
                <a:solidFill>
                  <a:srgbClr val="FFFFFF">
                    <a:alpha val="100000"/>
                  </a:srgbClr>
                </a:solidFill>
                <a:ln w="9525">
                  <a:noFill/>
                </a:ln>
              </p:spPr>
              <p:txBody>
                <a:bodyPr/>
                <a:lstStyle/>
                <a:p>
                  <a:endParaRPr lang="zh-CN" altLang="en-US"/>
                </a:p>
              </p:txBody>
            </p:sp>
          </p:grpSp>
        </p:grpSp>
        <p:grpSp>
          <p:nvGrpSpPr>
            <p:cNvPr id="7" name="组合 39"/>
            <p:cNvGrpSpPr/>
            <p:nvPr/>
          </p:nvGrpSpPr>
          <p:grpSpPr>
            <a:xfrm>
              <a:off x="467544" y="3965094"/>
              <a:ext cx="431826" cy="431789"/>
              <a:chOff x="467496" y="2709624"/>
              <a:chExt cx="431826" cy="431789"/>
            </a:xfrm>
          </p:grpSpPr>
          <p:sp>
            <p:nvSpPr>
              <p:cNvPr id="41" name="矩形 40"/>
              <p:cNvSpPr/>
              <p:nvPr/>
            </p:nvSpPr>
            <p:spPr bwMode="auto">
              <a:xfrm>
                <a:off x="467496" y="2709624"/>
                <a:ext cx="431826" cy="431789"/>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grpSp>
            <p:nvGrpSpPr>
              <p:cNvPr id="8" name="组合 41"/>
              <p:cNvGrpSpPr/>
              <p:nvPr/>
            </p:nvGrpSpPr>
            <p:grpSpPr>
              <a:xfrm>
                <a:off x="527738" y="2824247"/>
                <a:ext cx="283075" cy="230258"/>
                <a:chOff x="7238865" y="4607281"/>
                <a:chExt cx="735640" cy="598383"/>
              </a:xfrm>
            </p:grpSpPr>
            <p:sp>
              <p:nvSpPr>
                <p:cNvPr id="29710" name="Freeform 86"/>
                <p:cNvSpPr>
                  <a:spLocks noEditPoints="1"/>
                </p:cNvSpPr>
                <p:nvPr/>
              </p:nvSpPr>
              <p:spPr>
                <a:xfrm>
                  <a:off x="7238865" y="4665645"/>
                  <a:ext cx="537134" cy="540019"/>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sp>
              <p:nvSpPr>
                <p:cNvPr id="29711" name="Freeform 88"/>
                <p:cNvSpPr>
                  <a:spLocks noEditPoints="1"/>
                </p:cNvSpPr>
                <p:nvPr/>
              </p:nvSpPr>
              <p:spPr>
                <a:xfrm>
                  <a:off x="7702045" y="4607281"/>
                  <a:ext cx="272460" cy="293355"/>
                </a:xfrm>
                <a:custGeom>
                  <a:avLst/>
                  <a:gdLst>
                    <a:gd name="txL" fmla="*/ 0 w 148"/>
                    <a:gd name="txT" fmla="*/ 0 h 160"/>
                    <a:gd name="txR" fmla="*/ 148 w 148"/>
                    <a:gd name="txB" fmla="*/ 160 h 160"/>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148" h="160">
                      <a:moveTo>
                        <a:pt x="129" y="91"/>
                      </a:moveTo>
                      <a:cubicBezTo>
                        <a:pt x="130" y="88"/>
                        <a:pt x="131" y="84"/>
                        <a:pt x="131" y="80"/>
                      </a:cubicBezTo>
                      <a:cubicBezTo>
                        <a:pt x="131" y="77"/>
                        <a:pt x="130" y="73"/>
                        <a:pt x="129" y="70"/>
                      </a:cubicBezTo>
                      <a:cubicBezTo>
                        <a:pt x="145" y="55"/>
                        <a:pt x="145" y="55"/>
                        <a:pt x="145" y="55"/>
                      </a:cubicBezTo>
                      <a:cubicBezTo>
                        <a:pt x="147" y="54"/>
                        <a:pt x="147" y="52"/>
                        <a:pt x="147" y="50"/>
                      </a:cubicBezTo>
                      <a:cubicBezTo>
                        <a:pt x="147" y="49"/>
                        <a:pt x="147" y="47"/>
                        <a:pt x="147" y="46"/>
                      </a:cubicBezTo>
                      <a:cubicBezTo>
                        <a:pt x="140" y="34"/>
                        <a:pt x="140" y="34"/>
                        <a:pt x="140" y="34"/>
                      </a:cubicBezTo>
                      <a:cubicBezTo>
                        <a:pt x="138" y="32"/>
                        <a:pt x="136" y="31"/>
                        <a:pt x="133" y="31"/>
                      </a:cubicBezTo>
                      <a:cubicBezTo>
                        <a:pt x="133" y="31"/>
                        <a:pt x="132" y="31"/>
                        <a:pt x="131" y="31"/>
                      </a:cubicBezTo>
                      <a:cubicBezTo>
                        <a:pt x="111" y="37"/>
                        <a:pt x="111" y="37"/>
                        <a:pt x="111" y="37"/>
                      </a:cubicBezTo>
                      <a:cubicBezTo>
                        <a:pt x="105" y="33"/>
                        <a:pt x="99" y="29"/>
                        <a:pt x="92" y="27"/>
                      </a:cubicBezTo>
                      <a:cubicBezTo>
                        <a:pt x="88" y="6"/>
                        <a:pt x="88" y="6"/>
                        <a:pt x="88" y="6"/>
                      </a:cubicBezTo>
                      <a:cubicBezTo>
                        <a:pt x="87" y="3"/>
                        <a:pt x="84" y="0"/>
                        <a:pt x="81" y="0"/>
                      </a:cubicBezTo>
                      <a:cubicBezTo>
                        <a:pt x="67" y="0"/>
                        <a:pt x="67" y="0"/>
                        <a:pt x="67" y="0"/>
                      </a:cubicBezTo>
                      <a:cubicBezTo>
                        <a:pt x="63" y="0"/>
                        <a:pt x="61" y="3"/>
                        <a:pt x="60" y="6"/>
                      </a:cubicBezTo>
                      <a:cubicBezTo>
                        <a:pt x="55" y="27"/>
                        <a:pt x="55" y="27"/>
                        <a:pt x="55" y="27"/>
                      </a:cubicBezTo>
                      <a:cubicBezTo>
                        <a:pt x="48" y="29"/>
                        <a:pt x="42" y="33"/>
                        <a:pt x="37" y="38"/>
                      </a:cubicBezTo>
                      <a:cubicBezTo>
                        <a:pt x="16" y="31"/>
                        <a:pt x="16" y="31"/>
                        <a:pt x="16" y="31"/>
                      </a:cubicBezTo>
                      <a:cubicBezTo>
                        <a:pt x="15" y="31"/>
                        <a:pt x="15" y="31"/>
                        <a:pt x="14" y="31"/>
                      </a:cubicBezTo>
                      <a:cubicBezTo>
                        <a:pt x="12" y="31"/>
                        <a:pt x="9" y="32"/>
                        <a:pt x="8" y="34"/>
                      </a:cubicBezTo>
                      <a:cubicBezTo>
                        <a:pt x="1" y="46"/>
                        <a:pt x="1" y="46"/>
                        <a:pt x="1" y="46"/>
                      </a:cubicBezTo>
                      <a:cubicBezTo>
                        <a:pt x="0" y="47"/>
                        <a:pt x="0" y="49"/>
                        <a:pt x="0" y="50"/>
                      </a:cubicBezTo>
                      <a:cubicBezTo>
                        <a:pt x="0" y="52"/>
                        <a:pt x="1" y="54"/>
                        <a:pt x="2" y="55"/>
                      </a:cubicBezTo>
                      <a:cubicBezTo>
                        <a:pt x="19" y="70"/>
                        <a:pt x="19" y="70"/>
                        <a:pt x="19" y="70"/>
                      </a:cubicBezTo>
                      <a:cubicBezTo>
                        <a:pt x="18" y="73"/>
                        <a:pt x="17" y="77"/>
                        <a:pt x="17" y="80"/>
                      </a:cubicBezTo>
                      <a:cubicBezTo>
                        <a:pt x="17" y="84"/>
                        <a:pt x="18" y="87"/>
                        <a:pt x="19" y="91"/>
                      </a:cubicBezTo>
                      <a:cubicBezTo>
                        <a:pt x="2" y="106"/>
                        <a:pt x="2" y="106"/>
                        <a:pt x="2" y="106"/>
                      </a:cubicBezTo>
                      <a:cubicBezTo>
                        <a:pt x="1" y="107"/>
                        <a:pt x="0" y="109"/>
                        <a:pt x="0" y="111"/>
                      </a:cubicBezTo>
                      <a:cubicBezTo>
                        <a:pt x="0" y="112"/>
                        <a:pt x="0" y="113"/>
                        <a:pt x="1" y="114"/>
                      </a:cubicBezTo>
                      <a:cubicBezTo>
                        <a:pt x="8" y="126"/>
                        <a:pt x="8" y="126"/>
                        <a:pt x="8" y="126"/>
                      </a:cubicBezTo>
                      <a:cubicBezTo>
                        <a:pt x="9" y="129"/>
                        <a:pt x="12" y="130"/>
                        <a:pt x="14" y="130"/>
                      </a:cubicBezTo>
                      <a:cubicBezTo>
                        <a:pt x="15" y="130"/>
                        <a:pt x="15" y="130"/>
                        <a:pt x="16" y="130"/>
                      </a:cubicBezTo>
                      <a:cubicBezTo>
                        <a:pt x="37" y="123"/>
                        <a:pt x="37" y="123"/>
                        <a:pt x="37" y="123"/>
                      </a:cubicBezTo>
                      <a:cubicBezTo>
                        <a:pt x="42" y="127"/>
                        <a:pt x="48" y="131"/>
                        <a:pt x="55" y="133"/>
                      </a:cubicBezTo>
                      <a:cubicBezTo>
                        <a:pt x="60" y="155"/>
                        <a:pt x="60" y="155"/>
                        <a:pt x="60" y="155"/>
                      </a:cubicBezTo>
                      <a:cubicBezTo>
                        <a:pt x="61" y="158"/>
                        <a:pt x="63" y="160"/>
                        <a:pt x="67" y="160"/>
                      </a:cubicBezTo>
                      <a:cubicBezTo>
                        <a:pt x="81" y="160"/>
                        <a:pt x="81" y="160"/>
                        <a:pt x="81" y="160"/>
                      </a:cubicBezTo>
                      <a:cubicBezTo>
                        <a:pt x="84" y="160"/>
                        <a:pt x="87" y="158"/>
                        <a:pt x="88" y="155"/>
                      </a:cubicBezTo>
                      <a:cubicBezTo>
                        <a:pt x="92" y="134"/>
                        <a:pt x="92" y="134"/>
                        <a:pt x="92" y="134"/>
                      </a:cubicBezTo>
                      <a:cubicBezTo>
                        <a:pt x="99" y="131"/>
                        <a:pt x="105" y="128"/>
                        <a:pt x="111" y="123"/>
                      </a:cubicBezTo>
                      <a:cubicBezTo>
                        <a:pt x="131" y="130"/>
                        <a:pt x="131" y="130"/>
                        <a:pt x="131" y="130"/>
                      </a:cubicBezTo>
                      <a:cubicBezTo>
                        <a:pt x="132" y="130"/>
                        <a:pt x="133" y="130"/>
                        <a:pt x="133" y="130"/>
                      </a:cubicBezTo>
                      <a:cubicBezTo>
                        <a:pt x="136" y="130"/>
                        <a:pt x="138" y="129"/>
                        <a:pt x="140" y="126"/>
                      </a:cubicBezTo>
                      <a:cubicBezTo>
                        <a:pt x="147" y="114"/>
                        <a:pt x="147" y="114"/>
                        <a:pt x="147" y="114"/>
                      </a:cubicBezTo>
                      <a:cubicBezTo>
                        <a:pt x="147" y="113"/>
                        <a:pt x="148" y="112"/>
                        <a:pt x="147" y="111"/>
                      </a:cubicBezTo>
                      <a:cubicBezTo>
                        <a:pt x="148" y="109"/>
                        <a:pt x="147" y="107"/>
                        <a:pt x="145" y="106"/>
                      </a:cubicBezTo>
                      <a:lnTo>
                        <a:pt x="129" y="91"/>
                      </a:lnTo>
                      <a:close/>
                      <a:moveTo>
                        <a:pt x="96" y="80"/>
                      </a:moveTo>
                      <a:cubicBezTo>
                        <a:pt x="96" y="92"/>
                        <a:pt x="86" y="102"/>
                        <a:pt x="74" y="102"/>
                      </a:cubicBezTo>
                      <a:cubicBezTo>
                        <a:pt x="62" y="102"/>
                        <a:pt x="52" y="92"/>
                        <a:pt x="52" y="80"/>
                      </a:cubicBezTo>
                      <a:cubicBezTo>
                        <a:pt x="52" y="68"/>
                        <a:pt x="62" y="58"/>
                        <a:pt x="74" y="58"/>
                      </a:cubicBezTo>
                      <a:cubicBezTo>
                        <a:pt x="86" y="58"/>
                        <a:pt x="96" y="68"/>
                        <a:pt x="96" y="80"/>
                      </a:cubicBezTo>
                      <a:close/>
                    </a:path>
                  </a:pathLst>
                </a:custGeom>
                <a:solidFill>
                  <a:srgbClr val="FFFFFF">
                    <a:alpha val="100000"/>
                  </a:srgbClr>
                </a:solidFill>
                <a:ln w="9525">
                  <a:noFill/>
                </a:ln>
              </p:spPr>
              <p:txBody>
                <a:bodyPr/>
                <a:lstStyle/>
                <a:p>
                  <a:endParaRPr lang="zh-CN" altLang="en-US"/>
                </a:p>
              </p:txBody>
            </p:sp>
          </p:grpSp>
        </p:grpSp>
      </p:grpSp>
      <p:sp>
        <p:nvSpPr>
          <p:cNvPr id="29" name="矩形 28"/>
          <p:cNvSpPr/>
          <p:nvPr/>
        </p:nvSpPr>
        <p:spPr>
          <a:xfrm>
            <a:off x="2500298" y="2947576"/>
            <a:ext cx="3837105" cy="338554"/>
          </a:xfrm>
          <a:prstGeom prst="rect">
            <a:avLst/>
          </a:prstGeom>
        </p:spPr>
        <p:txBody>
          <a:bodyPr wrap="square">
            <a:spAutoFit/>
          </a:bodyPr>
          <a:lstStyle/>
          <a:p>
            <a:pPr rtl="0">
              <a:defRPr/>
            </a:pPr>
            <a:r>
              <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大爱</a:t>
            </a:r>
            <a:r>
              <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“遗体捐献者纪念园”</a:t>
            </a:r>
            <a:endPar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0" name="矩形 29"/>
          <p:cNvSpPr/>
          <p:nvPr/>
        </p:nvSpPr>
        <p:spPr bwMode="auto">
          <a:xfrm>
            <a:off x="1884701" y="3429006"/>
            <a:ext cx="461719" cy="428654"/>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sp>
        <p:nvSpPr>
          <p:cNvPr id="32" name="Freeform 86"/>
          <p:cNvSpPr>
            <a:spLocks noEditPoints="1"/>
          </p:cNvSpPr>
          <p:nvPr/>
        </p:nvSpPr>
        <p:spPr>
          <a:xfrm>
            <a:off x="1943732" y="3564259"/>
            <a:ext cx="220998" cy="206291"/>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sp>
        <p:nvSpPr>
          <p:cNvPr id="33" name="Freeform 88"/>
          <p:cNvSpPr>
            <a:spLocks noEditPoints="1"/>
          </p:cNvSpPr>
          <p:nvPr/>
        </p:nvSpPr>
        <p:spPr>
          <a:xfrm>
            <a:off x="2118378" y="3542100"/>
            <a:ext cx="112101" cy="112063"/>
          </a:xfrm>
          <a:custGeom>
            <a:avLst/>
            <a:gdLst>
              <a:gd name="txL" fmla="*/ 0 w 148"/>
              <a:gd name="txT" fmla="*/ 0 h 160"/>
              <a:gd name="txR" fmla="*/ 148 w 148"/>
              <a:gd name="txB" fmla="*/ 160 h 160"/>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148" h="160">
                <a:moveTo>
                  <a:pt x="129" y="91"/>
                </a:moveTo>
                <a:cubicBezTo>
                  <a:pt x="130" y="88"/>
                  <a:pt x="131" y="84"/>
                  <a:pt x="131" y="80"/>
                </a:cubicBezTo>
                <a:cubicBezTo>
                  <a:pt x="131" y="77"/>
                  <a:pt x="130" y="73"/>
                  <a:pt x="129" y="70"/>
                </a:cubicBezTo>
                <a:cubicBezTo>
                  <a:pt x="145" y="55"/>
                  <a:pt x="145" y="55"/>
                  <a:pt x="145" y="55"/>
                </a:cubicBezTo>
                <a:cubicBezTo>
                  <a:pt x="147" y="54"/>
                  <a:pt x="147" y="52"/>
                  <a:pt x="147" y="50"/>
                </a:cubicBezTo>
                <a:cubicBezTo>
                  <a:pt x="147" y="49"/>
                  <a:pt x="147" y="47"/>
                  <a:pt x="147" y="46"/>
                </a:cubicBezTo>
                <a:cubicBezTo>
                  <a:pt x="140" y="34"/>
                  <a:pt x="140" y="34"/>
                  <a:pt x="140" y="34"/>
                </a:cubicBezTo>
                <a:cubicBezTo>
                  <a:pt x="138" y="32"/>
                  <a:pt x="136" y="31"/>
                  <a:pt x="133" y="31"/>
                </a:cubicBezTo>
                <a:cubicBezTo>
                  <a:pt x="133" y="31"/>
                  <a:pt x="132" y="31"/>
                  <a:pt x="131" y="31"/>
                </a:cubicBezTo>
                <a:cubicBezTo>
                  <a:pt x="111" y="37"/>
                  <a:pt x="111" y="37"/>
                  <a:pt x="111" y="37"/>
                </a:cubicBezTo>
                <a:cubicBezTo>
                  <a:pt x="105" y="33"/>
                  <a:pt x="99" y="29"/>
                  <a:pt x="92" y="27"/>
                </a:cubicBezTo>
                <a:cubicBezTo>
                  <a:pt x="88" y="6"/>
                  <a:pt x="88" y="6"/>
                  <a:pt x="88" y="6"/>
                </a:cubicBezTo>
                <a:cubicBezTo>
                  <a:pt x="87" y="3"/>
                  <a:pt x="84" y="0"/>
                  <a:pt x="81" y="0"/>
                </a:cubicBezTo>
                <a:cubicBezTo>
                  <a:pt x="67" y="0"/>
                  <a:pt x="67" y="0"/>
                  <a:pt x="67" y="0"/>
                </a:cubicBezTo>
                <a:cubicBezTo>
                  <a:pt x="63" y="0"/>
                  <a:pt x="61" y="3"/>
                  <a:pt x="60" y="6"/>
                </a:cubicBezTo>
                <a:cubicBezTo>
                  <a:pt x="55" y="27"/>
                  <a:pt x="55" y="27"/>
                  <a:pt x="55" y="27"/>
                </a:cubicBezTo>
                <a:cubicBezTo>
                  <a:pt x="48" y="29"/>
                  <a:pt x="42" y="33"/>
                  <a:pt x="37" y="38"/>
                </a:cubicBezTo>
                <a:cubicBezTo>
                  <a:pt x="16" y="31"/>
                  <a:pt x="16" y="31"/>
                  <a:pt x="16" y="31"/>
                </a:cubicBezTo>
                <a:cubicBezTo>
                  <a:pt x="15" y="31"/>
                  <a:pt x="15" y="31"/>
                  <a:pt x="14" y="31"/>
                </a:cubicBezTo>
                <a:cubicBezTo>
                  <a:pt x="12" y="31"/>
                  <a:pt x="9" y="32"/>
                  <a:pt x="8" y="34"/>
                </a:cubicBezTo>
                <a:cubicBezTo>
                  <a:pt x="1" y="46"/>
                  <a:pt x="1" y="46"/>
                  <a:pt x="1" y="46"/>
                </a:cubicBezTo>
                <a:cubicBezTo>
                  <a:pt x="0" y="47"/>
                  <a:pt x="0" y="49"/>
                  <a:pt x="0" y="50"/>
                </a:cubicBezTo>
                <a:cubicBezTo>
                  <a:pt x="0" y="52"/>
                  <a:pt x="1" y="54"/>
                  <a:pt x="2" y="55"/>
                </a:cubicBezTo>
                <a:cubicBezTo>
                  <a:pt x="19" y="70"/>
                  <a:pt x="19" y="70"/>
                  <a:pt x="19" y="70"/>
                </a:cubicBezTo>
                <a:cubicBezTo>
                  <a:pt x="18" y="73"/>
                  <a:pt x="17" y="77"/>
                  <a:pt x="17" y="80"/>
                </a:cubicBezTo>
                <a:cubicBezTo>
                  <a:pt x="17" y="84"/>
                  <a:pt x="18" y="87"/>
                  <a:pt x="19" y="91"/>
                </a:cubicBezTo>
                <a:cubicBezTo>
                  <a:pt x="2" y="106"/>
                  <a:pt x="2" y="106"/>
                  <a:pt x="2" y="106"/>
                </a:cubicBezTo>
                <a:cubicBezTo>
                  <a:pt x="1" y="107"/>
                  <a:pt x="0" y="109"/>
                  <a:pt x="0" y="111"/>
                </a:cubicBezTo>
                <a:cubicBezTo>
                  <a:pt x="0" y="112"/>
                  <a:pt x="0" y="113"/>
                  <a:pt x="1" y="114"/>
                </a:cubicBezTo>
                <a:cubicBezTo>
                  <a:pt x="8" y="126"/>
                  <a:pt x="8" y="126"/>
                  <a:pt x="8" y="126"/>
                </a:cubicBezTo>
                <a:cubicBezTo>
                  <a:pt x="9" y="129"/>
                  <a:pt x="12" y="130"/>
                  <a:pt x="14" y="130"/>
                </a:cubicBezTo>
                <a:cubicBezTo>
                  <a:pt x="15" y="130"/>
                  <a:pt x="15" y="130"/>
                  <a:pt x="16" y="130"/>
                </a:cubicBezTo>
                <a:cubicBezTo>
                  <a:pt x="37" y="123"/>
                  <a:pt x="37" y="123"/>
                  <a:pt x="37" y="123"/>
                </a:cubicBezTo>
                <a:cubicBezTo>
                  <a:pt x="42" y="127"/>
                  <a:pt x="48" y="131"/>
                  <a:pt x="55" y="133"/>
                </a:cubicBezTo>
                <a:cubicBezTo>
                  <a:pt x="60" y="155"/>
                  <a:pt x="60" y="155"/>
                  <a:pt x="60" y="155"/>
                </a:cubicBezTo>
                <a:cubicBezTo>
                  <a:pt x="61" y="158"/>
                  <a:pt x="63" y="160"/>
                  <a:pt x="67" y="160"/>
                </a:cubicBezTo>
                <a:cubicBezTo>
                  <a:pt x="81" y="160"/>
                  <a:pt x="81" y="160"/>
                  <a:pt x="81" y="160"/>
                </a:cubicBezTo>
                <a:cubicBezTo>
                  <a:pt x="84" y="160"/>
                  <a:pt x="87" y="158"/>
                  <a:pt x="88" y="155"/>
                </a:cubicBezTo>
                <a:cubicBezTo>
                  <a:pt x="92" y="134"/>
                  <a:pt x="92" y="134"/>
                  <a:pt x="92" y="134"/>
                </a:cubicBezTo>
                <a:cubicBezTo>
                  <a:pt x="99" y="131"/>
                  <a:pt x="105" y="128"/>
                  <a:pt x="111" y="123"/>
                </a:cubicBezTo>
                <a:cubicBezTo>
                  <a:pt x="131" y="130"/>
                  <a:pt x="131" y="130"/>
                  <a:pt x="131" y="130"/>
                </a:cubicBezTo>
                <a:cubicBezTo>
                  <a:pt x="132" y="130"/>
                  <a:pt x="133" y="130"/>
                  <a:pt x="133" y="130"/>
                </a:cubicBezTo>
                <a:cubicBezTo>
                  <a:pt x="136" y="130"/>
                  <a:pt x="138" y="129"/>
                  <a:pt x="140" y="126"/>
                </a:cubicBezTo>
                <a:cubicBezTo>
                  <a:pt x="147" y="114"/>
                  <a:pt x="147" y="114"/>
                  <a:pt x="147" y="114"/>
                </a:cubicBezTo>
                <a:cubicBezTo>
                  <a:pt x="147" y="113"/>
                  <a:pt x="148" y="112"/>
                  <a:pt x="147" y="111"/>
                </a:cubicBezTo>
                <a:cubicBezTo>
                  <a:pt x="148" y="109"/>
                  <a:pt x="147" y="107"/>
                  <a:pt x="145" y="106"/>
                </a:cubicBezTo>
                <a:lnTo>
                  <a:pt x="129" y="91"/>
                </a:lnTo>
                <a:close/>
                <a:moveTo>
                  <a:pt x="96" y="80"/>
                </a:moveTo>
                <a:cubicBezTo>
                  <a:pt x="96" y="92"/>
                  <a:pt x="86" y="102"/>
                  <a:pt x="74" y="102"/>
                </a:cubicBezTo>
                <a:cubicBezTo>
                  <a:pt x="62" y="102"/>
                  <a:pt x="52" y="92"/>
                  <a:pt x="52" y="80"/>
                </a:cubicBezTo>
                <a:cubicBezTo>
                  <a:pt x="52" y="68"/>
                  <a:pt x="62" y="58"/>
                  <a:pt x="74" y="58"/>
                </a:cubicBezTo>
                <a:cubicBezTo>
                  <a:pt x="86" y="58"/>
                  <a:pt x="96" y="68"/>
                  <a:pt x="96" y="80"/>
                </a:cubicBezTo>
                <a:close/>
              </a:path>
            </a:pathLst>
          </a:custGeom>
          <a:solidFill>
            <a:srgbClr val="FFFFFF">
              <a:alpha val="100000"/>
            </a:srgbClr>
          </a:solidFill>
          <a:ln w="9525">
            <a:noFill/>
          </a:ln>
        </p:spPr>
        <p:txBody>
          <a:bodyPr/>
          <a:lstStyle/>
          <a:p>
            <a:endParaRPr lang="zh-CN" altLang="en-US"/>
          </a:p>
        </p:txBody>
      </p:sp>
      <p:sp>
        <p:nvSpPr>
          <p:cNvPr id="34" name="矩形 33"/>
          <p:cNvSpPr/>
          <p:nvPr/>
        </p:nvSpPr>
        <p:spPr>
          <a:xfrm>
            <a:off x="0" y="4714890"/>
            <a:ext cx="9186545" cy="42861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37" name="矩形 36"/>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38" name="矩形 37"/>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39" name="文本框 1"/>
          <p:cNvSpPr txBox="1"/>
          <p:nvPr/>
        </p:nvSpPr>
        <p:spPr>
          <a:xfrm>
            <a:off x="5000628" y="99938"/>
            <a:ext cx="3005951"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（四）课程思政环境建设</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40" name="矩形 39"/>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35" name="矩形 34"/>
          <p:cNvSpPr/>
          <p:nvPr/>
        </p:nvSpPr>
        <p:spPr>
          <a:xfrm>
            <a:off x="214282" y="928676"/>
            <a:ext cx="3952356" cy="5683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smtClean="0">
                <a:solidFill>
                  <a:srgbClr val="9D1F33"/>
                </a:solidFill>
                <a:latin typeface="微软雅黑" panose="020B0503020204020204" pitchFamily="34" charset="-122"/>
                <a:ea typeface="微软雅黑" panose="020B0503020204020204" pitchFamily="34" charset="-122"/>
              </a:rPr>
              <a:t>遗体捐献文化环境建设</a:t>
            </a:r>
            <a:endParaRPr lang="en-US" altLang="zh-CN" sz="2000" b="1" dirty="0" smtClean="0">
              <a:solidFill>
                <a:srgbClr val="9D1F33"/>
              </a:solidFill>
              <a:latin typeface="微软雅黑" panose="020B0503020204020204" pitchFamily="34" charset="-122"/>
              <a:ea typeface="微软雅黑" panose="020B0503020204020204" pitchFamily="34" charset="-122"/>
            </a:endParaRPr>
          </a:p>
        </p:txBody>
      </p:sp>
      <p:sp>
        <p:nvSpPr>
          <p:cNvPr id="42" name="矩形 41"/>
          <p:cNvSpPr/>
          <p:nvPr/>
        </p:nvSpPr>
        <p:spPr>
          <a:xfrm>
            <a:off x="2571736" y="2447510"/>
            <a:ext cx="2646878" cy="338554"/>
          </a:xfrm>
          <a:prstGeom prst="rect">
            <a:avLst/>
          </a:prstGeom>
        </p:spPr>
        <p:txBody>
          <a:bodyPr wrap="none">
            <a:spAutoFit/>
          </a:bodyPr>
          <a:lstStyle/>
          <a:p>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我校师生遗体捐献者纪念墙</a:t>
            </a:r>
            <a:endPar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3" name="矩形 42"/>
          <p:cNvSpPr/>
          <p:nvPr/>
        </p:nvSpPr>
        <p:spPr bwMode="auto">
          <a:xfrm>
            <a:off x="1928794" y="3929072"/>
            <a:ext cx="423140" cy="426032"/>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sp>
        <p:nvSpPr>
          <p:cNvPr id="44" name="Freeform 86"/>
          <p:cNvSpPr>
            <a:spLocks noEditPoints="1"/>
          </p:cNvSpPr>
          <p:nvPr/>
        </p:nvSpPr>
        <p:spPr>
          <a:xfrm>
            <a:off x="1987824" y="4113113"/>
            <a:ext cx="202532" cy="205029"/>
          </a:xfrm>
          <a:custGeom>
            <a:avLst/>
            <a:gdLst>
              <a:gd name="txL" fmla="*/ 0 w 292"/>
              <a:gd name="txT" fmla="*/ 0 h 294"/>
              <a:gd name="txR" fmla="*/ 292 w 292"/>
              <a:gd name="txB" fmla="*/ 294 h 294"/>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rgbClr val="FFFFFF">
              <a:alpha val="100000"/>
            </a:srgbClr>
          </a:solidFill>
          <a:ln w="9525">
            <a:noFill/>
          </a:ln>
        </p:spPr>
        <p:txBody>
          <a:bodyPr/>
          <a:lstStyle/>
          <a:p>
            <a:endParaRPr lang="zh-CN" altLang="en-US"/>
          </a:p>
        </p:txBody>
      </p:sp>
      <p:sp>
        <p:nvSpPr>
          <p:cNvPr id="45" name="Freeform 88"/>
          <p:cNvSpPr>
            <a:spLocks noEditPoints="1"/>
          </p:cNvSpPr>
          <p:nvPr/>
        </p:nvSpPr>
        <p:spPr>
          <a:xfrm>
            <a:off x="2162471" y="4090955"/>
            <a:ext cx="102734" cy="111378"/>
          </a:xfrm>
          <a:custGeom>
            <a:avLst/>
            <a:gdLst>
              <a:gd name="txL" fmla="*/ 0 w 148"/>
              <a:gd name="txT" fmla="*/ 0 h 160"/>
              <a:gd name="txR" fmla="*/ 148 w 148"/>
              <a:gd name="txB" fmla="*/ 160 h 160"/>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148" h="160">
                <a:moveTo>
                  <a:pt x="129" y="91"/>
                </a:moveTo>
                <a:cubicBezTo>
                  <a:pt x="130" y="88"/>
                  <a:pt x="131" y="84"/>
                  <a:pt x="131" y="80"/>
                </a:cubicBezTo>
                <a:cubicBezTo>
                  <a:pt x="131" y="77"/>
                  <a:pt x="130" y="73"/>
                  <a:pt x="129" y="70"/>
                </a:cubicBezTo>
                <a:cubicBezTo>
                  <a:pt x="145" y="55"/>
                  <a:pt x="145" y="55"/>
                  <a:pt x="145" y="55"/>
                </a:cubicBezTo>
                <a:cubicBezTo>
                  <a:pt x="147" y="54"/>
                  <a:pt x="147" y="52"/>
                  <a:pt x="147" y="50"/>
                </a:cubicBezTo>
                <a:cubicBezTo>
                  <a:pt x="147" y="49"/>
                  <a:pt x="147" y="47"/>
                  <a:pt x="147" y="46"/>
                </a:cubicBezTo>
                <a:cubicBezTo>
                  <a:pt x="140" y="34"/>
                  <a:pt x="140" y="34"/>
                  <a:pt x="140" y="34"/>
                </a:cubicBezTo>
                <a:cubicBezTo>
                  <a:pt x="138" y="32"/>
                  <a:pt x="136" y="31"/>
                  <a:pt x="133" y="31"/>
                </a:cubicBezTo>
                <a:cubicBezTo>
                  <a:pt x="133" y="31"/>
                  <a:pt x="132" y="31"/>
                  <a:pt x="131" y="31"/>
                </a:cubicBezTo>
                <a:cubicBezTo>
                  <a:pt x="111" y="37"/>
                  <a:pt x="111" y="37"/>
                  <a:pt x="111" y="37"/>
                </a:cubicBezTo>
                <a:cubicBezTo>
                  <a:pt x="105" y="33"/>
                  <a:pt x="99" y="29"/>
                  <a:pt x="92" y="27"/>
                </a:cubicBezTo>
                <a:cubicBezTo>
                  <a:pt x="88" y="6"/>
                  <a:pt x="88" y="6"/>
                  <a:pt x="88" y="6"/>
                </a:cubicBezTo>
                <a:cubicBezTo>
                  <a:pt x="87" y="3"/>
                  <a:pt x="84" y="0"/>
                  <a:pt x="81" y="0"/>
                </a:cubicBezTo>
                <a:cubicBezTo>
                  <a:pt x="67" y="0"/>
                  <a:pt x="67" y="0"/>
                  <a:pt x="67" y="0"/>
                </a:cubicBezTo>
                <a:cubicBezTo>
                  <a:pt x="63" y="0"/>
                  <a:pt x="61" y="3"/>
                  <a:pt x="60" y="6"/>
                </a:cubicBezTo>
                <a:cubicBezTo>
                  <a:pt x="55" y="27"/>
                  <a:pt x="55" y="27"/>
                  <a:pt x="55" y="27"/>
                </a:cubicBezTo>
                <a:cubicBezTo>
                  <a:pt x="48" y="29"/>
                  <a:pt x="42" y="33"/>
                  <a:pt x="37" y="38"/>
                </a:cubicBezTo>
                <a:cubicBezTo>
                  <a:pt x="16" y="31"/>
                  <a:pt x="16" y="31"/>
                  <a:pt x="16" y="31"/>
                </a:cubicBezTo>
                <a:cubicBezTo>
                  <a:pt x="15" y="31"/>
                  <a:pt x="15" y="31"/>
                  <a:pt x="14" y="31"/>
                </a:cubicBezTo>
                <a:cubicBezTo>
                  <a:pt x="12" y="31"/>
                  <a:pt x="9" y="32"/>
                  <a:pt x="8" y="34"/>
                </a:cubicBezTo>
                <a:cubicBezTo>
                  <a:pt x="1" y="46"/>
                  <a:pt x="1" y="46"/>
                  <a:pt x="1" y="46"/>
                </a:cubicBezTo>
                <a:cubicBezTo>
                  <a:pt x="0" y="47"/>
                  <a:pt x="0" y="49"/>
                  <a:pt x="0" y="50"/>
                </a:cubicBezTo>
                <a:cubicBezTo>
                  <a:pt x="0" y="52"/>
                  <a:pt x="1" y="54"/>
                  <a:pt x="2" y="55"/>
                </a:cubicBezTo>
                <a:cubicBezTo>
                  <a:pt x="19" y="70"/>
                  <a:pt x="19" y="70"/>
                  <a:pt x="19" y="70"/>
                </a:cubicBezTo>
                <a:cubicBezTo>
                  <a:pt x="18" y="73"/>
                  <a:pt x="17" y="77"/>
                  <a:pt x="17" y="80"/>
                </a:cubicBezTo>
                <a:cubicBezTo>
                  <a:pt x="17" y="84"/>
                  <a:pt x="18" y="87"/>
                  <a:pt x="19" y="91"/>
                </a:cubicBezTo>
                <a:cubicBezTo>
                  <a:pt x="2" y="106"/>
                  <a:pt x="2" y="106"/>
                  <a:pt x="2" y="106"/>
                </a:cubicBezTo>
                <a:cubicBezTo>
                  <a:pt x="1" y="107"/>
                  <a:pt x="0" y="109"/>
                  <a:pt x="0" y="111"/>
                </a:cubicBezTo>
                <a:cubicBezTo>
                  <a:pt x="0" y="112"/>
                  <a:pt x="0" y="113"/>
                  <a:pt x="1" y="114"/>
                </a:cubicBezTo>
                <a:cubicBezTo>
                  <a:pt x="8" y="126"/>
                  <a:pt x="8" y="126"/>
                  <a:pt x="8" y="126"/>
                </a:cubicBezTo>
                <a:cubicBezTo>
                  <a:pt x="9" y="129"/>
                  <a:pt x="12" y="130"/>
                  <a:pt x="14" y="130"/>
                </a:cubicBezTo>
                <a:cubicBezTo>
                  <a:pt x="15" y="130"/>
                  <a:pt x="15" y="130"/>
                  <a:pt x="16" y="130"/>
                </a:cubicBezTo>
                <a:cubicBezTo>
                  <a:pt x="37" y="123"/>
                  <a:pt x="37" y="123"/>
                  <a:pt x="37" y="123"/>
                </a:cubicBezTo>
                <a:cubicBezTo>
                  <a:pt x="42" y="127"/>
                  <a:pt x="48" y="131"/>
                  <a:pt x="55" y="133"/>
                </a:cubicBezTo>
                <a:cubicBezTo>
                  <a:pt x="60" y="155"/>
                  <a:pt x="60" y="155"/>
                  <a:pt x="60" y="155"/>
                </a:cubicBezTo>
                <a:cubicBezTo>
                  <a:pt x="61" y="158"/>
                  <a:pt x="63" y="160"/>
                  <a:pt x="67" y="160"/>
                </a:cubicBezTo>
                <a:cubicBezTo>
                  <a:pt x="81" y="160"/>
                  <a:pt x="81" y="160"/>
                  <a:pt x="81" y="160"/>
                </a:cubicBezTo>
                <a:cubicBezTo>
                  <a:pt x="84" y="160"/>
                  <a:pt x="87" y="158"/>
                  <a:pt x="88" y="155"/>
                </a:cubicBezTo>
                <a:cubicBezTo>
                  <a:pt x="92" y="134"/>
                  <a:pt x="92" y="134"/>
                  <a:pt x="92" y="134"/>
                </a:cubicBezTo>
                <a:cubicBezTo>
                  <a:pt x="99" y="131"/>
                  <a:pt x="105" y="128"/>
                  <a:pt x="111" y="123"/>
                </a:cubicBezTo>
                <a:cubicBezTo>
                  <a:pt x="131" y="130"/>
                  <a:pt x="131" y="130"/>
                  <a:pt x="131" y="130"/>
                </a:cubicBezTo>
                <a:cubicBezTo>
                  <a:pt x="132" y="130"/>
                  <a:pt x="133" y="130"/>
                  <a:pt x="133" y="130"/>
                </a:cubicBezTo>
                <a:cubicBezTo>
                  <a:pt x="136" y="130"/>
                  <a:pt x="138" y="129"/>
                  <a:pt x="140" y="126"/>
                </a:cubicBezTo>
                <a:cubicBezTo>
                  <a:pt x="147" y="114"/>
                  <a:pt x="147" y="114"/>
                  <a:pt x="147" y="114"/>
                </a:cubicBezTo>
                <a:cubicBezTo>
                  <a:pt x="147" y="113"/>
                  <a:pt x="148" y="112"/>
                  <a:pt x="147" y="111"/>
                </a:cubicBezTo>
                <a:cubicBezTo>
                  <a:pt x="148" y="109"/>
                  <a:pt x="147" y="107"/>
                  <a:pt x="145" y="106"/>
                </a:cubicBezTo>
                <a:lnTo>
                  <a:pt x="129" y="91"/>
                </a:lnTo>
                <a:close/>
                <a:moveTo>
                  <a:pt x="96" y="80"/>
                </a:moveTo>
                <a:cubicBezTo>
                  <a:pt x="96" y="92"/>
                  <a:pt x="86" y="102"/>
                  <a:pt x="74" y="102"/>
                </a:cubicBezTo>
                <a:cubicBezTo>
                  <a:pt x="62" y="102"/>
                  <a:pt x="52" y="92"/>
                  <a:pt x="52" y="80"/>
                </a:cubicBezTo>
                <a:cubicBezTo>
                  <a:pt x="52" y="68"/>
                  <a:pt x="62" y="58"/>
                  <a:pt x="74" y="58"/>
                </a:cubicBezTo>
                <a:cubicBezTo>
                  <a:pt x="86" y="58"/>
                  <a:pt x="96" y="68"/>
                  <a:pt x="96" y="80"/>
                </a:cubicBezTo>
                <a:close/>
              </a:path>
            </a:pathLst>
          </a:custGeom>
          <a:solidFill>
            <a:srgbClr val="FFFFFF">
              <a:alpha val="100000"/>
            </a:srgbClr>
          </a:solidFill>
          <a:ln w="9525">
            <a:noFill/>
          </a:ln>
        </p:spPr>
        <p:txBody>
          <a:bodyPr/>
          <a:lstStyle/>
          <a:p>
            <a:endParaRPr lang="zh-CN" altLang="en-US"/>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9" name="Picture 5"/>
          <p:cNvPicPr>
            <a:picLocks noChangeAspect="1" noChangeArrowheads="1"/>
          </p:cNvPicPr>
          <p:nvPr/>
        </p:nvPicPr>
        <p:blipFill>
          <a:blip r:embed="rId1" cstate="print"/>
          <a:srcRect/>
          <a:stretch>
            <a:fillRect/>
          </a:stretch>
        </p:blipFill>
        <p:spPr bwMode="auto">
          <a:xfrm>
            <a:off x="6031230" y="951865"/>
            <a:ext cx="2222500" cy="1243965"/>
          </a:xfrm>
          <a:prstGeom prst="rect">
            <a:avLst/>
          </a:prstGeom>
          <a:noFill/>
          <a:ln w="9525">
            <a:solidFill>
              <a:schemeClr val="accent2"/>
            </a:solidFill>
            <a:miter lim="800000"/>
            <a:headEnd/>
            <a:tailEnd/>
          </a:ln>
        </p:spPr>
      </p:pic>
      <p:pic>
        <p:nvPicPr>
          <p:cNvPr id="26630" name="Picture 10" descr="D:\更换电脑\E\教研室资料\教研室照片\走廊\重新曝光 调整大小 遗体捐献文化走廊11.JPG"/>
          <p:cNvPicPr>
            <a:picLocks noChangeAspect="1" noChangeArrowheads="1"/>
          </p:cNvPicPr>
          <p:nvPr/>
        </p:nvPicPr>
        <p:blipFill>
          <a:blip r:embed="rId2" cstate="print"/>
          <a:srcRect/>
          <a:stretch>
            <a:fillRect/>
          </a:stretch>
        </p:blipFill>
        <p:spPr bwMode="auto">
          <a:xfrm>
            <a:off x="905194" y="1962150"/>
            <a:ext cx="2452360" cy="1619764"/>
          </a:xfrm>
          <a:prstGeom prst="rect">
            <a:avLst/>
          </a:prstGeom>
          <a:noFill/>
          <a:ln w="9525">
            <a:solidFill>
              <a:schemeClr val="accent2"/>
            </a:solidFill>
            <a:miter lim="800000"/>
            <a:headEnd/>
            <a:tailEnd/>
          </a:ln>
        </p:spPr>
      </p:pic>
      <p:pic>
        <p:nvPicPr>
          <p:cNvPr id="26631" name="Picture 2" descr="D:\更换电脑\E\教研室资料\教研室照片\遗体捐献文化走廊\调整大小 重新曝光 DSC_0027.JPG"/>
          <p:cNvPicPr>
            <a:picLocks noChangeAspect="1" noChangeArrowheads="1"/>
          </p:cNvPicPr>
          <p:nvPr/>
        </p:nvPicPr>
        <p:blipFill>
          <a:blip r:embed="rId3" cstate="print"/>
          <a:srcRect/>
          <a:stretch>
            <a:fillRect/>
          </a:stretch>
        </p:blipFill>
        <p:spPr bwMode="auto">
          <a:xfrm>
            <a:off x="4016682" y="1962150"/>
            <a:ext cx="1353803" cy="1824046"/>
          </a:xfrm>
          <a:prstGeom prst="rect">
            <a:avLst/>
          </a:prstGeom>
          <a:noFill/>
          <a:ln w="9525">
            <a:solidFill>
              <a:schemeClr val="accent2"/>
            </a:solidFill>
            <a:miter lim="800000"/>
            <a:headEnd/>
            <a:tailEnd/>
          </a:ln>
        </p:spPr>
      </p:pic>
      <p:pic>
        <p:nvPicPr>
          <p:cNvPr id="26632" name="Picture 9" descr="D:\更换电脑\E\教研室资料\教研室照片\896767108885670822.jpg"/>
          <p:cNvPicPr>
            <a:picLocks noChangeAspect="1" noChangeArrowheads="1"/>
          </p:cNvPicPr>
          <p:nvPr/>
        </p:nvPicPr>
        <p:blipFill>
          <a:blip r:embed="rId4" cstate="print"/>
          <a:srcRect/>
          <a:stretch>
            <a:fillRect/>
          </a:stretch>
        </p:blipFill>
        <p:spPr bwMode="auto">
          <a:xfrm>
            <a:off x="6031043" y="2714626"/>
            <a:ext cx="2413821" cy="1290638"/>
          </a:xfrm>
          <a:prstGeom prst="rect">
            <a:avLst/>
          </a:prstGeom>
          <a:noFill/>
          <a:ln w="9525">
            <a:solidFill>
              <a:schemeClr val="accent2"/>
            </a:solidFill>
            <a:miter lim="800000"/>
            <a:headEnd/>
            <a:tailEnd/>
          </a:ln>
        </p:spPr>
      </p:pic>
      <p:sp>
        <p:nvSpPr>
          <p:cNvPr id="26633" name="Text Box 2"/>
          <p:cNvSpPr txBox="1">
            <a:spLocks noChangeArrowheads="1"/>
          </p:cNvSpPr>
          <p:nvPr/>
        </p:nvSpPr>
        <p:spPr bwMode="auto">
          <a:xfrm>
            <a:off x="6357950" y="2285998"/>
            <a:ext cx="2232025" cy="319405"/>
          </a:xfrm>
          <a:prstGeom prst="rect">
            <a:avLst/>
          </a:prstGeom>
          <a:noFill/>
          <a:ln w="9525">
            <a:noFill/>
            <a:miter lim="800000"/>
          </a:ln>
        </p:spPr>
        <p:txBody>
          <a:bodyPr>
            <a:spAutoFit/>
          </a:bodyPr>
          <a:lstStyle/>
          <a:p>
            <a:pPr algn="l">
              <a:spcBef>
                <a:spcPct val="50000"/>
              </a:spcBef>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cs typeface="+mn-ea"/>
              </a:rPr>
              <a:t>滚动播放的电</a:t>
            </a:r>
            <a:r>
              <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cs typeface="+mn-ea"/>
              </a:rPr>
              <a:t>视屏</a:t>
            </a: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cs typeface="+mn-ea"/>
            </a:endParaRPr>
          </a:p>
        </p:txBody>
      </p:sp>
      <p:sp>
        <p:nvSpPr>
          <p:cNvPr id="26634" name="Text Box 2"/>
          <p:cNvSpPr txBox="1">
            <a:spLocks noChangeArrowheads="1"/>
          </p:cNvSpPr>
          <p:nvPr/>
        </p:nvSpPr>
        <p:spPr bwMode="auto">
          <a:xfrm>
            <a:off x="6031231" y="4143387"/>
            <a:ext cx="2398421" cy="307777"/>
          </a:xfrm>
          <a:prstGeom prst="rect">
            <a:avLst/>
          </a:prstGeom>
          <a:noFill/>
          <a:ln w="9525">
            <a:noFill/>
            <a:miter lim="800000"/>
          </a:ln>
        </p:spPr>
        <p:txBody>
          <a:bodyPr wrap="square">
            <a:spAutoFit/>
          </a:bodyPr>
          <a:lstStyle/>
          <a:p>
            <a:pPr algn="ctr">
              <a:spcBef>
                <a:spcPct val="50000"/>
              </a:spcBef>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mn-ea"/>
              </a:rPr>
              <a:t>“解剖学第一课”展板</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cs typeface="+mn-ea"/>
            </a:endParaRPr>
          </a:p>
        </p:txBody>
      </p:sp>
      <p:sp>
        <p:nvSpPr>
          <p:cNvPr id="26635" name="Text Box 2"/>
          <p:cNvSpPr txBox="1">
            <a:spLocks noChangeArrowheads="1"/>
          </p:cNvSpPr>
          <p:nvPr/>
        </p:nvSpPr>
        <p:spPr bwMode="auto">
          <a:xfrm>
            <a:off x="1785918" y="4071948"/>
            <a:ext cx="2449512" cy="319405"/>
          </a:xfrm>
          <a:prstGeom prst="rect">
            <a:avLst/>
          </a:prstGeom>
          <a:noFill/>
          <a:ln w="9525">
            <a:noFill/>
            <a:miter lim="800000"/>
          </a:ln>
        </p:spPr>
        <p:txBody>
          <a:bodyPr>
            <a:spAutoFit/>
          </a:bodyPr>
          <a:lstStyle/>
          <a:p>
            <a:pPr algn="ctr">
              <a:spcBef>
                <a:spcPct val="50000"/>
              </a:spcBef>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rPr>
              <a:t>遗体捐献文化走廊</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2" name="矩形 21"/>
          <p:cNvSpPr/>
          <p:nvPr/>
        </p:nvSpPr>
        <p:spPr>
          <a:xfrm>
            <a:off x="691082" y="951865"/>
            <a:ext cx="3952356" cy="5683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dirty="0" smtClean="0">
                <a:solidFill>
                  <a:srgbClr val="9D1F33"/>
                </a:solidFill>
                <a:latin typeface="微软雅黑" panose="020B0503020204020204" pitchFamily="34" charset="-122"/>
                <a:ea typeface="微软雅黑" panose="020B0503020204020204" pitchFamily="34" charset="-122"/>
              </a:rPr>
              <a:t>遗体捐献文化走廊</a:t>
            </a:r>
            <a:endParaRPr lang="en-US" altLang="zh-CN" sz="2000" b="1" dirty="0" smtClean="0">
              <a:solidFill>
                <a:srgbClr val="9D1F33"/>
              </a:solidFill>
              <a:latin typeface="微软雅黑" panose="020B0503020204020204" pitchFamily="34" charset="-122"/>
              <a:ea typeface="微软雅黑" panose="020B0503020204020204" pitchFamily="34" charset="-122"/>
            </a:endParaRPr>
          </a:p>
        </p:txBody>
      </p:sp>
      <p:sp>
        <p:nvSpPr>
          <p:cNvPr id="3" name=" 3"/>
          <p:cNvSpPr/>
          <p:nvPr/>
        </p:nvSpPr>
        <p:spPr bwMode="auto">
          <a:xfrm>
            <a:off x="144780" y="1075690"/>
            <a:ext cx="370205" cy="320675"/>
          </a:xfrm>
          <a:custGeom>
            <a:avLst/>
            <a:gdLst>
              <a:gd name="T0" fmla="*/ 1905000 w 1360"/>
              <a:gd name="T1" fmla="*/ 65651 h 1358"/>
              <a:gd name="T2" fmla="*/ 1703294 w 1360"/>
              <a:gd name="T3" fmla="*/ 205463 h 1358"/>
              <a:gd name="T4" fmla="*/ 1507191 w 1360"/>
              <a:gd name="T5" fmla="*/ 363512 h 1358"/>
              <a:gd name="T6" fmla="*/ 1318092 w 1360"/>
              <a:gd name="T7" fmla="*/ 538581 h 1358"/>
              <a:gd name="T8" fmla="*/ 1138798 w 1360"/>
              <a:gd name="T9" fmla="*/ 731887 h 1358"/>
              <a:gd name="T10" fmla="*/ 970710 w 1360"/>
              <a:gd name="T11" fmla="*/ 930055 h 1358"/>
              <a:gd name="T12" fmla="*/ 832037 w 1360"/>
              <a:gd name="T13" fmla="*/ 1130655 h 1358"/>
              <a:gd name="T14" fmla="*/ 715776 w 1360"/>
              <a:gd name="T15" fmla="*/ 1326392 h 1358"/>
              <a:gd name="T16" fmla="*/ 624728 w 1360"/>
              <a:gd name="T17" fmla="*/ 1520914 h 1358"/>
              <a:gd name="T18" fmla="*/ 525276 w 1360"/>
              <a:gd name="T19" fmla="*/ 1580486 h 1358"/>
              <a:gd name="T20" fmla="*/ 455239 w 1360"/>
              <a:gd name="T21" fmla="*/ 1627901 h 1358"/>
              <a:gd name="T22" fmla="*/ 417419 w 1360"/>
              <a:gd name="T23" fmla="*/ 1625469 h 1358"/>
              <a:gd name="T24" fmla="*/ 390805 w 1360"/>
              <a:gd name="T25" fmla="*/ 1551308 h 1358"/>
              <a:gd name="T26" fmla="*/ 336176 w 1360"/>
              <a:gd name="T27" fmla="*/ 1432163 h 1358"/>
              <a:gd name="T28" fmla="*/ 285750 w 1360"/>
              <a:gd name="T29" fmla="*/ 1322745 h 1358"/>
              <a:gd name="T30" fmla="*/ 239526 w 1360"/>
              <a:gd name="T31" fmla="*/ 1231563 h 1358"/>
              <a:gd name="T32" fmla="*/ 196103 w 1360"/>
              <a:gd name="T33" fmla="*/ 1158618 h 1358"/>
              <a:gd name="T34" fmla="*/ 155482 w 1360"/>
              <a:gd name="T35" fmla="*/ 1102693 h 1358"/>
              <a:gd name="T36" fmla="*/ 120463 w 1360"/>
              <a:gd name="T37" fmla="*/ 1061357 h 1358"/>
              <a:gd name="T38" fmla="*/ 81243 w 1360"/>
              <a:gd name="T39" fmla="*/ 1030963 h 1358"/>
              <a:gd name="T40" fmla="*/ 40621 w 1360"/>
              <a:gd name="T41" fmla="*/ 1011511 h 1358"/>
              <a:gd name="T42" fmla="*/ 0 w 1360"/>
              <a:gd name="T43" fmla="*/ 1003001 h 1358"/>
              <a:gd name="T44" fmla="*/ 53228 w 1360"/>
              <a:gd name="T45" fmla="*/ 960449 h 1358"/>
              <a:gd name="T46" fmla="*/ 107857 w 1360"/>
              <a:gd name="T47" fmla="*/ 930055 h 1358"/>
              <a:gd name="T48" fmla="*/ 152680 w 1360"/>
              <a:gd name="T49" fmla="*/ 914250 h 1358"/>
              <a:gd name="T50" fmla="*/ 198904 w 1360"/>
              <a:gd name="T51" fmla="*/ 906956 h 1358"/>
              <a:gd name="T52" fmla="*/ 257735 w 1360"/>
              <a:gd name="T53" fmla="*/ 925192 h 1358"/>
              <a:gd name="T54" fmla="*/ 323570 w 1360"/>
              <a:gd name="T55" fmla="*/ 979901 h 1358"/>
              <a:gd name="T56" fmla="*/ 388004 w 1360"/>
              <a:gd name="T57" fmla="*/ 1067436 h 1358"/>
              <a:gd name="T58" fmla="*/ 458040 w 1360"/>
              <a:gd name="T59" fmla="*/ 1191443 h 1358"/>
              <a:gd name="T60" fmla="*/ 572901 w 1360"/>
              <a:gd name="T61" fmla="*/ 1193875 h 1358"/>
              <a:gd name="T62" fmla="*/ 710173 w 1360"/>
              <a:gd name="T63" fmla="*/ 1000569 h 1358"/>
              <a:gd name="T64" fmla="*/ 861452 w 1360"/>
              <a:gd name="T65" fmla="*/ 813342 h 1358"/>
              <a:gd name="T66" fmla="*/ 1025338 w 1360"/>
              <a:gd name="T67" fmla="*/ 637057 h 1358"/>
              <a:gd name="T68" fmla="*/ 1203232 w 1360"/>
              <a:gd name="T69" fmla="*/ 468067 h 1358"/>
              <a:gd name="T70" fmla="*/ 1385327 w 1360"/>
              <a:gd name="T71" fmla="*/ 314881 h 1358"/>
              <a:gd name="T72" fmla="*/ 1574426 w 1360"/>
              <a:gd name="T73" fmla="*/ 175069 h 1358"/>
              <a:gd name="T74" fmla="*/ 1764926 w 1360"/>
              <a:gd name="T75" fmla="*/ 53493 h 13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0" h="1358">
                <a:moveTo>
                  <a:pt x="1331" y="0"/>
                </a:moveTo>
                <a:lnTo>
                  <a:pt x="1360" y="54"/>
                </a:lnTo>
                <a:lnTo>
                  <a:pt x="1287" y="109"/>
                </a:lnTo>
                <a:lnTo>
                  <a:pt x="1216" y="169"/>
                </a:lnTo>
                <a:lnTo>
                  <a:pt x="1145" y="232"/>
                </a:lnTo>
                <a:lnTo>
                  <a:pt x="1076" y="299"/>
                </a:lnTo>
                <a:lnTo>
                  <a:pt x="1007" y="368"/>
                </a:lnTo>
                <a:lnTo>
                  <a:pt x="941" y="443"/>
                </a:lnTo>
                <a:lnTo>
                  <a:pt x="876" y="520"/>
                </a:lnTo>
                <a:lnTo>
                  <a:pt x="813" y="602"/>
                </a:lnTo>
                <a:lnTo>
                  <a:pt x="751" y="685"/>
                </a:lnTo>
                <a:lnTo>
                  <a:pt x="693" y="765"/>
                </a:lnTo>
                <a:lnTo>
                  <a:pt x="642" y="848"/>
                </a:lnTo>
                <a:lnTo>
                  <a:pt x="594" y="930"/>
                </a:lnTo>
                <a:lnTo>
                  <a:pt x="551" y="1011"/>
                </a:lnTo>
                <a:lnTo>
                  <a:pt x="511" y="1091"/>
                </a:lnTo>
                <a:lnTo>
                  <a:pt x="476" y="1172"/>
                </a:lnTo>
                <a:lnTo>
                  <a:pt x="446" y="1251"/>
                </a:lnTo>
                <a:lnTo>
                  <a:pt x="401" y="1281"/>
                </a:lnTo>
                <a:lnTo>
                  <a:pt x="375" y="1300"/>
                </a:lnTo>
                <a:lnTo>
                  <a:pt x="348" y="1320"/>
                </a:lnTo>
                <a:lnTo>
                  <a:pt x="325" y="1339"/>
                </a:lnTo>
                <a:lnTo>
                  <a:pt x="304" y="1358"/>
                </a:lnTo>
                <a:lnTo>
                  <a:pt x="298" y="1337"/>
                </a:lnTo>
                <a:lnTo>
                  <a:pt x="290" y="1310"/>
                </a:lnTo>
                <a:lnTo>
                  <a:pt x="279" y="1276"/>
                </a:lnTo>
                <a:lnTo>
                  <a:pt x="263" y="1237"/>
                </a:lnTo>
                <a:lnTo>
                  <a:pt x="240" y="1178"/>
                </a:lnTo>
                <a:lnTo>
                  <a:pt x="221" y="1132"/>
                </a:lnTo>
                <a:lnTo>
                  <a:pt x="204" y="1088"/>
                </a:lnTo>
                <a:lnTo>
                  <a:pt x="186" y="1049"/>
                </a:lnTo>
                <a:lnTo>
                  <a:pt x="171" y="1013"/>
                </a:lnTo>
                <a:lnTo>
                  <a:pt x="156" y="982"/>
                </a:lnTo>
                <a:lnTo>
                  <a:pt x="140" y="953"/>
                </a:lnTo>
                <a:lnTo>
                  <a:pt x="125" y="928"/>
                </a:lnTo>
                <a:lnTo>
                  <a:pt x="111" y="907"/>
                </a:lnTo>
                <a:lnTo>
                  <a:pt x="100" y="890"/>
                </a:lnTo>
                <a:lnTo>
                  <a:pt x="86" y="873"/>
                </a:lnTo>
                <a:lnTo>
                  <a:pt x="71" y="859"/>
                </a:lnTo>
                <a:lnTo>
                  <a:pt x="58" y="848"/>
                </a:lnTo>
                <a:lnTo>
                  <a:pt x="44" y="838"/>
                </a:lnTo>
                <a:lnTo>
                  <a:pt x="29" y="832"/>
                </a:lnTo>
                <a:lnTo>
                  <a:pt x="15" y="827"/>
                </a:lnTo>
                <a:lnTo>
                  <a:pt x="0" y="825"/>
                </a:lnTo>
                <a:lnTo>
                  <a:pt x="19" y="806"/>
                </a:lnTo>
                <a:lnTo>
                  <a:pt x="38" y="790"/>
                </a:lnTo>
                <a:lnTo>
                  <a:pt x="58" y="777"/>
                </a:lnTo>
                <a:lnTo>
                  <a:pt x="77" y="765"/>
                </a:lnTo>
                <a:lnTo>
                  <a:pt x="94" y="758"/>
                </a:lnTo>
                <a:lnTo>
                  <a:pt x="109" y="752"/>
                </a:lnTo>
                <a:lnTo>
                  <a:pt x="127" y="748"/>
                </a:lnTo>
                <a:lnTo>
                  <a:pt x="142" y="746"/>
                </a:lnTo>
                <a:lnTo>
                  <a:pt x="163" y="750"/>
                </a:lnTo>
                <a:lnTo>
                  <a:pt x="184" y="761"/>
                </a:lnTo>
                <a:lnTo>
                  <a:pt x="207" y="779"/>
                </a:lnTo>
                <a:lnTo>
                  <a:pt x="231" y="806"/>
                </a:lnTo>
                <a:lnTo>
                  <a:pt x="254" y="838"/>
                </a:lnTo>
                <a:lnTo>
                  <a:pt x="277" y="878"/>
                </a:lnTo>
                <a:lnTo>
                  <a:pt x="302" y="924"/>
                </a:lnTo>
                <a:lnTo>
                  <a:pt x="327" y="980"/>
                </a:lnTo>
                <a:lnTo>
                  <a:pt x="363" y="1063"/>
                </a:lnTo>
                <a:lnTo>
                  <a:pt x="409" y="982"/>
                </a:lnTo>
                <a:lnTo>
                  <a:pt x="457" y="901"/>
                </a:lnTo>
                <a:lnTo>
                  <a:pt x="507" y="823"/>
                </a:lnTo>
                <a:lnTo>
                  <a:pt x="561" y="744"/>
                </a:lnTo>
                <a:lnTo>
                  <a:pt x="615" y="669"/>
                </a:lnTo>
                <a:lnTo>
                  <a:pt x="672" y="596"/>
                </a:lnTo>
                <a:lnTo>
                  <a:pt x="732" y="524"/>
                </a:lnTo>
                <a:lnTo>
                  <a:pt x="795" y="453"/>
                </a:lnTo>
                <a:lnTo>
                  <a:pt x="859" y="385"/>
                </a:lnTo>
                <a:lnTo>
                  <a:pt x="924" y="320"/>
                </a:lnTo>
                <a:lnTo>
                  <a:pt x="989" y="259"/>
                </a:lnTo>
                <a:lnTo>
                  <a:pt x="1055" y="199"/>
                </a:lnTo>
                <a:lnTo>
                  <a:pt x="1124" y="144"/>
                </a:lnTo>
                <a:lnTo>
                  <a:pt x="1191" y="92"/>
                </a:lnTo>
                <a:lnTo>
                  <a:pt x="1260" y="44"/>
                </a:lnTo>
                <a:lnTo>
                  <a:pt x="133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2" name="文本框 1"/>
          <p:cNvSpPr txBox="1"/>
          <p:nvPr/>
        </p:nvSpPr>
        <p:spPr>
          <a:xfrm>
            <a:off x="2702560" y="90805"/>
            <a:ext cx="3262433"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四、承载体和传递形式建设</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17" name="矩形 16"/>
          <p:cNvSpPr/>
          <p:nvPr/>
        </p:nvSpPr>
        <p:spPr>
          <a:xfrm>
            <a:off x="0" y="4714890"/>
            <a:ext cx="9186545" cy="42861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pic>
        <p:nvPicPr>
          <p:cNvPr id="18" name="Picture 10" descr="C:\Documents and Settings\Administrator\桌面\白色版.png"/>
          <p:cNvPicPr>
            <a:picLocks noChangeAspect="1"/>
          </p:cNvPicPr>
          <p:nvPr/>
        </p:nvPicPr>
        <p:blipFill>
          <a:blip r:embed="rId5" cstate="print"/>
          <a:stretch>
            <a:fillRect/>
          </a:stretch>
        </p:blipFill>
        <p:spPr>
          <a:xfrm>
            <a:off x="6561411" y="51411"/>
            <a:ext cx="2547094" cy="508689"/>
          </a:xfrm>
          <a:prstGeom prst="rect">
            <a:avLst/>
          </a:prstGeom>
          <a:noFill/>
          <a:ln w="9525">
            <a:noFill/>
          </a:ln>
        </p:spPr>
      </p:pic>
      <p:sp>
        <p:nvSpPr>
          <p:cNvPr id="24" name="矩形 23"/>
          <p:cNvSpPr/>
          <p:nvPr/>
        </p:nvSpPr>
        <p:spPr>
          <a:xfrm>
            <a:off x="10160" y="928676"/>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40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1</a:t>
            </a:r>
            <a:endPar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5" name="文本框 1"/>
          <p:cNvSpPr txBox="1"/>
          <p:nvPr/>
        </p:nvSpPr>
        <p:spPr>
          <a:xfrm>
            <a:off x="2702560" y="90805"/>
            <a:ext cx="3518912"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（三）承载体和传递形式建设</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26" name="矩形 25"/>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27" name="矩形 26"/>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8" name="文本框 1"/>
          <p:cNvSpPr txBox="1"/>
          <p:nvPr/>
        </p:nvSpPr>
        <p:spPr>
          <a:xfrm>
            <a:off x="5000628" y="99938"/>
            <a:ext cx="3005951"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（四）课程思政环境建设</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29" name="矩形 28"/>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691082" y="951865"/>
            <a:ext cx="4673006" cy="5683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dirty="0" smtClean="0">
                <a:solidFill>
                  <a:srgbClr val="9D1F33"/>
                </a:solidFill>
                <a:latin typeface="微软雅黑" panose="020B0503020204020204" pitchFamily="34" charset="-122"/>
                <a:ea typeface="微软雅黑" panose="020B0503020204020204" pitchFamily="34" charset="-122"/>
              </a:rPr>
              <a:t>我校师生遗体捐献者纪念墙</a:t>
            </a:r>
            <a:endParaRPr lang="zh-CN" altLang="en-US" sz="2000" b="1" dirty="0" smtClean="0">
              <a:solidFill>
                <a:srgbClr val="9D1F33"/>
              </a:solidFill>
              <a:latin typeface="微软雅黑" panose="020B0503020204020204" pitchFamily="34" charset="-122"/>
              <a:ea typeface="微软雅黑" panose="020B0503020204020204" pitchFamily="34" charset="-122"/>
            </a:endParaRPr>
          </a:p>
        </p:txBody>
      </p:sp>
      <p:sp>
        <p:nvSpPr>
          <p:cNvPr id="3" name=" 3"/>
          <p:cNvSpPr/>
          <p:nvPr/>
        </p:nvSpPr>
        <p:spPr bwMode="auto">
          <a:xfrm>
            <a:off x="144780" y="1075690"/>
            <a:ext cx="370205" cy="320675"/>
          </a:xfrm>
          <a:custGeom>
            <a:avLst/>
            <a:gdLst>
              <a:gd name="T0" fmla="*/ 1905000 w 1360"/>
              <a:gd name="T1" fmla="*/ 65651 h 1358"/>
              <a:gd name="T2" fmla="*/ 1703294 w 1360"/>
              <a:gd name="T3" fmla="*/ 205463 h 1358"/>
              <a:gd name="T4" fmla="*/ 1507191 w 1360"/>
              <a:gd name="T5" fmla="*/ 363512 h 1358"/>
              <a:gd name="T6" fmla="*/ 1318092 w 1360"/>
              <a:gd name="T7" fmla="*/ 538581 h 1358"/>
              <a:gd name="T8" fmla="*/ 1138798 w 1360"/>
              <a:gd name="T9" fmla="*/ 731887 h 1358"/>
              <a:gd name="T10" fmla="*/ 970710 w 1360"/>
              <a:gd name="T11" fmla="*/ 930055 h 1358"/>
              <a:gd name="T12" fmla="*/ 832037 w 1360"/>
              <a:gd name="T13" fmla="*/ 1130655 h 1358"/>
              <a:gd name="T14" fmla="*/ 715776 w 1360"/>
              <a:gd name="T15" fmla="*/ 1326392 h 1358"/>
              <a:gd name="T16" fmla="*/ 624728 w 1360"/>
              <a:gd name="T17" fmla="*/ 1520914 h 1358"/>
              <a:gd name="T18" fmla="*/ 525276 w 1360"/>
              <a:gd name="T19" fmla="*/ 1580486 h 1358"/>
              <a:gd name="T20" fmla="*/ 455239 w 1360"/>
              <a:gd name="T21" fmla="*/ 1627901 h 1358"/>
              <a:gd name="T22" fmla="*/ 417419 w 1360"/>
              <a:gd name="T23" fmla="*/ 1625469 h 1358"/>
              <a:gd name="T24" fmla="*/ 390805 w 1360"/>
              <a:gd name="T25" fmla="*/ 1551308 h 1358"/>
              <a:gd name="T26" fmla="*/ 336176 w 1360"/>
              <a:gd name="T27" fmla="*/ 1432163 h 1358"/>
              <a:gd name="T28" fmla="*/ 285750 w 1360"/>
              <a:gd name="T29" fmla="*/ 1322745 h 1358"/>
              <a:gd name="T30" fmla="*/ 239526 w 1360"/>
              <a:gd name="T31" fmla="*/ 1231563 h 1358"/>
              <a:gd name="T32" fmla="*/ 196103 w 1360"/>
              <a:gd name="T33" fmla="*/ 1158618 h 1358"/>
              <a:gd name="T34" fmla="*/ 155482 w 1360"/>
              <a:gd name="T35" fmla="*/ 1102693 h 1358"/>
              <a:gd name="T36" fmla="*/ 120463 w 1360"/>
              <a:gd name="T37" fmla="*/ 1061357 h 1358"/>
              <a:gd name="T38" fmla="*/ 81243 w 1360"/>
              <a:gd name="T39" fmla="*/ 1030963 h 1358"/>
              <a:gd name="T40" fmla="*/ 40621 w 1360"/>
              <a:gd name="T41" fmla="*/ 1011511 h 1358"/>
              <a:gd name="T42" fmla="*/ 0 w 1360"/>
              <a:gd name="T43" fmla="*/ 1003001 h 1358"/>
              <a:gd name="T44" fmla="*/ 53228 w 1360"/>
              <a:gd name="T45" fmla="*/ 960449 h 1358"/>
              <a:gd name="T46" fmla="*/ 107857 w 1360"/>
              <a:gd name="T47" fmla="*/ 930055 h 1358"/>
              <a:gd name="T48" fmla="*/ 152680 w 1360"/>
              <a:gd name="T49" fmla="*/ 914250 h 1358"/>
              <a:gd name="T50" fmla="*/ 198904 w 1360"/>
              <a:gd name="T51" fmla="*/ 906956 h 1358"/>
              <a:gd name="T52" fmla="*/ 257735 w 1360"/>
              <a:gd name="T53" fmla="*/ 925192 h 1358"/>
              <a:gd name="T54" fmla="*/ 323570 w 1360"/>
              <a:gd name="T55" fmla="*/ 979901 h 1358"/>
              <a:gd name="T56" fmla="*/ 388004 w 1360"/>
              <a:gd name="T57" fmla="*/ 1067436 h 1358"/>
              <a:gd name="T58" fmla="*/ 458040 w 1360"/>
              <a:gd name="T59" fmla="*/ 1191443 h 1358"/>
              <a:gd name="T60" fmla="*/ 572901 w 1360"/>
              <a:gd name="T61" fmla="*/ 1193875 h 1358"/>
              <a:gd name="T62" fmla="*/ 710173 w 1360"/>
              <a:gd name="T63" fmla="*/ 1000569 h 1358"/>
              <a:gd name="T64" fmla="*/ 861452 w 1360"/>
              <a:gd name="T65" fmla="*/ 813342 h 1358"/>
              <a:gd name="T66" fmla="*/ 1025338 w 1360"/>
              <a:gd name="T67" fmla="*/ 637057 h 1358"/>
              <a:gd name="T68" fmla="*/ 1203232 w 1360"/>
              <a:gd name="T69" fmla="*/ 468067 h 1358"/>
              <a:gd name="T70" fmla="*/ 1385327 w 1360"/>
              <a:gd name="T71" fmla="*/ 314881 h 1358"/>
              <a:gd name="T72" fmla="*/ 1574426 w 1360"/>
              <a:gd name="T73" fmla="*/ 175069 h 1358"/>
              <a:gd name="T74" fmla="*/ 1764926 w 1360"/>
              <a:gd name="T75" fmla="*/ 53493 h 13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0" h="1358">
                <a:moveTo>
                  <a:pt x="1331" y="0"/>
                </a:moveTo>
                <a:lnTo>
                  <a:pt x="1360" y="54"/>
                </a:lnTo>
                <a:lnTo>
                  <a:pt x="1287" y="109"/>
                </a:lnTo>
                <a:lnTo>
                  <a:pt x="1216" y="169"/>
                </a:lnTo>
                <a:lnTo>
                  <a:pt x="1145" y="232"/>
                </a:lnTo>
                <a:lnTo>
                  <a:pt x="1076" y="299"/>
                </a:lnTo>
                <a:lnTo>
                  <a:pt x="1007" y="368"/>
                </a:lnTo>
                <a:lnTo>
                  <a:pt x="941" y="443"/>
                </a:lnTo>
                <a:lnTo>
                  <a:pt x="876" y="520"/>
                </a:lnTo>
                <a:lnTo>
                  <a:pt x="813" y="602"/>
                </a:lnTo>
                <a:lnTo>
                  <a:pt x="751" y="685"/>
                </a:lnTo>
                <a:lnTo>
                  <a:pt x="693" y="765"/>
                </a:lnTo>
                <a:lnTo>
                  <a:pt x="642" y="848"/>
                </a:lnTo>
                <a:lnTo>
                  <a:pt x="594" y="930"/>
                </a:lnTo>
                <a:lnTo>
                  <a:pt x="551" y="1011"/>
                </a:lnTo>
                <a:lnTo>
                  <a:pt x="511" y="1091"/>
                </a:lnTo>
                <a:lnTo>
                  <a:pt x="476" y="1172"/>
                </a:lnTo>
                <a:lnTo>
                  <a:pt x="446" y="1251"/>
                </a:lnTo>
                <a:lnTo>
                  <a:pt x="401" y="1281"/>
                </a:lnTo>
                <a:lnTo>
                  <a:pt x="375" y="1300"/>
                </a:lnTo>
                <a:lnTo>
                  <a:pt x="348" y="1320"/>
                </a:lnTo>
                <a:lnTo>
                  <a:pt x="325" y="1339"/>
                </a:lnTo>
                <a:lnTo>
                  <a:pt x="304" y="1358"/>
                </a:lnTo>
                <a:lnTo>
                  <a:pt x="298" y="1337"/>
                </a:lnTo>
                <a:lnTo>
                  <a:pt x="290" y="1310"/>
                </a:lnTo>
                <a:lnTo>
                  <a:pt x="279" y="1276"/>
                </a:lnTo>
                <a:lnTo>
                  <a:pt x="263" y="1237"/>
                </a:lnTo>
                <a:lnTo>
                  <a:pt x="240" y="1178"/>
                </a:lnTo>
                <a:lnTo>
                  <a:pt x="221" y="1132"/>
                </a:lnTo>
                <a:lnTo>
                  <a:pt x="204" y="1088"/>
                </a:lnTo>
                <a:lnTo>
                  <a:pt x="186" y="1049"/>
                </a:lnTo>
                <a:lnTo>
                  <a:pt x="171" y="1013"/>
                </a:lnTo>
                <a:lnTo>
                  <a:pt x="156" y="982"/>
                </a:lnTo>
                <a:lnTo>
                  <a:pt x="140" y="953"/>
                </a:lnTo>
                <a:lnTo>
                  <a:pt x="125" y="928"/>
                </a:lnTo>
                <a:lnTo>
                  <a:pt x="111" y="907"/>
                </a:lnTo>
                <a:lnTo>
                  <a:pt x="100" y="890"/>
                </a:lnTo>
                <a:lnTo>
                  <a:pt x="86" y="873"/>
                </a:lnTo>
                <a:lnTo>
                  <a:pt x="71" y="859"/>
                </a:lnTo>
                <a:lnTo>
                  <a:pt x="58" y="848"/>
                </a:lnTo>
                <a:lnTo>
                  <a:pt x="44" y="838"/>
                </a:lnTo>
                <a:lnTo>
                  <a:pt x="29" y="832"/>
                </a:lnTo>
                <a:lnTo>
                  <a:pt x="15" y="827"/>
                </a:lnTo>
                <a:lnTo>
                  <a:pt x="0" y="825"/>
                </a:lnTo>
                <a:lnTo>
                  <a:pt x="19" y="806"/>
                </a:lnTo>
                <a:lnTo>
                  <a:pt x="38" y="790"/>
                </a:lnTo>
                <a:lnTo>
                  <a:pt x="58" y="777"/>
                </a:lnTo>
                <a:lnTo>
                  <a:pt x="77" y="765"/>
                </a:lnTo>
                <a:lnTo>
                  <a:pt x="94" y="758"/>
                </a:lnTo>
                <a:lnTo>
                  <a:pt x="109" y="752"/>
                </a:lnTo>
                <a:lnTo>
                  <a:pt x="127" y="748"/>
                </a:lnTo>
                <a:lnTo>
                  <a:pt x="142" y="746"/>
                </a:lnTo>
                <a:lnTo>
                  <a:pt x="163" y="750"/>
                </a:lnTo>
                <a:lnTo>
                  <a:pt x="184" y="761"/>
                </a:lnTo>
                <a:lnTo>
                  <a:pt x="207" y="779"/>
                </a:lnTo>
                <a:lnTo>
                  <a:pt x="231" y="806"/>
                </a:lnTo>
                <a:lnTo>
                  <a:pt x="254" y="838"/>
                </a:lnTo>
                <a:lnTo>
                  <a:pt x="277" y="878"/>
                </a:lnTo>
                <a:lnTo>
                  <a:pt x="302" y="924"/>
                </a:lnTo>
                <a:lnTo>
                  <a:pt x="327" y="980"/>
                </a:lnTo>
                <a:lnTo>
                  <a:pt x="363" y="1063"/>
                </a:lnTo>
                <a:lnTo>
                  <a:pt x="409" y="982"/>
                </a:lnTo>
                <a:lnTo>
                  <a:pt x="457" y="901"/>
                </a:lnTo>
                <a:lnTo>
                  <a:pt x="507" y="823"/>
                </a:lnTo>
                <a:lnTo>
                  <a:pt x="561" y="744"/>
                </a:lnTo>
                <a:lnTo>
                  <a:pt x="615" y="669"/>
                </a:lnTo>
                <a:lnTo>
                  <a:pt x="672" y="596"/>
                </a:lnTo>
                <a:lnTo>
                  <a:pt x="732" y="524"/>
                </a:lnTo>
                <a:lnTo>
                  <a:pt x="795" y="453"/>
                </a:lnTo>
                <a:lnTo>
                  <a:pt x="859" y="385"/>
                </a:lnTo>
                <a:lnTo>
                  <a:pt x="924" y="320"/>
                </a:lnTo>
                <a:lnTo>
                  <a:pt x="989" y="259"/>
                </a:lnTo>
                <a:lnTo>
                  <a:pt x="1055" y="199"/>
                </a:lnTo>
                <a:lnTo>
                  <a:pt x="1124" y="144"/>
                </a:lnTo>
                <a:lnTo>
                  <a:pt x="1191" y="92"/>
                </a:lnTo>
                <a:lnTo>
                  <a:pt x="1260" y="44"/>
                </a:lnTo>
                <a:lnTo>
                  <a:pt x="133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2" name="文本框 1"/>
          <p:cNvSpPr txBox="1"/>
          <p:nvPr/>
        </p:nvSpPr>
        <p:spPr>
          <a:xfrm>
            <a:off x="2702560" y="90805"/>
            <a:ext cx="3262432"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三、承载体和传递形式建设</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13" name="矩形 12"/>
          <p:cNvSpPr/>
          <p:nvPr/>
        </p:nvSpPr>
        <p:spPr>
          <a:xfrm>
            <a:off x="0" y="4714890"/>
            <a:ext cx="9186545" cy="42861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pic>
        <p:nvPicPr>
          <p:cNvPr id="14" name="Picture 10" descr="C:\Documents and Settings\Administrator\桌面\白色版.png"/>
          <p:cNvPicPr>
            <a:picLocks noChangeAspect="1"/>
          </p:cNvPicPr>
          <p:nvPr/>
        </p:nvPicPr>
        <p:blipFill>
          <a:blip r:embed="rId1" cstate="print"/>
          <a:stretch>
            <a:fillRect/>
          </a:stretch>
        </p:blipFill>
        <p:spPr>
          <a:xfrm>
            <a:off x="6561411" y="51411"/>
            <a:ext cx="2547094" cy="508689"/>
          </a:xfrm>
          <a:prstGeom prst="rect">
            <a:avLst/>
          </a:prstGeom>
          <a:noFill/>
          <a:ln w="9525">
            <a:noFill/>
          </a:ln>
        </p:spPr>
      </p:pic>
      <p:sp>
        <p:nvSpPr>
          <p:cNvPr id="15" name="矩形 14"/>
          <p:cNvSpPr/>
          <p:nvPr/>
        </p:nvSpPr>
        <p:spPr>
          <a:xfrm>
            <a:off x="10160" y="928676"/>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40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2</a:t>
            </a:r>
            <a:endPar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0" name="文本框 1"/>
          <p:cNvSpPr txBox="1"/>
          <p:nvPr/>
        </p:nvSpPr>
        <p:spPr>
          <a:xfrm>
            <a:off x="2702560" y="90805"/>
            <a:ext cx="3518912"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（三）承载体和传递形式建设</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16" name="矩形 15"/>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lang="en-US" b="1" noProof="0" smtClean="0">
                <a:ln>
                  <a:noFill/>
                </a:ln>
                <a:effectLst/>
                <a:uLnTx/>
                <a:uFillTx/>
                <a:latin typeface="微软雅黑" panose="020B0503020204020204" pitchFamily="34" charset="-122"/>
                <a:ea typeface="微软雅黑" panose="020B0503020204020204" pitchFamily="34" charset="-122"/>
                <a:sym typeface="+mn-ea"/>
              </a:rPr>
              <a:t>   </a:t>
            </a:r>
            <a:r>
              <a:rPr lang="zh-CN" altLang="en-US" sz="2000" b="1" noProof="0" smtClean="0">
                <a:ln>
                  <a:noFill/>
                </a:ln>
                <a:effectLst/>
                <a:uLnTx/>
                <a:uFillTx/>
                <a:latin typeface="微软雅黑" panose="020B0503020204020204" pitchFamily="34" charset="-122"/>
                <a:ea typeface="微软雅黑" panose="020B0503020204020204" pitchFamily="34" charset="-122"/>
                <a:sym typeface="+mn-ea"/>
              </a:rPr>
              <a:t>三</a:t>
            </a:r>
            <a:r>
              <a:rPr lang="zh-CN" altLang="en-US" sz="2000" b="1" smtClean="0">
                <a:solidFill>
                  <a:schemeClr val="bg1"/>
                </a:solidFill>
                <a:latin typeface="微软雅黑" panose="020B0503020204020204" pitchFamily="34" charset="-122"/>
                <a:ea typeface="微软雅黑" panose="020B0503020204020204" pitchFamily="34" charset="-122"/>
                <a:sym typeface="+mn-ea"/>
              </a:rPr>
              <a:t>、实践过程、方法及成效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22" name="矩形 21"/>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3" name="文本框 1"/>
          <p:cNvSpPr txBox="1"/>
          <p:nvPr/>
        </p:nvSpPr>
        <p:spPr>
          <a:xfrm>
            <a:off x="5000628" y="99938"/>
            <a:ext cx="3005951"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（四）课程思政环境建设</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24" name="矩形 23"/>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17" name="Rectangle 22"/>
          <p:cNvSpPr>
            <a:spLocks noChangeArrowheads="1"/>
          </p:cNvSpPr>
          <p:nvPr/>
        </p:nvSpPr>
        <p:spPr bwMode="auto">
          <a:xfrm>
            <a:off x="3071802" y="4786328"/>
            <a:ext cx="364333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zh-CN" altLang="en-US" sz="1500" b="1" dirty="0" smtClean="0">
                <a:solidFill>
                  <a:schemeClr val="bg1">
                    <a:lumMod val="95000"/>
                  </a:schemeClr>
                </a:solidFill>
                <a:latin typeface="微软雅黑" panose="020B0503020204020204" pitchFamily="34" charset="-122"/>
                <a:ea typeface="微软雅黑" panose="020B0503020204020204" pitchFamily="34" charset="-122"/>
              </a:rPr>
              <a:t>有领导干部，也有教职工，还有学生</a:t>
            </a:r>
            <a:endParaRPr lang="zh-CN" altLang="en-US" sz="1500" b="1" dirty="0" smtClean="0">
              <a:solidFill>
                <a:schemeClr val="bg1">
                  <a:lumMod val="95000"/>
                </a:schemeClr>
              </a:solidFill>
              <a:latin typeface="微软雅黑" panose="020B0503020204020204" pitchFamily="34" charset="-122"/>
              <a:ea typeface="微软雅黑" panose="020B0503020204020204" pitchFamily="34" charset="-122"/>
            </a:endParaRPr>
          </a:p>
        </p:txBody>
      </p:sp>
      <p:pic>
        <p:nvPicPr>
          <p:cNvPr id="2051" name="Picture 3" descr="C:\Users\Administrator\Desktop\重新曝光 微信图片_20180514135555.jpg"/>
          <p:cNvPicPr>
            <a:picLocks noChangeAspect="1" noChangeArrowheads="1"/>
          </p:cNvPicPr>
          <p:nvPr/>
        </p:nvPicPr>
        <p:blipFill>
          <a:blip r:embed="rId2" cstate="print"/>
          <a:srcRect/>
          <a:stretch>
            <a:fillRect/>
          </a:stretch>
        </p:blipFill>
        <p:spPr bwMode="auto">
          <a:xfrm>
            <a:off x="2531774" y="1970315"/>
            <a:ext cx="2790309" cy="2092732"/>
          </a:xfrm>
          <a:prstGeom prst="rect">
            <a:avLst/>
          </a:prstGeom>
          <a:noFill/>
          <a:ln>
            <a:solidFill>
              <a:srgbClr val="9D1F33"/>
            </a:solidFill>
          </a:ln>
        </p:spPr>
      </p:pic>
      <p:pic>
        <p:nvPicPr>
          <p:cNvPr id="2053" name="Picture 5" descr="D:\更换电脑\E\教研室资料\红十字会\我校捐献人员资料\遗体捐献纪念墙\遗体捐献纪念墙\调整大小 210960739894688411.jpg"/>
          <p:cNvPicPr>
            <a:picLocks noChangeAspect="1" noChangeArrowheads="1"/>
          </p:cNvPicPr>
          <p:nvPr/>
        </p:nvPicPr>
        <p:blipFill>
          <a:blip r:embed="rId3" cstate="print"/>
          <a:srcRect/>
          <a:stretch>
            <a:fillRect/>
          </a:stretch>
        </p:blipFill>
        <p:spPr bwMode="auto">
          <a:xfrm>
            <a:off x="731575" y="1898308"/>
            <a:ext cx="1491142" cy="2185610"/>
          </a:xfrm>
          <a:prstGeom prst="rect">
            <a:avLst/>
          </a:prstGeom>
          <a:noFill/>
          <a:ln>
            <a:solidFill>
              <a:srgbClr val="9D1F33"/>
            </a:solidFill>
          </a:ln>
        </p:spPr>
      </p:pic>
      <p:pic>
        <p:nvPicPr>
          <p:cNvPr id="2054" name="Picture 6" descr="D:\更换电脑\E\教研室资料\红十字会\我校捐献人员资料\遗体捐献纪念墙\遗体捐献纪念墙\调整大小 408809552768551478.jpg"/>
          <p:cNvPicPr>
            <a:picLocks noChangeAspect="1" noChangeArrowheads="1"/>
          </p:cNvPicPr>
          <p:nvPr/>
        </p:nvPicPr>
        <p:blipFill>
          <a:blip r:embed="rId4" cstate="print"/>
          <a:srcRect/>
          <a:stretch>
            <a:fillRect/>
          </a:stretch>
        </p:blipFill>
        <p:spPr bwMode="auto">
          <a:xfrm>
            <a:off x="5796136" y="2816375"/>
            <a:ext cx="936104" cy="1372075"/>
          </a:xfrm>
          <a:prstGeom prst="rect">
            <a:avLst/>
          </a:prstGeom>
          <a:noFill/>
        </p:spPr>
      </p:pic>
      <p:pic>
        <p:nvPicPr>
          <p:cNvPr id="2055" name="Picture 7" descr="D:\更换电脑\E\教研室资料\红十字会\我校捐献人员资料\遗体捐献纪念墙\遗体捐献纪念墙\调整大小 629744550271399115.jpg"/>
          <p:cNvPicPr>
            <a:picLocks noChangeAspect="1" noChangeArrowheads="1"/>
          </p:cNvPicPr>
          <p:nvPr/>
        </p:nvPicPr>
        <p:blipFill>
          <a:blip r:embed="rId5" cstate="print"/>
          <a:srcRect/>
          <a:stretch>
            <a:fillRect/>
          </a:stretch>
        </p:blipFill>
        <p:spPr bwMode="auto">
          <a:xfrm>
            <a:off x="5796137" y="1271683"/>
            <a:ext cx="920136" cy="1349633"/>
          </a:xfrm>
          <a:prstGeom prst="rect">
            <a:avLst/>
          </a:prstGeom>
          <a:noFill/>
        </p:spPr>
      </p:pic>
      <p:pic>
        <p:nvPicPr>
          <p:cNvPr id="2056" name="Picture 8" descr="D:\更换电脑\E\教研室资料\红十字会\我校捐献人员资料\遗体捐献纪念墙\遗体捐献纪念墙\调整大小 643290276892365408.jpg"/>
          <p:cNvPicPr>
            <a:picLocks noChangeAspect="1" noChangeArrowheads="1"/>
          </p:cNvPicPr>
          <p:nvPr/>
        </p:nvPicPr>
        <p:blipFill>
          <a:blip r:embed="rId6" cstate="print"/>
          <a:srcRect/>
          <a:stretch>
            <a:fillRect/>
          </a:stretch>
        </p:blipFill>
        <p:spPr bwMode="auto">
          <a:xfrm>
            <a:off x="7092280" y="1271683"/>
            <a:ext cx="936104" cy="1372075"/>
          </a:xfrm>
          <a:prstGeom prst="rect">
            <a:avLst/>
          </a:prstGeom>
          <a:noFill/>
        </p:spPr>
      </p:pic>
      <p:pic>
        <p:nvPicPr>
          <p:cNvPr id="2057" name="Picture 9" descr="D:\更换电脑\E\教研室资料\红十字会\我校捐献人员资料\遗体捐献纪念墙\遗体捐献纪念墙\调整大小 408110498766299841.jpg"/>
          <p:cNvPicPr>
            <a:picLocks noChangeAspect="1" noChangeArrowheads="1"/>
          </p:cNvPicPr>
          <p:nvPr/>
        </p:nvPicPr>
        <p:blipFill>
          <a:blip r:embed="rId7" cstate="print"/>
          <a:srcRect/>
          <a:stretch>
            <a:fillRect/>
          </a:stretch>
        </p:blipFill>
        <p:spPr bwMode="auto">
          <a:xfrm>
            <a:off x="7092280" y="2855859"/>
            <a:ext cx="936104" cy="1372075"/>
          </a:xfrm>
          <a:prstGeom prst="rect">
            <a:avLst/>
          </a:prstGeom>
          <a:noFill/>
        </p:spPr>
      </p:pic>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691082" y="951865"/>
            <a:ext cx="4600998" cy="5683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en-US" altLang="zh-CN" sz="2000" b="1" smtClean="0">
                <a:solidFill>
                  <a:srgbClr val="9D1F33"/>
                </a:solidFill>
                <a:latin typeface="微软雅黑" panose="020B0503020204020204" pitchFamily="34" charset="-122"/>
                <a:ea typeface="微软雅黑" panose="020B0503020204020204" pitchFamily="34" charset="-122"/>
              </a:rPr>
              <a:t>《</a:t>
            </a:r>
            <a:r>
              <a:rPr lang="zh-CN" altLang="en-US" sz="2000" b="1" smtClean="0">
                <a:solidFill>
                  <a:srgbClr val="9D1F33"/>
                </a:solidFill>
                <a:latin typeface="微软雅黑" panose="020B0503020204020204" pitchFamily="34" charset="-122"/>
                <a:ea typeface="微软雅黑" panose="020B0503020204020204" pitchFamily="34" charset="-122"/>
              </a:rPr>
              <a:t>大爱</a:t>
            </a:r>
            <a:r>
              <a:rPr lang="en-US" altLang="zh-CN" sz="2000" b="1" smtClean="0">
                <a:solidFill>
                  <a:srgbClr val="9D1F33"/>
                </a:solidFill>
                <a:latin typeface="微软雅黑" panose="020B0503020204020204" pitchFamily="34" charset="-122"/>
                <a:ea typeface="微软雅黑" panose="020B0503020204020204" pitchFamily="34" charset="-122"/>
              </a:rPr>
              <a:t>》</a:t>
            </a:r>
            <a:r>
              <a:rPr lang="zh-CN" altLang="en-US" sz="2000" b="1" smtClean="0">
                <a:solidFill>
                  <a:srgbClr val="9D1F33"/>
                </a:solidFill>
                <a:latin typeface="微软雅黑" panose="020B0503020204020204" pitchFamily="34" charset="-122"/>
                <a:ea typeface="微软雅黑" panose="020B0503020204020204" pitchFamily="34" charset="-122"/>
              </a:rPr>
              <a:t>“遗体捐献者纪念园”</a:t>
            </a:r>
            <a:endParaRPr lang="en-US" altLang="zh-CN" sz="2000" b="1" dirty="0" smtClean="0">
              <a:solidFill>
                <a:srgbClr val="9D1F33"/>
              </a:solidFill>
              <a:latin typeface="微软雅黑" panose="020B0503020204020204" pitchFamily="34" charset="-122"/>
              <a:ea typeface="微软雅黑" panose="020B0503020204020204" pitchFamily="34" charset="-122"/>
            </a:endParaRPr>
          </a:p>
        </p:txBody>
      </p:sp>
      <p:sp>
        <p:nvSpPr>
          <p:cNvPr id="3" name=" 3"/>
          <p:cNvSpPr/>
          <p:nvPr/>
        </p:nvSpPr>
        <p:spPr bwMode="auto">
          <a:xfrm>
            <a:off x="144780" y="1075690"/>
            <a:ext cx="370205" cy="320675"/>
          </a:xfrm>
          <a:custGeom>
            <a:avLst/>
            <a:gdLst>
              <a:gd name="T0" fmla="*/ 1905000 w 1360"/>
              <a:gd name="T1" fmla="*/ 65651 h 1358"/>
              <a:gd name="T2" fmla="*/ 1703294 w 1360"/>
              <a:gd name="T3" fmla="*/ 205463 h 1358"/>
              <a:gd name="T4" fmla="*/ 1507191 w 1360"/>
              <a:gd name="T5" fmla="*/ 363512 h 1358"/>
              <a:gd name="T6" fmla="*/ 1318092 w 1360"/>
              <a:gd name="T7" fmla="*/ 538581 h 1358"/>
              <a:gd name="T8" fmla="*/ 1138798 w 1360"/>
              <a:gd name="T9" fmla="*/ 731887 h 1358"/>
              <a:gd name="T10" fmla="*/ 970710 w 1360"/>
              <a:gd name="T11" fmla="*/ 930055 h 1358"/>
              <a:gd name="T12" fmla="*/ 832037 w 1360"/>
              <a:gd name="T13" fmla="*/ 1130655 h 1358"/>
              <a:gd name="T14" fmla="*/ 715776 w 1360"/>
              <a:gd name="T15" fmla="*/ 1326392 h 1358"/>
              <a:gd name="T16" fmla="*/ 624728 w 1360"/>
              <a:gd name="T17" fmla="*/ 1520914 h 1358"/>
              <a:gd name="T18" fmla="*/ 525276 w 1360"/>
              <a:gd name="T19" fmla="*/ 1580486 h 1358"/>
              <a:gd name="T20" fmla="*/ 455239 w 1360"/>
              <a:gd name="T21" fmla="*/ 1627901 h 1358"/>
              <a:gd name="T22" fmla="*/ 417419 w 1360"/>
              <a:gd name="T23" fmla="*/ 1625469 h 1358"/>
              <a:gd name="T24" fmla="*/ 390805 w 1360"/>
              <a:gd name="T25" fmla="*/ 1551308 h 1358"/>
              <a:gd name="T26" fmla="*/ 336176 w 1360"/>
              <a:gd name="T27" fmla="*/ 1432163 h 1358"/>
              <a:gd name="T28" fmla="*/ 285750 w 1360"/>
              <a:gd name="T29" fmla="*/ 1322745 h 1358"/>
              <a:gd name="T30" fmla="*/ 239526 w 1360"/>
              <a:gd name="T31" fmla="*/ 1231563 h 1358"/>
              <a:gd name="T32" fmla="*/ 196103 w 1360"/>
              <a:gd name="T33" fmla="*/ 1158618 h 1358"/>
              <a:gd name="T34" fmla="*/ 155482 w 1360"/>
              <a:gd name="T35" fmla="*/ 1102693 h 1358"/>
              <a:gd name="T36" fmla="*/ 120463 w 1360"/>
              <a:gd name="T37" fmla="*/ 1061357 h 1358"/>
              <a:gd name="T38" fmla="*/ 81243 w 1360"/>
              <a:gd name="T39" fmla="*/ 1030963 h 1358"/>
              <a:gd name="T40" fmla="*/ 40621 w 1360"/>
              <a:gd name="T41" fmla="*/ 1011511 h 1358"/>
              <a:gd name="T42" fmla="*/ 0 w 1360"/>
              <a:gd name="T43" fmla="*/ 1003001 h 1358"/>
              <a:gd name="T44" fmla="*/ 53228 w 1360"/>
              <a:gd name="T45" fmla="*/ 960449 h 1358"/>
              <a:gd name="T46" fmla="*/ 107857 w 1360"/>
              <a:gd name="T47" fmla="*/ 930055 h 1358"/>
              <a:gd name="T48" fmla="*/ 152680 w 1360"/>
              <a:gd name="T49" fmla="*/ 914250 h 1358"/>
              <a:gd name="T50" fmla="*/ 198904 w 1360"/>
              <a:gd name="T51" fmla="*/ 906956 h 1358"/>
              <a:gd name="T52" fmla="*/ 257735 w 1360"/>
              <a:gd name="T53" fmla="*/ 925192 h 1358"/>
              <a:gd name="T54" fmla="*/ 323570 w 1360"/>
              <a:gd name="T55" fmla="*/ 979901 h 1358"/>
              <a:gd name="T56" fmla="*/ 388004 w 1360"/>
              <a:gd name="T57" fmla="*/ 1067436 h 1358"/>
              <a:gd name="T58" fmla="*/ 458040 w 1360"/>
              <a:gd name="T59" fmla="*/ 1191443 h 1358"/>
              <a:gd name="T60" fmla="*/ 572901 w 1360"/>
              <a:gd name="T61" fmla="*/ 1193875 h 1358"/>
              <a:gd name="T62" fmla="*/ 710173 w 1360"/>
              <a:gd name="T63" fmla="*/ 1000569 h 1358"/>
              <a:gd name="T64" fmla="*/ 861452 w 1360"/>
              <a:gd name="T65" fmla="*/ 813342 h 1358"/>
              <a:gd name="T66" fmla="*/ 1025338 w 1360"/>
              <a:gd name="T67" fmla="*/ 637057 h 1358"/>
              <a:gd name="T68" fmla="*/ 1203232 w 1360"/>
              <a:gd name="T69" fmla="*/ 468067 h 1358"/>
              <a:gd name="T70" fmla="*/ 1385327 w 1360"/>
              <a:gd name="T71" fmla="*/ 314881 h 1358"/>
              <a:gd name="T72" fmla="*/ 1574426 w 1360"/>
              <a:gd name="T73" fmla="*/ 175069 h 1358"/>
              <a:gd name="T74" fmla="*/ 1764926 w 1360"/>
              <a:gd name="T75" fmla="*/ 53493 h 13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0" h="1358">
                <a:moveTo>
                  <a:pt x="1331" y="0"/>
                </a:moveTo>
                <a:lnTo>
                  <a:pt x="1360" y="54"/>
                </a:lnTo>
                <a:lnTo>
                  <a:pt x="1287" y="109"/>
                </a:lnTo>
                <a:lnTo>
                  <a:pt x="1216" y="169"/>
                </a:lnTo>
                <a:lnTo>
                  <a:pt x="1145" y="232"/>
                </a:lnTo>
                <a:lnTo>
                  <a:pt x="1076" y="299"/>
                </a:lnTo>
                <a:lnTo>
                  <a:pt x="1007" y="368"/>
                </a:lnTo>
                <a:lnTo>
                  <a:pt x="941" y="443"/>
                </a:lnTo>
                <a:lnTo>
                  <a:pt x="876" y="520"/>
                </a:lnTo>
                <a:lnTo>
                  <a:pt x="813" y="602"/>
                </a:lnTo>
                <a:lnTo>
                  <a:pt x="751" y="685"/>
                </a:lnTo>
                <a:lnTo>
                  <a:pt x="693" y="765"/>
                </a:lnTo>
                <a:lnTo>
                  <a:pt x="642" y="848"/>
                </a:lnTo>
                <a:lnTo>
                  <a:pt x="594" y="930"/>
                </a:lnTo>
                <a:lnTo>
                  <a:pt x="551" y="1011"/>
                </a:lnTo>
                <a:lnTo>
                  <a:pt x="511" y="1091"/>
                </a:lnTo>
                <a:lnTo>
                  <a:pt x="476" y="1172"/>
                </a:lnTo>
                <a:lnTo>
                  <a:pt x="446" y="1251"/>
                </a:lnTo>
                <a:lnTo>
                  <a:pt x="401" y="1281"/>
                </a:lnTo>
                <a:lnTo>
                  <a:pt x="375" y="1300"/>
                </a:lnTo>
                <a:lnTo>
                  <a:pt x="348" y="1320"/>
                </a:lnTo>
                <a:lnTo>
                  <a:pt x="325" y="1339"/>
                </a:lnTo>
                <a:lnTo>
                  <a:pt x="304" y="1358"/>
                </a:lnTo>
                <a:lnTo>
                  <a:pt x="298" y="1337"/>
                </a:lnTo>
                <a:lnTo>
                  <a:pt x="290" y="1310"/>
                </a:lnTo>
                <a:lnTo>
                  <a:pt x="279" y="1276"/>
                </a:lnTo>
                <a:lnTo>
                  <a:pt x="263" y="1237"/>
                </a:lnTo>
                <a:lnTo>
                  <a:pt x="240" y="1178"/>
                </a:lnTo>
                <a:lnTo>
                  <a:pt x="221" y="1132"/>
                </a:lnTo>
                <a:lnTo>
                  <a:pt x="204" y="1088"/>
                </a:lnTo>
                <a:lnTo>
                  <a:pt x="186" y="1049"/>
                </a:lnTo>
                <a:lnTo>
                  <a:pt x="171" y="1013"/>
                </a:lnTo>
                <a:lnTo>
                  <a:pt x="156" y="982"/>
                </a:lnTo>
                <a:lnTo>
                  <a:pt x="140" y="953"/>
                </a:lnTo>
                <a:lnTo>
                  <a:pt x="125" y="928"/>
                </a:lnTo>
                <a:lnTo>
                  <a:pt x="111" y="907"/>
                </a:lnTo>
                <a:lnTo>
                  <a:pt x="100" y="890"/>
                </a:lnTo>
                <a:lnTo>
                  <a:pt x="86" y="873"/>
                </a:lnTo>
                <a:lnTo>
                  <a:pt x="71" y="859"/>
                </a:lnTo>
                <a:lnTo>
                  <a:pt x="58" y="848"/>
                </a:lnTo>
                <a:lnTo>
                  <a:pt x="44" y="838"/>
                </a:lnTo>
                <a:lnTo>
                  <a:pt x="29" y="832"/>
                </a:lnTo>
                <a:lnTo>
                  <a:pt x="15" y="827"/>
                </a:lnTo>
                <a:lnTo>
                  <a:pt x="0" y="825"/>
                </a:lnTo>
                <a:lnTo>
                  <a:pt x="19" y="806"/>
                </a:lnTo>
                <a:lnTo>
                  <a:pt x="38" y="790"/>
                </a:lnTo>
                <a:lnTo>
                  <a:pt x="58" y="777"/>
                </a:lnTo>
                <a:lnTo>
                  <a:pt x="77" y="765"/>
                </a:lnTo>
                <a:lnTo>
                  <a:pt x="94" y="758"/>
                </a:lnTo>
                <a:lnTo>
                  <a:pt x="109" y="752"/>
                </a:lnTo>
                <a:lnTo>
                  <a:pt x="127" y="748"/>
                </a:lnTo>
                <a:lnTo>
                  <a:pt x="142" y="746"/>
                </a:lnTo>
                <a:lnTo>
                  <a:pt x="163" y="750"/>
                </a:lnTo>
                <a:lnTo>
                  <a:pt x="184" y="761"/>
                </a:lnTo>
                <a:lnTo>
                  <a:pt x="207" y="779"/>
                </a:lnTo>
                <a:lnTo>
                  <a:pt x="231" y="806"/>
                </a:lnTo>
                <a:lnTo>
                  <a:pt x="254" y="838"/>
                </a:lnTo>
                <a:lnTo>
                  <a:pt x="277" y="878"/>
                </a:lnTo>
                <a:lnTo>
                  <a:pt x="302" y="924"/>
                </a:lnTo>
                <a:lnTo>
                  <a:pt x="327" y="980"/>
                </a:lnTo>
                <a:lnTo>
                  <a:pt x="363" y="1063"/>
                </a:lnTo>
                <a:lnTo>
                  <a:pt x="409" y="982"/>
                </a:lnTo>
                <a:lnTo>
                  <a:pt x="457" y="901"/>
                </a:lnTo>
                <a:lnTo>
                  <a:pt x="507" y="823"/>
                </a:lnTo>
                <a:lnTo>
                  <a:pt x="561" y="744"/>
                </a:lnTo>
                <a:lnTo>
                  <a:pt x="615" y="669"/>
                </a:lnTo>
                <a:lnTo>
                  <a:pt x="672" y="596"/>
                </a:lnTo>
                <a:lnTo>
                  <a:pt x="732" y="524"/>
                </a:lnTo>
                <a:lnTo>
                  <a:pt x="795" y="453"/>
                </a:lnTo>
                <a:lnTo>
                  <a:pt x="859" y="385"/>
                </a:lnTo>
                <a:lnTo>
                  <a:pt x="924" y="320"/>
                </a:lnTo>
                <a:lnTo>
                  <a:pt x="989" y="259"/>
                </a:lnTo>
                <a:lnTo>
                  <a:pt x="1055" y="199"/>
                </a:lnTo>
                <a:lnTo>
                  <a:pt x="1124" y="144"/>
                </a:lnTo>
                <a:lnTo>
                  <a:pt x="1191" y="92"/>
                </a:lnTo>
                <a:lnTo>
                  <a:pt x="1260" y="44"/>
                </a:lnTo>
                <a:lnTo>
                  <a:pt x="133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2" name="文本框 1"/>
          <p:cNvSpPr txBox="1"/>
          <p:nvPr/>
        </p:nvSpPr>
        <p:spPr>
          <a:xfrm>
            <a:off x="2702560" y="90805"/>
            <a:ext cx="3262432"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三、承载体和传递形式建设</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13" name="矩形 12"/>
          <p:cNvSpPr/>
          <p:nvPr/>
        </p:nvSpPr>
        <p:spPr>
          <a:xfrm>
            <a:off x="0" y="4714890"/>
            <a:ext cx="9186545" cy="42861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pic>
        <p:nvPicPr>
          <p:cNvPr id="14" name="Picture 10" descr="C:\Documents and Settings\Administrator\桌面\白色版.png"/>
          <p:cNvPicPr>
            <a:picLocks noChangeAspect="1"/>
          </p:cNvPicPr>
          <p:nvPr/>
        </p:nvPicPr>
        <p:blipFill>
          <a:blip r:embed="rId1" cstate="print"/>
          <a:stretch>
            <a:fillRect/>
          </a:stretch>
        </p:blipFill>
        <p:spPr>
          <a:xfrm>
            <a:off x="6561411" y="51411"/>
            <a:ext cx="2547094" cy="508689"/>
          </a:xfrm>
          <a:prstGeom prst="rect">
            <a:avLst/>
          </a:prstGeom>
          <a:noFill/>
          <a:ln w="9525">
            <a:noFill/>
          </a:ln>
        </p:spPr>
      </p:pic>
      <p:sp>
        <p:nvSpPr>
          <p:cNvPr id="15" name="矩形 14"/>
          <p:cNvSpPr/>
          <p:nvPr/>
        </p:nvSpPr>
        <p:spPr>
          <a:xfrm>
            <a:off x="10160" y="928676"/>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4000" b="1" i="0" u="none" strike="noStrike" kern="1200" cap="none" spc="0" normalizeH="0" baseline="0" noProof="0" dirty="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3</a:t>
            </a:r>
            <a:endPar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0" name="文本框 1"/>
          <p:cNvSpPr txBox="1"/>
          <p:nvPr/>
        </p:nvSpPr>
        <p:spPr>
          <a:xfrm>
            <a:off x="2702560" y="90805"/>
            <a:ext cx="3518912"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（三）承载体和传递形式建设</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16" name="矩形 15"/>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lang="en-US" b="1" noProof="0" smtClean="0">
                <a:ln>
                  <a:noFill/>
                </a:ln>
                <a:effectLst/>
                <a:uLnTx/>
                <a:uFillTx/>
                <a:latin typeface="微软雅黑" panose="020B0503020204020204" pitchFamily="34" charset="-122"/>
                <a:ea typeface="微软雅黑" panose="020B0503020204020204" pitchFamily="34" charset="-122"/>
                <a:sym typeface="+mn-ea"/>
              </a:rPr>
              <a:t>   </a:t>
            </a:r>
            <a:r>
              <a:rPr lang="zh-CN" altLang="en-US" sz="2000" b="1" noProof="0" smtClean="0">
                <a:ln>
                  <a:noFill/>
                </a:ln>
                <a:effectLst/>
                <a:uLnTx/>
                <a:uFillTx/>
                <a:latin typeface="微软雅黑" panose="020B0503020204020204" pitchFamily="34" charset="-122"/>
                <a:ea typeface="微软雅黑" panose="020B0503020204020204" pitchFamily="34" charset="-122"/>
                <a:sym typeface="+mn-ea"/>
              </a:rPr>
              <a:t>三</a:t>
            </a:r>
            <a:r>
              <a:rPr lang="zh-CN" altLang="en-US" sz="2000" b="1" smtClean="0">
                <a:solidFill>
                  <a:schemeClr val="bg1"/>
                </a:solidFill>
                <a:latin typeface="微软雅黑" panose="020B0503020204020204" pitchFamily="34" charset="-122"/>
                <a:ea typeface="微软雅黑" panose="020B0503020204020204" pitchFamily="34" charset="-122"/>
                <a:sym typeface="+mn-ea"/>
              </a:rPr>
              <a:t>、实践过程、方法及成效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22" name="矩形 21"/>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3" name="文本框 1"/>
          <p:cNvSpPr txBox="1"/>
          <p:nvPr/>
        </p:nvSpPr>
        <p:spPr>
          <a:xfrm>
            <a:off x="5000628" y="99938"/>
            <a:ext cx="3005951"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（四）课程思政环境建设</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24" name="矩形 23"/>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17" name="Rectangle 22"/>
          <p:cNvSpPr>
            <a:spLocks noChangeArrowheads="1"/>
          </p:cNvSpPr>
          <p:nvPr/>
        </p:nvSpPr>
        <p:spPr bwMode="auto">
          <a:xfrm>
            <a:off x="3071802" y="4786328"/>
            <a:ext cx="364333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zh-CN" altLang="en-US" sz="1500" b="1" smtClean="0">
                <a:solidFill>
                  <a:schemeClr val="bg1">
                    <a:lumMod val="95000"/>
                  </a:schemeClr>
                </a:solidFill>
                <a:latin typeface="微软雅黑" panose="020B0503020204020204" pitchFamily="34" charset="-122"/>
                <a:ea typeface="微软雅黑" panose="020B0503020204020204" pitchFamily="34" charset="-122"/>
              </a:rPr>
              <a:t>围绕</a:t>
            </a:r>
            <a:r>
              <a:rPr lang="en-US" altLang="zh-CN" sz="1500" b="1" smtClean="0">
                <a:solidFill>
                  <a:schemeClr val="bg1">
                    <a:lumMod val="95000"/>
                  </a:schemeClr>
                </a:solidFill>
                <a:latin typeface="微软雅黑" panose="020B0503020204020204" pitchFamily="34" charset="-122"/>
                <a:ea typeface="微软雅黑" panose="020B0503020204020204" pitchFamily="34" charset="-122"/>
              </a:rPr>
              <a:t>《</a:t>
            </a:r>
            <a:r>
              <a:rPr lang="zh-CN" altLang="en-US" sz="1500" b="1" smtClean="0">
                <a:solidFill>
                  <a:schemeClr val="bg1">
                    <a:lumMod val="95000"/>
                  </a:schemeClr>
                </a:solidFill>
                <a:latin typeface="微软雅黑" panose="020B0503020204020204" pitchFamily="34" charset="-122"/>
                <a:ea typeface="微软雅黑" panose="020B0503020204020204" pitchFamily="34" charset="-122"/>
              </a:rPr>
              <a:t>大爱</a:t>
            </a:r>
            <a:r>
              <a:rPr lang="en-US" altLang="zh-CN" sz="1500" b="1" smtClean="0">
                <a:solidFill>
                  <a:schemeClr val="bg1">
                    <a:lumMod val="95000"/>
                  </a:schemeClr>
                </a:solidFill>
                <a:latin typeface="微软雅黑" panose="020B0503020204020204" pitchFamily="34" charset="-122"/>
                <a:ea typeface="微软雅黑" panose="020B0503020204020204" pitchFamily="34" charset="-122"/>
              </a:rPr>
              <a:t>》</a:t>
            </a:r>
            <a:r>
              <a:rPr lang="zh-CN" altLang="en-US" sz="1500" b="1" smtClean="0">
                <a:solidFill>
                  <a:schemeClr val="bg1">
                    <a:lumMod val="95000"/>
                  </a:schemeClr>
                </a:solidFill>
                <a:latin typeface="微软雅黑" panose="020B0503020204020204" pitchFamily="34" charset="-122"/>
                <a:ea typeface="微软雅黑" panose="020B0503020204020204" pitchFamily="34" charset="-122"/>
              </a:rPr>
              <a:t>园的活动设计和组织</a:t>
            </a:r>
            <a:endParaRPr lang="zh-CN" altLang="en-US" sz="1500" b="1" dirty="0" smtClean="0">
              <a:solidFill>
                <a:schemeClr val="bg1">
                  <a:lumMod val="95000"/>
                </a:schemeClr>
              </a:solidFill>
              <a:latin typeface="微软雅黑" panose="020B0503020204020204" pitchFamily="34" charset="-122"/>
              <a:ea typeface="微软雅黑" panose="020B0503020204020204" pitchFamily="34" charset="-122"/>
            </a:endParaRPr>
          </a:p>
        </p:txBody>
      </p:sp>
      <p:pic>
        <p:nvPicPr>
          <p:cNvPr id="30722" name="Picture 2" descr="C:\Users\Administrator\Desktop\发给天津中医大汪涛\调整大小 DSC_06262.jpg"/>
          <p:cNvPicPr>
            <a:picLocks noChangeAspect="1" noChangeArrowheads="1"/>
          </p:cNvPicPr>
          <p:nvPr/>
        </p:nvPicPr>
        <p:blipFill>
          <a:blip r:embed="rId2" cstate="print"/>
          <a:srcRect/>
          <a:stretch>
            <a:fillRect/>
          </a:stretch>
        </p:blipFill>
        <p:spPr bwMode="auto">
          <a:xfrm>
            <a:off x="6444208" y="1563638"/>
            <a:ext cx="2123728" cy="2508662"/>
          </a:xfrm>
          <a:prstGeom prst="rect">
            <a:avLst/>
          </a:prstGeom>
          <a:noFill/>
          <a:ln>
            <a:solidFill>
              <a:srgbClr val="9D1F33"/>
            </a:solidFill>
          </a:ln>
        </p:spPr>
      </p:pic>
      <p:pic>
        <p:nvPicPr>
          <p:cNvPr id="30723" name="Picture 3" descr="C:\Users\Administrator\Desktop\发给天津中医大汪涛\调整大小 DSC_0620.JPG"/>
          <p:cNvPicPr>
            <a:picLocks noChangeAspect="1" noChangeArrowheads="1"/>
          </p:cNvPicPr>
          <p:nvPr/>
        </p:nvPicPr>
        <p:blipFill>
          <a:blip r:embed="rId3" cstate="print"/>
          <a:srcRect/>
          <a:stretch>
            <a:fillRect/>
          </a:stretch>
        </p:blipFill>
        <p:spPr bwMode="auto">
          <a:xfrm>
            <a:off x="721834" y="2283718"/>
            <a:ext cx="2710174" cy="1800200"/>
          </a:xfrm>
          <a:prstGeom prst="rect">
            <a:avLst/>
          </a:prstGeom>
          <a:noFill/>
          <a:ln>
            <a:solidFill>
              <a:srgbClr val="9D1F33"/>
            </a:solidFill>
          </a:ln>
        </p:spPr>
      </p:pic>
      <p:pic>
        <p:nvPicPr>
          <p:cNvPr id="30724" name="Picture 4" descr="C:\Users\Administrator\Desktop\发给天津中医大汪涛\调整大小 DSC_0631.JPG"/>
          <p:cNvPicPr>
            <a:picLocks noChangeAspect="1" noChangeArrowheads="1"/>
          </p:cNvPicPr>
          <p:nvPr/>
        </p:nvPicPr>
        <p:blipFill>
          <a:blip r:embed="rId4" cstate="print"/>
          <a:srcRect/>
          <a:stretch>
            <a:fillRect/>
          </a:stretch>
        </p:blipFill>
        <p:spPr bwMode="auto">
          <a:xfrm>
            <a:off x="3602154" y="2283718"/>
            <a:ext cx="2626030" cy="1800200"/>
          </a:xfrm>
          <a:prstGeom prst="rect">
            <a:avLst/>
          </a:prstGeom>
          <a:noFill/>
          <a:ln>
            <a:solidFill>
              <a:srgbClr val="9D1F33"/>
            </a:solidFill>
          </a:ln>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4786328"/>
            <a:ext cx="9186545" cy="357172"/>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a:solidFill>
                <a:schemeClr val="bg1"/>
              </a:solidFill>
              <a:latin typeface="微软雅黑" panose="020B0503020204020204" pitchFamily="34" charset="-122"/>
              <a:ea typeface="微软雅黑" panose="020B0503020204020204" pitchFamily="34" charset="-122"/>
            </a:endParaRPr>
          </a:p>
        </p:txBody>
      </p:sp>
      <p:sp>
        <p:nvSpPr>
          <p:cNvPr id="11" name="矩形 10"/>
          <p:cNvSpPr/>
          <p:nvPr/>
        </p:nvSpPr>
        <p:spPr>
          <a:xfrm>
            <a:off x="2432030" y="4845923"/>
            <a:ext cx="3738880" cy="306705"/>
          </a:xfrm>
          <a:prstGeom prst="rect">
            <a:avLst/>
          </a:prstGeom>
        </p:spPr>
        <p:txBody>
          <a:bodyPr wrap="none">
            <a:spAutoFit/>
          </a:bodyPr>
          <a:lstStyle/>
          <a:p>
            <a:r>
              <a:rPr lang="zh-CN" altLang="en-US" sz="1400" b="1">
                <a:solidFill>
                  <a:schemeClr val="bg1"/>
                </a:solidFill>
                <a:latin typeface="微软雅黑" panose="020B0503020204020204" pitchFamily="34" charset="-122"/>
                <a:ea typeface="微软雅黑" panose="020B0503020204020204" pitchFamily="34" charset="-122"/>
              </a:rPr>
              <a:t>课程思政从地方实践探索转化为国家战略部署</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18" name="矩形 17"/>
          <p:cNvSpPr/>
          <p:nvPr/>
        </p:nvSpPr>
        <p:spPr>
          <a:xfrm>
            <a:off x="571472" y="99304"/>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
        <p:nvSpPr>
          <p:cNvPr id="19" name="矩形 18"/>
          <p:cNvSpPr/>
          <p:nvPr/>
        </p:nvSpPr>
        <p:spPr>
          <a:xfrm>
            <a:off x="10160" y="763898"/>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3200" b="1" i="0" u="none" strike="noStrike" kern="1200" cap="none" spc="0" normalizeH="0" baseline="0" noProof="0">
                <a:ln>
                  <a:noFill/>
                </a:ln>
                <a:solidFill>
                  <a:schemeClr val="lt1"/>
                </a:solidFill>
                <a:effectLst/>
                <a:uLnTx/>
                <a:uFillTx/>
                <a:latin typeface="Arial Rounded MT Bold" panose="020F0704030504030204" pitchFamily="34" charset="0"/>
                <a:ea typeface="微软雅黑" panose="020B0503020204020204" pitchFamily="34" charset="-122"/>
                <a:cs typeface="+mn-cs"/>
              </a:rPr>
              <a:t>1</a:t>
            </a:r>
            <a:endParaRPr kumimoji="0" lang="en-US" sz="32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3" name="矩形 2"/>
          <p:cNvSpPr/>
          <p:nvPr/>
        </p:nvSpPr>
        <p:spPr>
          <a:xfrm>
            <a:off x="755576" y="1500181"/>
            <a:ext cx="7632848" cy="92869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nSpc>
                <a:spcPct val="110000"/>
              </a:lnSpc>
            </a:pPr>
            <a:r>
              <a:rPr lang="en-US" altLang="en-US" sz="1600">
                <a:solidFill>
                  <a:srgbClr val="000000"/>
                </a:solidFill>
                <a:latin typeface="微软雅黑" panose="020B0503020204020204" pitchFamily="34" charset="-122"/>
                <a:ea typeface="微软雅黑" panose="020B0503020204020204" pitchFamily="34" charset="-122"/>
                <a:sym typeface="+mn-ea"/>
              </a:rPr>
              <a:t>2017</a:t>
            </a:r>
            <a:r>
              <a:rPr lang="zh-CN" altLang="en-US" sz="1600">
                <a:solidFill>
                  <a:srgbClr val="000000"/>
                </a:solidFill>
                <a:latin typeface="微软雅黑" panose="020B0503020204020204" pitchFamily="34" charset="-122"/>
                <a:ea typeface="微软雅黑" panose="020B0503020204020204" pitchFamily="34" charset="-122"/>
                <a:sym typeface="+mn-ea"/>
              </a:rPr>
              <a:t>年</a:t>
            </a:r>
            <a:endParaRPr lang="en-US" altLang="zh-CN" sz="1600">
              <a:solidFill>
                <a:srgbClr val="000000"/>
              </a:solidFill>
              <a:latin typeface="微软雅黑" panose="020B0503020204020204" pitchFamily="34" charset="-122"/>
              <a:ea typeface="微软雅黑" panose="020B0503020204020204" pitchFamily="34" charset="-122"/>
              <a:cs typeface="+mn-cs"/>
            </a:endParaRPr>
          </a:p>
          <a:p>
            <a:pPr lvl="0">
              <a:lnSpc>
                <a:spcPct val="110000"/>
              </a:lnSpc>
              <a:buFont typeface="Arial" panose="020B0604020202020204" pitchFamily="34" charset="0"/>
              <a:buChar char="•"/>
            </a:pPr>
            <a:r>
              <a:rPr lang="zh-CN" altLang="en-US" sz="1600">
                <a:solidFill>
                  <a:srgbClr val="000000"/>
                </a:solidFill>
                <a:latin typeface="微软雅黑" panose="020B0503020204020204" pitchFamily="34" charset="-122"/>
                <a:ea typeface="微软雅黑" panose="020B0503020204020204" pitchFamily="34" charset="-122"/>
                <a:sym typeface="+mn-ea"/>
              </a:rPr>
              <a:t>   课程思政写入中央</a:t>
            </a:r>
            <a:r>
              <a:rPr lang="en-US" altLang="zh-CN" sz="1600">
                <a:solidFill>
                  <a:srgbClr val="000000"/>
                </a:solidFill>
                <a:latin typeface="微软雅黑" panose="020B0503020204020204" pitchFamily="34" charset="-122"/>
                <a:ea typeface="微软雅黑" panose="020B0503020204020204" pitchFamily="34" charset="-122"/>
                <a:sym typeface="+mn-ea"/>
              </a:rPr>
              <a:t>《</a:t>
            </a:r>
            <a:r>
              <a:rPr lang="zh-CN" altLang="en-US" sz="1600">
                <a:solidFill>
                  <a:srgbClr val="000000"/>
                </a:solidFill>
                <a:latin typeface="微软雅黑" panose="020B0503020204020204" pitchFamily="34" charset="-122"/>
                <a:ea typeface="微软雅黑" panose="020B0503020204020204" pitchFamily="34" charset="-122"/>
                <a:sym typeface="+mn-ea"/>
              </a:rPr>
              <a:t>关于深化教育体制机制改革的意见</a:t>
            </a:r>
            <a:r>
              <a:rPr lang="en-US" altLang="zh-CN" sz="1600">
                <a:solidFill>
                  <a:srgbClr val="000000"/>
                </a:solidFill>
                <a:latin typeface="微软雅黑" panose="020B0503020204020204" pitchFamily="34" charset="-122"/>
                <a:ea typeface="微软雅黑" panose="020B0503020204020204" pitchFamily="34" charset="-122"/>
                <a:sym typeface="+mn-ea"/>
              </a:rPr>
              <a:t>》</a:t>
            </a:r>
            <a:endParaRPr lang="en-US" altLang="zh-CN" sz="1600">
              <a:solidFill>
                <a:srgbClr val="000000"/>
              </a:solidFill>
              <a:latin typeface="微软雅黑" panose="020B0503020204020204" pitchFamily="34" charset="-122"/>
              <a:ea typeface="微软雅黑" panose="020B0503020204020204" pitchFamily="34" charset="-122"/>
              <a:cs typeface="+mn-cs"/>
            </a:endParaRPr>
          </a:p>
          <a:p>
            <a:pPr lvl="0">
              <a:lnSpc>
                <a:spcPct val="110000"/>
              </a:lnSpc>
              <a:buFont typeface="Arial" panose="020B0604020202020204" pitchFamily="34" charset="0"/>
              <a:buChar char="•"/>
            </a:pPr>
            <a:r>
              <a:rPr lang="zh-CN" altLang="en-US" sz="1600">
                <a:solidFill>
                  <a:srgbClr val="000000"/>
                </a:solidFill>
                <a:latin typeface="微软雅黑" panose="020B0503020204020204" pitchFamily="34" charset="-122"/>
                <a:ea typeface="微软雅黑" panose="020B0503020204020204" pitchFamily="34" charset="-122"/>
                <a:sym typeface="+mn-ea"/>
              </a:rPr>
              <a:t>   教育部两次在上海召开全国现场推进会。</a:t>
            </a:r>
            <a:endParaRPr lang="zh-CN" altLang="en-US" sz="1600" dirty="0">
              <a:solidFill>
                <a:srgbClr val="000000"/>
              </a:solidFill>
              <a:latin typeface="微软雅黑" panose="020B0503020204020204" pitchFamily="34" charset="-122"/>
              <a:ea typeface="微软雅黑" panose="020B0503020204020204" pitchFamily="34" charset="-122"/>
              <a:sym typeface="+mn-ea"/>
            </a:endParaRPr>
          </a:p>
        </p:txBody>
      </p:sp>
      <p:sp>
        <p:nvSpPr>
          <p:cNvPr id="4" name="矩形 3"/>
          <p:cNvSpPr/>
          <p:nvPr/>
        </p:nvSpPr>
        <p:spPr>
          <a:xfrm>
            <a:off x="739140" y="2571750"/>
            <a:ext cx="7632700" cy="115285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10000"/>
              </a:lnSpc>
            </a:pPr>
            <a:r>
              <a:rPr lang="en-US" altLang="en-US" sz="1600">
                <a:solidFill>
                  <a:srgbClr val="000000"/>
                </a:solidFill>
                <a:latin typeface="微软雅黑" panose="020B0503020204020204" pitchFamily="34" charset="-122"/>
                <a:ea typeface="微软雅黑" panose="020B0503020204020204" pitchFamily="34" charset="-122"/>
                <a:sym typeface="+mn-ea"/>
              </a:rPr>
              <a:t>2018</a:t>
            </a:r>
            <a:r>
              <a:rPr lang="zh-CN" altLang="en-US" sz="1600">
                <a:solidFill>
                  <a:srgbClr val="000000"/>
                </a:solidFill>
                <a:latin typeface="微软雅黑" panose="020B0503020204020204" pitchFamily="34" charset="-122"/>
                <a:ea typeface="微软雅黑" panose="020B0503020204020204" pitchFamily="34" charset="-122"/>
                <a:sym typeface="+mn-ea"/>
              </a:rPr>
              <a:t>年</a:t>
            </a:r>
            <a:endParaRPr lang="en-US" altLang="zh-CN" sz="1600">
              <a:solidFill>
                <a:srgbClr val="000000"/>
              </a:solidFill>
              <a:latin typeface="微软雅黑" panose="020B0503020204020204" pitchFamily="34" charset="-122"/>
              <a:ea typeface="微软雅黑" panose="020B0503020204020204" pitchFamily="34" charset="-122"/>
              <a:sym typeface="+mn-ea"/>
            </a:endParaRPr>
          </a:p>
          <a:p>
            <a:pPr>
              <a:lnSpc>
                <a:spcPct val="110000"/>
              </a:lnSpc>
              <a:buFont typeface="Arial" panose="020B0604020202020204" pitchFamily="34" charset="0"/>
              <a:buChar char="•"/>
            </a:pPr>
            <a:r>
              <a:rPr lang="zh-CN" altLang="en-US" sz="1600">
                <a:solidFill>
                  <a:srgbClr val="000000"/>
                </a:solidFill>
                <a:latin typeface="微软雅黑" panose="020B0503020204020204" pitchFamily="34" charset="-122"/>
                <a:ea typeface="微软雅黑" panose="020B0503020204020204" pitchFamily="34" charset="-122"/>
                <a:sym typeface="+mn-ea"/>
              </a:rPr>
              <a:t>  教育部印发文件，部署课程思政的改革做法。</a:t>
            </a:r>
            <a:endParaRPr lang="en-US" altLang="zh-CN" sz="1600">
              <a:solidFill>
                <a:srgbClr val="000000"/>
              </a:solidFill>
              <a:latin typeface="微软雅黑" panose="020B0503020204020204" pitchFamily="34" charset="-122"/>
              <a:ea typeface="微软雅黑" panose="020B0503020204020204" pitchFamily="34" charset="-122"/>
              <a:sym typeface="+mn-ea"/>
            </a:endParaRPr>
          </a:p>
          <a:p>
            <a:pPr>
              <a:lnSpc>
                <a:spcPct val="110000"/>
              </a:lnSpc>
              <a:buFont typeface="Arial" panose="020B0604020202020204" pitchFamily="34" charset="0"/>
              <a:buChar char="•"/>
            </a:pPr>
            <a:r>
              <a:rPr lang="en-US" altLang="zh-CN" sz="1600">
                <a:solidFill>
                  <a:srgbClr val="000000"/>
                </a:solidFill>
                <a:latin typeface="微软雅黑" panose="020B0503020204020204" pitchFamily="34" charset="-122"/>
                <a:ea typeface="微软雅黑" panose="020B0503020204020204" pitchFamily="34" charset="-122"/>
                <a:sym typeface="+mn-ea"/>
              </a:rPr>
              <a:t>《</a:t>
            </a:r>
            <a:r>
              <a:rPr lang="zh-CN" altLang="en-US" sz="1600">
                <a:solidFill>
                  <a:srgbClr val="000000"/>
                </a:solidFill>
                <a:latin typeface="微软雅黑" panose="020B0503020204020204" pitchFamily="34" charset="-122"/>
                <a:ea typeface="微软雅黑" panose="020B0503020204020204" pitchFamily="34" charset="-122"/>
                <a:sym typeface="+mn-ea"/>
              </a:rPr>
              <a:t>高校思想政治工作质量提升工程实施纲要</a:t>
            </a:r>
            <a:r>
              <a:rPr lang="en-US" altLang="zh-CN" sz="1600" smtClean="0">
                <a:solidFill>
                  <a:srgbClr val="000000"/>
                </a:solidFill>
                <a:latin typeface="微软雅黑" panose="020B0503020204020204" pitchFamily="34" charset="-122"/>
                <a:ea typeface="微软雅黑" panose="020B0503020204020204" pitchFamily="34" charset="-122"/>
                <a:sym typeface="+mn-ea"/>
              </a:rPr>
              <a:t>》</a:t>
            </a:r>
            <a:r>
              <a:rPr lang="zh-CN" altLang="en-US" sz="1600" smtClean="0">
                <a:solidFill>
                  <a:srgbClr val="000000"/>
                </a:solidFill>
                <a:latin typeface="微软雅黑" panose="020B0503020204020204" pitchFamily="34" charset="-122"/>
                <a:ea typeface="微软雅黑" panose="020B0503020204020204" pitchFamily="34" charset="-122"/>
                <a:sym typeface="+mn-ea"/>
              </a:rPr>
              <a:t>（“十育人”）</a:t>
            </a:r>
            <a:endParaRPr lang="en-US" altLang="zh-CN" sz="1600">
              <a:solidFill>
                <a:srgbClr val="000000"/>
              </a:solidFill>
              <a:latin typeface="微软雅黑" panose="020B0503020204020204" pitchFamily="34" charset="-122"/>
              <a:ea typeface="微软雅黑" panose="020B0503020204020204" pitchFamily="34" charset="-122"/>
              <a:sym typeface="+mn-ea"/>
            </a:endParaRPr>
          </a:p>
          <a:p>
            <a:pPr>
              <a:lnSpc>
                <a:spcPct val="110000"/>
              </a:lnSpc>
              <a:buFont typeface="Arial" panose="020B0604020202020204" pitchFamily="34" charset="0"/>
              <a:buChar char="•"/>
            </a:pPr>
            <a:r>
              <a:rPr lang="en-US" altLang="zh-CN" sz="1600">
                <a:solidFill>
                  <a:srgbClr val="000000"/>
                </a:solidFill>
                <a:latin typeface="微软雅黑" panose="020B0503020204020204" pitchFamily="34" charset="-122"/>
                <a:ea typeface="微软雅黑" panose="020B0503020204020204" pitchFamily="34" charset="-122"/>
                <a:sym typeface="+mn-ea"/>
              </a:rPr>
              <a:t>《</a:t>
            </a:r>
            <a:r>
              <a:rPr lang="zh-CN" altLang="en-US" sz="1600">
                <a:solidFill>
                  <a:srgbClr val="000000"/>
                </a:solidFill>
                <a:latin typeface="微软雅黑" panose="020B0503020204020204" pitchFamily="34" charset="-122"/>
                <a:ea typeface="微软雅黑" panose="020B0503020204020204" pitchFamily="34" charset="-122"/>
                <a:sym typeface="+mn-ea"/>
              </a:rPr>
              <a:t>关于加强新时代高校“形势与政策”课建设的若干意见</a:t>
            </a:r>
            <a:r>
              <a:rPr lang="en-US" altLang="zh-CN" sz="1600">
                <a:solidFill>
                  <a:srgbClr val="000000"/>
                </a:solidFill>
                <a:latin typeface="微软雅黑" panose="020B0503020204020204" pitchFamily="34" charset="-122"/>
                <a:ea typeface="微软雅黑" panose="020B0503020204020204" pitchFamily="34" charset="-122"/>
                <a:sym typeface="+mn-ea"/>
              </a:rPr>
              <a:t>》</a:t>
            </a:r>
            <a:endParaRPr lang="en-US" altLang="zh-CN" sz="1600" dirty="0">
              <a:solidFill>
                <a:srgbClr val="000000"/>
              </a:solidFill>
              <a:latin typeface="微软雅黑" panose="020B0503020204020204" pitchFamily="34" charset="-122"/>
              <a:ea typeface="微软雅黑" panose="020B0503020204020204" pitchFamily="34" charset="-122"/>
              <a:sym typeface="+mn-ea"/>
            </a:endParaRPr>
          </a:p>
        </p:txBody>
      </p:sp>
      <p:sp>
        <p:nvSpPr>
          <p:cNvPr id="58" name="矩形 57"/>
          <p:cNvSpPr/>
          <p:nvPr/>
        </p:nvSpPr>
        <p:spPr>
          <a:xfrm>
            <a:off x="728980" y="764540"/>
            <a:ext cx="5186680" cy="59118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sz="2000" b="1">
                <a:solidFill>
                  <a:srgbClr val="9D1F33"/>
                </a:solidFill>
                <a:latin typeface="微软雅黑" panose="020B0503020204020204" pitchFamily="34" charset="-122"/>
                <a:ea typeface="微软雅黑" panose="020B0503020204020204" pitchFamily="34" charset="-122"/>
              </a:rPr>
              <a:t>            </a:t>
            </a:r>
            <a:r>
              <a:rPr lang="zh-CN" altLang="en-US" sz="2000" b="1">
                <a:solidFill>
                  <a:srgbClr val="9D1F33"/>
                </a:solidFill>
                <a:latin typeface="微软雅黑" panose="020B0503020204020204" pitchFamily="34" charset="-122"/>
                <a:ea typeface="微软雅黑" panose="020B0503020204020204" pitchFamily="34" charset="-122"/>
                <a:sym typeface="+mn-ea"/>
              </a:rPr>
              <a:t>“课程思政”的提</a:t>
            </a:r>
            <a:r>
              <a:rPr lang="zh-CN" altLang="en-US" sz="2000" b="1" smtClean="0">
                <a:solidFill>
                  <a:srgbClr val="9D1F33"/>
                </a:solidFill>
                <a:latin typeface="微软雅黑" panose="020B0503020204020204" pitchFamily="34" charset="-122"/>
                <a:ea typeface="微软雅黑" panose="020B0503020204020204" pitchFamily="34" charset="-122"/>
                <a:sym typeface="+mn-ea"/>
              </a:rPr>
              <a:t>出和推进</a:t>
            </a:r>
            <a:endParaRPr lang="zh-CN" altLang="en-US" sz="2000" b="1">
              <a:solidFill>
                <a:srgbClr val="9D1F33"/>
              </a:solidFill>
              <a:latin typeface="微软雅黑" panose="020B0503020204020204" pitchFamily="34" charset="-122"/>
              <a:ea typeface="微软雅黑" panose="020B0503020204020204" pitchFamily="34" charset="-122"/>
            </a:endParaRPr>
          </a:p>
        </p:txBody>
      </p:sp>
      <p:grpSp>
        <p:nvGrpSpPr>
          <p:cNvPr id="2" name="组合 12"/>
          <p:cNvGrpSpPr/>
          <p:nvPr/>
        </p:nvGrpSpPr>
        <p:grpSpPr>
          <a:xfrm>
            <a:off x="0" y="0"/>
            <a:ext cx="9144000" cy="604838"/>
            <a:chOff x="0" y="0"/>
            <a:chExt cx="9143999" cy="605532"/>
          </a:xfrm>
        </p:grpSpPr>
        <p:sp>
          <p:nvSpPr>
            <p:cNvPr id="6" name="矩形 5"/>
            <p:cNvSpPr/>
            <p:nvPr/>
          </p:nvSpPr>
          <p:spPr bwMode="auto">
            <a:xfrm>
              <a:off x="0" y="0"/>
              <a:ext cx="144463"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7" name="矩形 6"/>
            <p:cNvSpPr/>
            <p:nvPr/>
          </p:nvSpPr>
          <p:spPr bwMode="auto">
            <a:xfrm>
              <a:off x="250825" y="0"/>
              <a:ext cx="2089150"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zh-CN"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p:nvPr/>
          </p:nvSpPr>
          <p:spPr bwMode="auto">
            <a:xfrm>
              <a:off x="2439988" y="4768"/>
              <a:ext cx="6704011"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a:solidFill>
                    <a:schemeClr val="bg1"/>
                  </a:solidFill>
                  <a:latin typeface="微软雅黑" panose="020B0503020204020204" pitchFamily="34" charset="-122"/>
                  <a:ea typeface="微软雅黑" panose="020B0503020204020204" pitchFamily="34" charset="-122"/>
                </a:rPr>
                <a:t>课程思政的“概念与内涵”</a:t>
              </a:r>
              <a:endParaRPr lang="zh-CN" altLang="en-US" sz="2000" b="1">
                <a:solidFill>
                  <a:schemeClr val="bg1"/>
                </a:solidFill>
                <a:latin typeface="微软雅黑" panose="020B0503020204020204" pitchFamily="34" charset="-122"/>
                <a:ea typeface="微软雅黑" panose="020B0503020204020204" pitchFamily="34" charset="-122"/>
              </a:endParaRPr>
            </a:p>
          </p:txBody>
        </p:sp>
      </p:grpSp>
      <p:sp>
        <p:nvSpPr>
          <p:cNvPr id="9" name="矩形 8"/>
          <p:cNvSpPr/>
          <p:nvPr/>
        </p:nvSpPr>
        <p:spPr>
          <a:xfrm>
            <a:off x="1226068" y="198420"/>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
        <p:nvSpPr>
          <p:cNvPr id="14" name="矩形 13"/>
          <p:cNvSpPr/>
          <p:nvPr/>
        </p:nvSpPr>
        <p:spPr>
          <a:xfrm>
            <a:off x="714348" y="3857634"/>
            <a:ext cx="7632848" cy="78581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nSpc>
                <a:spcPct val="110000"/>
              </a:lnSpc>
            </a:pPr>
            <a:r>
              <a:rPr lang="en-US" altLang="en-US" sz="1600">
                <a:solidFill>
                  <a:srgbClr val="000000"/>
                </a:solidFill>
                <a:latin typeface="微软雅黑" panose="020B0503020204020204" pitchFamily="34" charset="-122"/>
                <a:ea typeface="微软雅黑" panose="020B0503020204020204" pitchFamily="34" charset="-122"/>
                <a:sym typeface="+mn-ea"/>
              </a:rPr>
              <a:t>2019</a:t>
            </a:r>
            <a:r>
              <a:rPr lang="zh-CN" altLang="en-US" sz="1600">
                <a:solidFill>
                  <a:srgbClr val="000000"/>
                </a:solidFill>
                <a:latin typeface="微软雅黑" panose="020B0503020204020204" pitchFamily="34" charset="-122"/>
                <a:ea typeface="微软雅黑" panose="020B0503020204020204" pitchFamily="34" charset="-122"/>
                <a:sym typeface="+mn-ea"/>
              </a:rPr>
              <a:t>年</a:t>
            </a:r>
            <a:endParaRPr lang="en-US" altLang="zh-CN" sz="1600">
              <a:solidFill>
                <a:schemeClr val="tx1"/>
              </a:solidFill>
              <a:latin typeface="微软雅黑" panose="020B0503020204020204" pitchFamily="34" charset="-122"/>
              <a:ea typeface="微软雅黑" panose="020B0503020204020204" pitchFamily="34" charset="-122"/>
              <a:cs typeface="+mn-cs"/>
            </a:endParaRPr>
          </a:p>
          <a:p>
            <a:pPr lvl="0">
              <a:lnSpc>
                <a:spcPct val="110000"/>
              </a:lnSpc>
              <a:buFont typeface="Arial" panose="020B0604020202020204" pitchFamily="34" charset="0"/>
              <a:buChar char="•"/>
            </a:pPr>
            <a:r>
              <a:rPr lang="zh-CN" altLang="en-US" sz="1600">
                <a:solidFill>
                  <a:srgbClr val="000000"/>
                </a:solidFill>
                <a:latin typeface="微软雅黑" panose="020B0503020204020204" pitchFamily="34" charset="-122"/>
                <a:ea typeface="微软雅黑" panose="020B0503020204020204" pitchFamily="34" charset="-122"/>
                <a:sym typeface="+mn-ea"/>
              </a:rPr>
              <a:t>   习近平</a:t>
            </a:r>
            <a:r>
              <a:rPr lang="en-US" altLang="zh-CN" sz="1600">
                <a:solidFill>
                  <a:srgbClr val="000000"/>
                </a:solidFill>
                <a:latin typeface="微软雅黑" panose="020B0503020204020204" pitchFamily="34" charset="-122"/>
                <a:ea typeface="微软雅黑" panose="020B0503020204020204" pitchFamily="34" charset="-122"/>
                <a:sym typeface="+mn-ea"/>
              </a:rPr>
              <a:t>3.</a:t>
            </a:r>
            <a:r>
              <a:rPr lang="en-US" altLang="en-US" sz="1600">
                <a:solidFill>
                  <a:srgbClr val="000000"/>
                </a:solidFill>
                <a:latin typeface="微软雅黑" panose="020B0503020204020204" pitchFamily="34" charset="-122"/>
                <a:ea typeface="微软雅黑" panose="020B0503020204020204" pitchFamily="34" charset="-122"/>
                <a:sym typeface="+mn-ea"/>
              </a:rPr>
              <a:t>18</a:t>
            </a:r>
            <a:r>
              <a:rPr lang="zh-CN" altLang="en-US" sz="1600">
                <a:solidFill>
                  <a:srgbClr val="000000"/>
                </a:solidFill>
                <a:latin typeface="微软雅黑" panose="020B0503020204020204" pitchFamily="34" charset="-122"/>
                <a:ea typeface="微软雅黑" panose="020B0503020204020204" pitchFamily="34" charset="-122"/>
                <a:sym typeface="+mn-ea"/>
              </a:rPr>
              <a:t>日，学校思想政治理论课教师座谈会：</a:t>
            </a:r>
            <a:r>
              <a:rPr lang="zh-CN" altLang="en-US" sz="1600">
                <a:solidFill>
                  <a:srgbClr val="FF0000"/>
                </a:solidFill>
                <a:latin typeface="微软雅黑" panose="020B0503020204020204" pitchFamily="34" charset="-122"/>
                <a:ea typeface="微软雅黑" panose="020B0503020204020204" pitchFamily="34" charset="-122"/>
                <a:sym typeface="+mn-ea"/>
              </a:rPr>
              <a:t>挖掘其他课程和</a:t>
            </a:r>
            <a:r>
              <a:rPr lang="zh-CN" altLang="en-US" sz="1600" b="1">
                <a:solidFill>
                  <a:srgbClr val="FF0000"/>
                </a:solidFill>
                <a:latin typeface="微软雅黑" panose="020B0503020204020204" pitchFamily="34" charset="-122"/>
                <a:ea typeface="微软雅黑" panose="020B0503020204020204" pitchFamily="34" charset="-122"/>
                <a:sym typeface="+mn-ea"/>
              </a:rPr>
              <a:t>教学方式</a:t>
            </a:r>
            <a:r>
              <a:rPr lang="zh-CN" altLang="en-US" sz="1600">
                <a:solidFill>
                  <a:srgbClr val="FF0000"/>
                </a:solidFill>
                <a:latin typeface="微软雅黑" panose="020B0503020204020204" pitchFamily="34" charset="-122"/>
                <a:ea typeface="微软雅黑" panose="020B0503020204020204" pitchFamily="34" charset="-122"/>
                <a:sym typeface="+mn-ea"/>
              </a:rPr>
              <a:t>中蕴含的思想政治教育资源，实现全员全程全方位育人</a:t>
            </a:r>
            <a:endParaRPr lang="zh-CN" altLang="en-US" sz="1600" dirty="0">
              <a:solidFill>
                <a:srgbClr val="FF0000"/>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ox(in)">
                                      <p:cBhvr>
                                        <p:cTn id="1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14" grpId="0" bldLvl="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9" name="矩形 13"/>
          <p:cNvSpPr>
            <a:spLocks noChangeArrowheads="1"/>
          </p:cNvSpPr>
          <p:nvPr/>
        </p:nvSpPr>
        <p:spPr bwMode="auto">
          <a:xfrm>
            <a:off x="1643042" y="4131244"/>
            <a:ext cx="5643602" cy="369332"/>
          </a:xfrm>
          <a:prstGeom prst="rect">
            <a:avLst/>
          </a:prstGeom>
          <a:noFill/>
          <a:ln w="9525">
            <a:noFill/>
            <a:miter lim="800000"/>
          </a:ln>
        </p:spPr>
        <p:txBody>
          <a:bodyPr wrap="square">
            <a:spAutoFit/>
          </a:bodyPr>
          <a:lstStyle/>
          <a:p>
            <a:pPr algn="ctr"/>
            <a:r>
              <a:rPr lang="en-US" altLang="zh-CN">
                <a:solidFill>
                  <a:schemeClr val="tx1">
                    <a:lumMod val="75000"/>
                    <a:lumOff val="25000"/>
                  </a:schemeClr>
                </a:solidFill>
              </a:rPr>
              <a:t>http://jpxsy.shutcm.edu.cn/gvsun/cms/courseSiteNew</a:t>
            </a:r>
            <a:endParaRPr lang="en-US" altLang="zh-CN">
              <a:solidFill>
                <a:schemeClr val="tx1">
                  <a:lumMod val="75000"/>
                  <a:lumOff val="25000"/>
                </a:schemeClr>
              </a:solidFill>
            </a:endParaRPr>
          </a:p>
        </p:txBody>
      </p:sp>
      <p:sp>
        <p:nvSpPr>
          <p:cNvPr id="12" name="矩形 11"/>
          <p:cNvSpPr/>
          <p:nvPr/>
        </p:nvSpPr>
        <p:spPr>
          <a:xfrm>
            <a:off x="691082" y="951865"/>
            <a:ext cx="8024322" cy="5683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smtClean="0">
                <a:solidFill>
                  <a:srgbClr val="9D1F33"/>
                </a:solidFill>
                <a:latin typeface="微软雅黑" panose="020B0503020204020204" pitchFamily="34" charset="-122"/>
                <a:ea typeface="微软雅黑" panose="020B0503020204020204" pitchFamily="34" charset="-122"/>
              </a:rPr>
              <a:t>课</a:t>
            </a:r>
            <a:r>
              <a:rPr lang="zh-CN" altLang="en-US" sz="2000" b="1" dirty="0" smtClean="0">
                <a:solidFill>
                  <a:srgbClr val="9D1F33"/>
                </a:solidFill>
                <a:latin typeface="微软雅黑" panose="020B0503020204020204" pitchFamily="34" charset="-122"/>
                <a:ea typeface="微软雅黑" panose="020B0503020204020204" pitchFamily="34" charset="-122"/>
              </a:rPr>
              <a:t>程网站的“遗体捐献纪念</a:t>
            </a:r>
            <a:r>
              <a:rPr lang="zh-CN" altLang="en-US" sz="2000" b="1" smtClean="0">
                <a:solidFill>
                  <a:srgbClr val="9D1F33"/>
                </a:solidFill>
                <a:latin typeface="微软雅黑" panose="020B0503020204020204" pitchFamily="34" charset="-122"/>
                <a:ea typeface="微软雅黑" panose="020B0503020204020204" pitchFamily="34" charset="-122"/>
              </a:rPr>
              <a:t>馆”</a:t>
            </a:r>
            <a:endParaRPr lang="en-US" altLang="zh-CN" sz="2000" b="1" dirty="0" smtClean="0">
              <a:solidFill>
                <a:srgbClr val="9D1F33"/>
              </a:solidFill>
              <a:latin typeface="微软雅黑" panose="020B0503020204020204" pitchFamily="34" charset="-122"/>
              <a:ea typeface="微软雅黑" panose="020B0503020204020204" pitchFamily="34" charset="-122"/>
            </a:endParaRPr>
          </a:p>
        </p:txBody>
      </p:sp>
      <p:sp>
        <p:nvSpPr>
          <p:cNvPr id="3" name=" 3"/>
          <p:cNvSpPr/>
          <p:nvPr/>
        </p:nvSpPr>
        <p:spPr bwMode="auto">
          <a:xfrm>
            <a:off x="144780" y="1075690"/>
            <a:ext cx="370205" cy="320675"/>
          </a:xfrm>
          <a:custGeom>
            <a:avLst/>
            <a:gdLst>
              <a:gd name="T0" fmla="*/ 1905000 w 1360"/>
              <a:gd name="T1" fmla="*/ 65651 h 1358"/>
              <a:gd name="T2" fmla="*/ 1703294 w 1360"/>
              <a:gd name="T3" fmla="*/ 205463 h 1358"/>
              <a:gd name="T4" fmla="*/ 1507191 w 1360"/>
              <a:gd name="T5" fmla="*/ 363512 h 1358"/>
              <a:gd name="T6" fmla="*/ 1318092 w 1360"/>
              <a:gd name="T7" fmla="*/ 538581 h 1358"/>
              <a:gd name="T8" fmla="*/ 1138798 w 1360"/>
              <a:gd name="T9" fmla="*/ 731887 h 1358"/>
              <a:gd name="T10" fmla="*/ 970710 w 1360"/>
              <a:gd name="T11" fmla="*/ 930055 h 1358"/>
              <a:gd name="T12" fmla="*/ 832037 w 1360"/>
              <a:gd name="T13" fmla="*/ 1130655 h 1358"/>
              <a:gd name="T14" fmla="*/ 715776 w 1360"/>
              <a:gd name="T15" fmla="*/ 1326392 h 1358"/>
              <a:gd name="T16" fmla="*/ 624728 w 1360"/>
              <a:gd name="T17" fmla="*/ 1520914 h 1358"/>
              <a:gd name="T18" fmla="*/ 525276 w 1360"/>
              <a:gd name="T19" fmla="*/ 1580486 h 1358"/>
              <a:gd name="T20" fmla="*/ 455239 w 1360"/>
              <a:gd name="T21" fmla="*/ 1627901 h 1358"/>
              <a:gd name="T22" fmla="*/ 417419 w 1360"/>
              <a:gd name="T23" fmla="*/ 1625469 h 1358"/>
              <a:gd name="T24" fmla="*/ 390805 w 1360"/>
              <a:gd name="T25" fmla="*/ 1551308 h 1358"/>
              <a:gd name="T26" fmla="*/ 336176 w 1360"/>
              <a:gd name="T27" fmla="*/ 1432163 h 1358"/>
              <a:gd name="T28" fmla="*/ 285750 w 1360"/>
              <a:gd name="T29" fmla="*/ 1322745 h 1358"/>
              <a:gd name="T30" fmla="*/ 239526 w 1360"/>
              <a:gd name="T31" fmla="*/ 1231563 h 1358"/>
              <a:gd name="T32" fmla="*/ 196103 w 1360"/>
              <a:gd name="T33" fmla="*/ 1158618 h 1358"/>
              <a:gd name="T34" fmla="*/ 155482 w 1360"/>
              <a:gd name="T35" fmla="*/ 1102693 h 1358"/>
              <a:gd name="T36" fmla="*/ 120463 w 1360"/>
              <a:gd name="T37" fmla="*/ 1061357 h 1358"/>
              <a:gd name="T38" fmla="*/ 81243 w 1360"/>
              <a:gd name="T39" fmla="*/ 1030963 h 1358"/>
              <a:gd name="T40" fmla="*/ 40621 w 1360"/>
              <a:gd name="T41" fmla="*/ 1011511 h 1358"/>
              <a:gd name="T42" fmla="*/ 0 w 1360"/>
              <a:gd name="T43" fmla="*/ 1003001 h 1358"/>
              <a:gd name="T44" fmla="*/ 53228 w 1360"/>
              <a:gd name="T45" fmla="*/ 960449 h 1358"/>
              <a:gd name="T46" fmla="*/ 107857 w 1360"/>
              <a:gd name="T47" fmla="*/ 930055 h 1358"/>
              <a:gd name="T48" fmla="*/ 152680 w 1360"/>
              <a:gd name="T49" fmla="*/ 914250 h 1358"/>
              <a:gd name="T50" fmla="*/ 198904 w 1360"/>
              <a:gd name="T51" fmla="*/ 906956 h 1358"/>
              <a:gd name="T52" fmla="*/ 257735 w 1360"/>
              <a:gd name="T53" fmla="*/ 925192 h 1358"/>
              <a:gd name="T54" fmla="*/ 323570 w 1360"/>
              <a:gd name="T55" fmla="*/ 979901 h 1358"/>
              <a:gd name="T56" fmla="*/ 388004 w 1360"/>
              <a:gd name="T57" fmla="*/ 1067436 h 1358"/>
              <a:gd name="T58" fmla="*/ 458040 w 1360"/>
              <a:gd name="T59" fmla="*/ 1191443 h 1358"/>
              <a:gd name="T60" fmla="*/ 572901 w 1360"/>
              <a:gd name="T61" fmla="*/ 1193875 h 1358"/>
              <a:gd name="T62" fmla="*/ 710173 w 1360"/>
              <a:gd name="T63" fmla="*/ 1000569 h 1358"/>
              <a:gd name="T64" fmla="*/ 861452 w 1360"/>
              <a:gd name="T65" fmla="*/ 813342 h 1358"/>
              <a:gd name="T66" fmla="*/ 1025338 w 1360"/>
              <a:gd name="T67" fmla="*/ 637057 h 1358"/>
              <a:gd name="T68" fmla="*/ 1203232 w 1360"/>
              <a:gd name="T69" fmla="*/ 468067 h 1358"/>
              <a:gd name="T70" fmla="*/ 1385327 w 1360"/>
              <a:gd name="T71" fmla="*/ 314881 h 1358"/>
              <a:gd name="T72" fmla="*/ 1574426 w 1360"/>
              <a:gd name="T73" fmla="*/ 175069 h 1358"/>
              <a:gd name="T74" fmla="*/ 1764926 w 1360"/>
              <a:gd name="T75" fmla="*/ 53493 h 13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0" h="1358">
                <a:moveTo>
                  <a:pt x="1331" y="0"/>
                </a:moveTo>
                <a:lnTo>
                  <a:pt x="1360" y="54"/>
                </a:lnTo>
                <a:lnTo>
                  <a:pt x="1287" y="109"/>
                </a:lnTo>
                <a:lnTo>
                  <a:pt x="1216" y="169"/>
                </a:lnTo>
                <a:lnTo>
                  <a:pt x="1145" y="232"/>
                </a:lnTo>
                <a:lnTo>
                  <a:pt x="1076" y="299"/>
                </a:lnTo>
                <a:lnTo>
                  <a:pt x="1007" y="368"/>
                </a:lnTo>
                <a:lnTo>
                  <a:pt x="941" y="443"/>
                </a:lnTo>
                <a:lnTo>
                  <a:pt x="876" y="520"/>
                </a:lnTo>
                <a:lnTo>
                  <a:pt x="813" y="602"/>
                </a:lnTo>
                <a:lnTo>
                  <a:pt x="751" y="685"/>
                </a:lnTo>
                <a:lnTo>
                  <a:pt x="693" y="765"/>
                </a:lnTo>
                <a:lnTo>
                  <a:pt x="642" y="848"/>
                </a:lnTo>
                <a:lnTo>
                  <a:pt x="594" y="930"/>
                </a:lnTo>
                <a:lnTo>
                  <a:pt x="551" y="1011"/>
                </a:lnTo>
                <a:lnTo>
                  <a:pt x="511" y="1091"/>
                </a:lnTo>
                <a:lnTo>
                  <a:pt x="476" y="1172"/>
                </a:lnTo>
                <a:lnTo>
                  <a:pt x="446" y="1251"/>
                </a:lnTo>
                <a:lnTo>
                  <a:pt x="401" y="1281"/>
                </a:lnTo>
                <a:lnTo>
                  <a:pt x="375" y="1300"/>
                </a:lnTo>
                <a:lnTo>
                  <a:pt x="348" y="1320"/>
                </a:lnTo>
                <a:lnTo>
                  <a:pt x="325" y="1339"/>
                </a:lnTo>
                <a:lnTo>
                  <a:pt x="304" y="1358"/>
                </a:lnTo>
                <a:lnTo>
                  <a:pt x="298" y="1337"/>
                </a:lnTo>
                <a:lnTo>
                  <a:pt x="290" y="1310"/>
                </a:lnTo>
                <a:lnTo>
                  <a:pt x="279" y="1276"/>
                </a:lnTo>
                <a:lnTo>
                  <a:pt x="263" y="1237"/>
                </a:lnTo>
                <a:lnTo>
                  <a:pt x="240" y="1178"/>
                </a:lnTo>
                <a:lnTo>
                  <a:pt x="221" y="1132"/>
                </a:lnTo>
                <a:lnTo>
                  <a:pt x="204" y="1088"/>
                </a:lnTo>
                <a:lnTo>
                  <a:pt x="186" y="1049"/>
                </a:lnTo>
                <a:lnTo>
                  <a:pt x="171" y="1013"/>
                </a:lnTo>
                <a:lnTo>
                  <a:pt x="156" y="982"/>
                </a:lnTo>
                <a:lnTo>
                  <a:pt x="140" y="953"/>
                </a:lnTo>
                <a:lnTo>
                  <a:pt x="125" y="928"/>
                </a:lnTo>
                <a:lnTo>
                  <a:pt x="111" y="907"/>
                </a:lnTo>
                <a:lnTo>
                  <a:pt x="100" y="890"/>
                </a:lnTo>
                <a:lnTo>
                  <a:pt x="86" y="873"/>
                </a:lnTo>
                <a:lnTo>
                  <a:pt x="71" y="859"/>
                </a:lnTo>
                <a:lnTo>
                  <a:pt x="58" y="848"/>
                </a:lnTo>
                <a:lnTo>
                  <a:pt x="44" y="838"/>
                </a:lnTo>
                <a:lnTo>
                  <a:pt x="29" y="832"/>
                </a:lnTo>
                <a:lnTo>
                  <a:pt x="15" y="827"/>
                </a:lnTo>
                <a:lnTo>
                  <a:pt x="0" y="825"/>
                </a:lnTo>
                <a:lnTo>
                  <a:pt x="19" y="806"/>
                </a:lnTo>
                <a:lnTo>
                  <a:pt x="38" y="790"/>
                </a:lnTo>
                <a:lnTo>
                  <a:pt x="58" y="777"/>
                </a:lnTo>
                <a:lnTo>
                  <a:pt x="77" y="765"/>
                </a:lnTo>
                <a:lnTo>
                  <a:pt x="94" y="758"/>
                </a:lnTo>
                <a:lnTo>
                  <a:pt x="109" y="752"/>
                </a:lnTo>
                <a:lnTo>
                  <a:pt x="127" y="748"/>
                </a:lnTo>
                <a:lnTo>
                  <a:pt x="142" y="746"/>
                </a:lnTo>
                <a:lnTo>
                  <a:pt x="163" y="750"/>
                </a:lnTo>
                <a:lnTo>
                  <a:pt x="184" y="761"/>
                </a:lnTo>
                <a:lnTo>
                  <a:pt x="207" y="779"/>
                </a:lnTo>
                <a:lnTo>
                  <a:pt x="231" y="806"/>
                </a:lnTo>
                <a:lnTo>
                  <a:pt x="254" y="838"/>
                </a:lnTo>
                <a:lnTo>
                  <a:pt x="277" y="878"/>
                </a:lnTo>
                <a:lnTo>
                  <a:pt x="302" y="924"/>
                </a:lnTo>
                <a:lnTo>
                  <a:pt x="327" y="980"/>
                </a:lnTo>
                <a:lnTo>
                  <a:pt x="363" y="1063"/>
                </a:lnTo>
                <a:lnTo>
                  <a:pt x="409" y="982"/>
                </a:lnTo>
                <a:lnTo>
                  <a:pt x="457" y="901"/>
                </a:lnTo>
                <a:lnTo>
                  <a:pt x="507" y="823"/>
                </a:lnTo>
                <a:lnTo>
                  <a:pt x="561" y="744"/>
                </a:lnTo>
                <a:lnTo>
                  <a:pt x="615" y="669"/>
                </a:lnTo>
                <a:lnTo>
                  <a:pt x="672" y="596"/>
                </a:lnTo>
                <a:lnTo>
                  <a:pt x="732" y="524"/>
                </a:lnTo>
                <a:lnTo>
                  <a:pt x="795" y="453"/>
                </a:lnTo>
                <a:lnTo>
                  <a:pt x="859" y="385"/>
                </a:lnTo>
                <a:lnTo>
                  <a:pt x="924" y="320"/>
                </a:lnTo>
                <a:lnTo>
                  <a:pt x="989" y="259"/>
                </a:lnTo>
                <a:lnTo>
                  <a:pt x="1055" y="199"/>
                </a:lnTo>
                <a:lnTo>
                  <a:pt x="1124" y="144"/>
                </a:lnTo>
                <a:lnTo>
                  <a:pt x="1191" y="92"/>
                </a:lnTo>
                <a:lnTo>
                  <a:pt x="1260" y="44"/>
                </a:lnTo>
                <a:lnTo>
                  <a:pt x="133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2" name="文本框 1"/>
          <p:cNvSpPr txBox="1"/>
          <p:nvPr/>
        </p:nvSpPr>
        <p:spPr>
          <a:xfrm>
            <a:off x="2702560" y="90805"/>
            <a:ext cx="3262432"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三、承载体和传递形式建设</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13" name="矩形 12"/>
          <p:cNvSpPr/>
          <p:nvPr/>
        </p:nvSpPr>
        <p:spPr>
          <a:xfrm>
            <a:off x="0" y="4714890"/>
            <a:ext cx="9186545" cy="42861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pic>
        <p:nvPicPr>
          <p:cNvPr id="14" name="Picture 10" descr="C:\Documents and Settings\Administrator\桌面\白色版.png"/>
          <p:cNvPicPr>
            <a:picLocks noChangeAspect="1"/>
          </p:cNvPicPr>
          <p:nvPr/>
        </p:nvPicPr>
        <p:blipFill>
          <a:blip r:embed="rId1" cstate="print"/>
          <a:stretch>
            <a:fillRect/>
          </a:stretch>
        </p:blipFill>
        <p:spPr>
          <a:xfrm>
            <a:off x="6561411" y="51411"/>
            <a:ext cx="2547094" cy="508689"/>
          </a:xfrm>
          <a:prstGeom prst="rect">
            <a:avLst/>
          </a:prstGeom>
          <a:noFill/>
          <a:ln w="9525">
            <a:noFill/>
          </a:ln>
        </p:spPr>
      </p:pic>
      <p:sp>
        <p:nvSpPr>
          <p:cNvPr id="15" name="矩形 14"/>
          <p:cNvSpPr/>
          <p:nvPr/>
        </p:nvSpPr>
        <p:spPr>
          <a:xfrm>
            <a:off x="10160" y="928676"/>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40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4</a:t>
            </a:r>
            <a:endPar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0" name="文本框 1"/>
          <p:cNvSpPr txBox="1"/>
          <p:nvPr/>
        </p:nvSpPr>
        <p:spPr>
          <a:xfrm>
            <a:off x="2702560" y="90805"/>
            <a:ext cx="3518912"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（三）承载体和传递形式建设</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16" name="矩形 15"/>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lang="en-US" sz="2000" b="1" noProof="0" smtClean="0">
                <a:ln>
                  <a:noFill/>
                </a:ln>
                <a:effectLst/>
                <a:uLnTx/>
                <a:uFillTx/>
                <a:latin typeface="微软雅黑" panose="020B0503020204020204" pitchFamily="34" charset="-122"/>
                <a:ea typeface="微软雅黑" panose="020B0503020204020204" pitchFamily="34" charset="-122"/>
                <a:sym typeface="+mn-ea"/>
              </a:rPr>
              <a:t>   </a:t>
            </a:r>
            <a:r>
              <a:rPr lang="zh-CN" altLang="en-US" sz="2000" b="1" noProof="0" smtClean="0">
                <a:ln>
                  <a:noFill/>
                </a:ln>
                <a:effectLst/>
                <a:uLnTx/>
                <a:uFillTx/>
                <a:latin typeface="微软雅黑" panose="020B0503020204020204" pitchFamily="34" charset="-122"/>
                <a:ea typeface="微软雅黑" panose="020B0503020204020204" pitchFamily="34" charset="-122"/>
                <a:sym typeface="+mn-ea"/>
              </a:rPr>
              <a:t>三</a:t>
            </a:r>
            <a:r>
              <a:rPr lang="zh-CN" altLang="en-US" sz="2000" b="1" smtClean="0">
                <a:solidFill>
                  <a:schemeClr val="bg1"/>
                </a:solidFill>
                <a:latin typeface="微软雅黑" panose="020B0503020204020204" pitchFamily="34" charset="-122"/>
                <a:ea typeface="微软雅黑" panose="020B0503020204020204" pitchFamily="34" charset="-122"/>
                <a:sym typeface="+mn-ea"/>
              </a:rPr>
              <a:t>、实践过程、方法及成效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22" name="矩形 21"/>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3" name="文本框 1"/>
          <p:cNvSpPr txBox="1"/>
          <p:nvPr/>
        </p:nvSpPr>
        <p:spPr>
          <a:xfrm>
            <a:off x="5000628" y="99938"/>
            <a:ext cx="3005951"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（四）课程思政环境建设</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24" name="矩形 23"/>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pic>
        <p:nvPicPr>
          <p:cNvPr id="17" name="Picture 2" descr="D:\我的文档\My Pictures\解剖学网站.jpg"/>
          <p:cNvPicPr>
            <a:picLocks noChangeAspect="1" noChangeArrowheads="1"/>
          </p:cNvPicPr>
          <p:nvPr/>
        </p:nvPicPr>
        <p:blipFill>
          <a:blip r:embed="rId2" cstate="print"/>
          <a:srcRect/>
          <a:stretch>
            <a:fillRect/>
          </a:stretch>
        </p:blipFill>
        <p:spPr bwMode="auto">
          <a:xfrm>
            <a:off x="1000100" y="1928534"/>
            <a:ext cx="3160665" cy="19291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w="38100">
            <a:solidFill>
              <a:srgbClr val="9D1F33"/>
            </a:solidFill>
            <a:miter lim="800000"/>
            <a:headEnd/>
            <a:tailEnd/>
          </a:ln>
        </p:spPr>
      </p:pic>
      <p:pic>
        <p:nvPicPr>
          <p:cNvPr id="18" name="Picture 3" descr="D:\我的文档\My Pictures\遗体捐献纪念馆.jpg"/>
          <p:cNvPicPr>
            <a:picLocks noChangeAspect="1" noChangeArrowheads="1"/>
          </p:cNvPicPr>
          <p:nvPr/>
        </p:nvPicPr>
        <p:blipFill>
          <a:blip r:embed="rId3" cstate="print"/>
          <a:srcRect/>
          <a:stretch>
            <a:fillRect/>
          </a:stretch>
        </p:blipFill>
        <p:spPr bwMode="auto">
          <a:xfrm>
            <a:off x="4857752" y="1913082"/>
            <a:ext cx="3071834" cy="1934742"/>
          </a:xfrm>
          <a:prstGeom prst="rect">
            <a:avLst/>
          </a:prstGeom>
          <a:noFill/>
          <a:ln w="38100">
            <a:solidFill>
              <a:srgbClr val="9D1F33"/>
            </a:solidFill>
            <a:miter lim="800000"/>
            <a:headEnd/>
            <a:tailEnd/>
          </a:ln>
        </p:spPr>
      </p:pic>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TextBox 6"/>
          <p:cNvSpPr txBox="1">
            <a:spLocks noChangeArrowheads="1"/>
          </p:cNvSpPr>
          <p:nvPr/>
        </p:nvSpPr>
        <p:spPr bwMode="auto">
          <a:xfrm>
            <a:off x="6260475" y="1883414"/>
            <a:ext cx="2641620" cy="1051560"/>
          </a:xfrm>
          <a:prstGeom prst="rect">
            <a:avLst/>
          </a:prstGeom>
          <a:noFill/>
          <a:ln w="38100">
            <a:noFill/>
            <a:miter lim="800000"/>
          </a:ln>
        </p:spPr>
        <p:txBody>
          <a:bodyPr wrap="square">
            <a:spAutoFit/>
          </a:bodyPr>
          <a:lstStyle/>
          <a:p>
            <a:pPr>
              <a:lnSpc>
                <a:spcPct val="150000"/>
              </a:lnSpc>
              <a:buFont typeface="Arial" panose="020B0604020202020204" pitchFamily="34" charset="0"/>
              <a:buChar char="•"/>
            </a:pPr>
            <a:r>
              <a:rPr lang="zh-CN" altLang="en-US" sz="1400" b="1">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rPr>
              <a:t>发放给上课的学生</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rPr>
              <a:t> 赠送给遗体捐献者家属</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buFont typeface="Arial" panose="020B0604020202020204" pitchFamily="34" charset="0"/>
              <a:buChar char="•"/>
            </a:pPr>
            <a:r>
              <a:rPr lang="zh-CN" altLang="en-US" sz="1400">
                <a:solidFill>
                  <a:schemeClr val="tx1">
                    <a:lumMod val="75000"/>
                    <a:lumOff val="25000"/>
                  </a:schemeClr>
                </a:solidFill>
                <a:latin typeface="微软雅黑" panose="020B0503020204020204" pitchFamily="34" charset="-122"/>
                <a:ea typeface="微软雅黑" panose="020B0503020204020204" pitchFamily="34" charset="-122"/>
              </a:rPr>
              <a:t> 赠送给兄弟院校老师</a:t>
            </a:r>
            <a:endParaRPr lang="zh-CN" altLang="en-US" sz="140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5" name="Picture 2" descr="C:\Users\Administrator\Desktop\无标题.jpg"/>
          <p:cNvPicPr>
            <a:picLocks noChangeAspect="1" noChangeArrowheads="1"/>
          </p:cNvPicPr>
          <p:nvPr/>
        </p:nvPicPr>
        <p:blipFill>
          <a:blip r:embed="rId1" cstate="print"/>
          <a:srcRect/>
          <a:stretch>
            <a:fillRect/>
          </a:stretch>
        </p:blipFill>
        <p:spPr bwMode="auto">
          <a:xfrm>
            <a:off x="3370572" y="2000247"/>
            <a:ext cx="2403464" cy="1710532"/>
          </a:xfrm>
          <a:prstGeom prst="rect">
            <a:avLst/>
          </a:prstGeom>
          <a:noFill/>
          <a:ln w="9525">
            <a:solidFill>
              <a:srgbClr val="9D1F33"/>
            </a:solidFill>
            <a:miter lim="800000"/>
            <a:headEnd/>
            <a:tailEnd/>
          </a:ln>
        </p:spPr>
      </p:pic>
      <p:sp>
        <p:nvSpPr>
          <p:cNvPr id="13" name="矩形 12"/>
          <p:cNvSpPr/>
          <p:nvPr/>
        </p:nvSpPr>
        <p:spPr>
          <a:xfrm>
            <a:off x="691082" y="951865"/>
            <a:ext cx="4095232" cy="5683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zh-CN" sz="2000" b="1" dirty="0" smtClean="0">
                <a:solidFill>
                  <a:srgbClr val="9D1F33"/>
                </a:solidFill>
                <a:latin typeface="微软雅黑" panose="020B0503020204020204" pitchFamily="34" charset="-122"/>
                <a:ea typeface="微软雅黑" panose="020B0503020204020204" pitchFamily="34" charset="-122"/>
              </a:rPr>
              <a:t>编辑印制</a:t>
            </a:r>
            <a:r>
              <a:rPr lang="en-US" altLang="zh-CN" sz="2000" b="1" dirty="0" smtClean="0">
                <a:solidFill>
                  <a:srgbClr val="9D1F33"/>
                </a:solidFill>
                <a:latin typeface="微软雅黑" panose="020B0503020204020204" pitchFamily="34" charset="-122"/>
                <a:ea typeface="微软雅黑" panose="020B0503020204020204" pitchFamily="34" charset="-122"/>
              </a:rPr>
              <a:t>《</a:t>
            </a:r>
            <a:r>
              <a:rPr lang="zh-CN" altLang="en-US" sz="2000" b="1" dirty="0" smtClean="0">
                <a:solidFill>
                  <a:srgbClr val="9D1F33"/>
                </a:solidFill>
                <a:latin typeface="微软雅黑" panose="020B0503020204020204" pitchFamily="34" charset="-122"/>
                <a:ea typeface="微软雅黑" panose="020B0503020204020204" pitchFamily="34" charset="-122"/>
              </a:rPr>
              <a:t>心路</a:t>
            </a:r>
            <a:r>
              <a:rPr lang="en-US" altLang="zh-CN" sz="2000" b="1" dirty="0" smtClean="0">
                <a:solidFill>
                  <a:srgbClr val="9D1F33"/>
                </a:solidFill>
                <a:latin typeface="微软雅黑" panose="020B0503020204020204" pitchFamily="34" charset="-122"/>
                <a:ea typeface="微软雅黑" panose="020B0503020204020204" pitchFamily="34" charset="-122"/>
              </a:rPr>
              <a:t>》</a:t>
            </a:r>
            <a:endParaRPr lang="en-US" altLang="zh-CN" b="1" dirty="0" smtClean="0">
              <a:solidFill>
                <a:srgbClr val="9D1F33"/>
              </a:solidFill>
              <a:latin typeface="微软雅黑" panose="020B0503020204020204" pitchFamily="34" charset="-122"/>
              <a:ea typeface="微软雅黑" panose="020B0503020204020204" pitchFamily="34" charset="-122"/>
            </a:endParaRPr>
          </a:p>
        </p:txBody>
      </p:sp>
      <p:sp>
        <p:nvSpPr>
          <p:cNvPr id="3" name="云形标注 2"/>
          <p:cNvSpPr/>
          <p:nvPr/>
        </p:nvSpPr>
        <p:spPr>
          <a:xfrm>
            <a:off x="5940425" y="1520190"/>
            <a:ext cx="2642235" cy="1938655"/>
          </a:xfrm>
          <a:prstGeom prst="cloudCallout">
            <a:avLst/>
          </a:prstGeom>
          <a:noFill/>
          <a:ln w="28575" cmpd="dbl">
            <a:solidFill>
              <a:srgbClr val="9D1F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 3"/>
          <p:cNvSpPr/>
          <p:nvPr/>
        </p:nvSpPr>
        <p:spPr bwMode="auto">
          <a:xfrm>
            <a:off x="144780" y="1075690"/>
            <a:ext cx="370205" cy="320675"/>
          </a:xfrm>
          <a:custGeom>
            <a:avLst/>
            <a:gdLst>
              <a:gd name="T0" fmla="*/ 1905000 w 1360"/>
              <a:gd name="T1" fmla="*/ 65651 h 1358"/>
              <a:gd name="T2" fmla="*/ 1703294 w 1360"/>
              <a:gd name="T3" fmla="*/ 205463 h 1358"/>
              <a:gd name="T4" fmla="*/ 1507191 w 1360"/>
              <a:gd name="T5" fmla="*/ 363512 h 1358"/>
              <a:gd name="T6" fmla="*/ 1318092 w 1360"/>
              <a:gd name="T7" fmla="*/ 538581 h 1358"/>
              <a:gd name="T8" fmla="*/ 1138798 w 1360"/>
              <a:gd name="T9" fmla="*/ 731887 h 1358"/>
              <a:gd name="T10" fmla="*/ 970710 w 1360"/>
              <a:gd name="T11" fmla="*/ 930055 h 1358"/>
              <a:gd name="T12" fmla="*/ 832037 w 1360"/>
              <a:gd name="T13" fmla="*/ 1130655 h 1358"/>
              <a:gd name="T14" fmla="*/ 715776 w 1360"/>
              <a:gd name="T15" fmla="*/ 1326392 h 1358"/>
              <a:gd name="T16" fmla="*/ 624728 w 1360"/>
              <a:gd name="T17" fmla="*/ 1520914 h 1358"/>
              <a:gd name="T18" fmla="*/ 525276 w 1360"/>
              <a:gd name="T19" fmla="*/ 1580486 h 1358"/>
              <a:gd name="T20" fmla="*/ 455239 w 1360"/>
              <a:gd name="T21" fmla="*/ 1627901 h 1358"/>
              <a:gd name="T22" fmla="*/ 417419 w 1360"/>
              <a:gd name="T23" fmla="*/ 1625469 h 1358"/>
              <a:gd name="T24" fmla="*/ 390805 w 1360"/>
              <a:gd name="T25" fmla="*/ 1551308 h 1358"/>
              <a:gd name="T26" fmla="*/ 336176 w 1360"/>
              <a:gd name="T27" fmla="*/ 1432163 h 1358"/>
              <a:gd name="T28" fmla="*/ 285750 w 1360"/>
              <a:gd name="T29" fmla="*/ 1322745 h 1358"/>
              <a:gd name="T30" fmla="*/ 239526 w 1360"/>
              <a:gd name="T31" fmla="*/ 1231563 h 1358"/>
              <a:gd name="T32" fmla="*/ 196103 w 1360"/>
              <a:gd name="T33" fmla="*/ 1158618 h 1358"/>
              <a:gd name="T34" fmla="*/ 155482 w 1360"/>
              <a:gd name="T35" fmla="*/ 1102693 h 1358"/>
              <a:gd name="T36" fmla="*/ 120463 w 1360"/>
              <a:gd name="T37" fmla="*/ 1061357 h 1358"/>
              <a:gd name="T38" fmla="*/ 81243 w 1360"/>
              <a:gd name="T39" fmla="*/ 1030963 h 1358"/>
              <a:gd name="T40" fmla="*/ 40621 w 1360"/>
              <a:gd name="T41" fmla="*/ 1011511 h 1358"/>
              <a:gd name="T42" fmla="*/ 0 w 1360"/>
              <a:gd name="T43" fmla="*/ 1003001 h 1358"/>
              <a:gd name="T44" fmla="*/ 53228 w 1360"/>
              <a:gd name="T45" fmla="*/ 960449 h 1358"/>
              <a:gd name="T46" fmla="*/ 107857 w 1360"/>
              <a:gd name="T47" fmla="*/ 930055 h 1358"/>
              <a:gd name="T48" fmla="*/ 152680 w 1360"/>
              <a:gd name="T49" fmla="*/ 914250 h 1358"/>
              <a:gd name="T50" fmla="*/ 198904 w 1360"/>
              <a:gd name="T51" fmla="*/ 906956 h 1358"/>
              <a:gd name="T52" fmla="*/ 257735 w 1360"/>
              <a:gd name="T53" fmla="*/ 925192 h 1358"/>
              <a:gd name="T54" fmla="*/ 323570 w 1360"/>
              <a:gd name="T55" fmla="*/ 979901 h 1358"/>
              <a:gd name="T56" fmla="*/ 388004 w 1360"/>
              <a:gd name="T57" fmla="*/ 1067436 h 1358"/>
              <a:gd name="T58" fmla="*/ 458040 w 1360"/>
              <a:gd name="T59" fmla="*/ 1191443 h 1358"/>
              <a:gd name="T60" fmla="*/ 572901 w 1360"/>
              <a:gd name="T61" fmla="*/ 1193875 h 1358"/>
              <a:gd name="T62" fmla="*/ 710173 w 1360"/>
              <a:gd name="T63" fmla="*/ 1000569 h 1358"/>
              <a:gd name="T64" fmla="*/ 861452 w 1360"/>
              <a:gd name="T65" fmla="*/ 813342 h 1358"/>
              <a:gd name="T66" fmla="*/ 1025338 w 1360"/>
              <a:gd name="T67" fmla="*/ 637057 h 1358"/>
              <a:gd name="T68" fmla="*/ 1203232 w 1360"/>
              <a:gd name="T69" fmla="*/ 468067 h 1358"/>
              <a:gd name="T70" fmla="*/ 1385327 w 1360"/>
              <a:gd name="T71" fmla="*/ 314881 h 1358"/>
              <a:gd name="T72" fmla="*/ 1574426 w 1360"/>
              <a:gd name="T73" fmla="*/ 175069 h 1358"/>
              <a:gd name="T74" fmla="*/ 1764926 w 1360"/>
              <a:gd name="T75" fmla="*/ 53493 h 13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0" h="1358">
                <a:moveTo>
                  <a:pt x="1331" y="0"/>
                </a:moveTo>
                <a:lnTo>
                  <a:pt x="1360" y="54"/>
                </a:lnTo>
                <a:lnTo>
                  <a:pt x="1287" y="109"/>
                </a:lnTo>
                <a:lnTo>
                  <a:pt x="1216" y="169"/>
                </a:lnTo>
                <a:lnTo>
                  <a:pt x="1145" y="232"/>
                </a:lnTo>
                <a:lnTo>
                  <a:pt x="1076" y="299"/>
                </a:lnTo>
                <a:lnTo>
                  <a:pt x="1007" y="368"/>
                </a:lnTo>
                <a:lnTo>
                  <a:pt x="941" y="443"/>
                </a:lnTo>
                <a:lnTo>
                  <a:pt x="876" y="520"/>
                </a:lnTo>
                <a:lnTo>
                  <a:pt x="813" y="602"/>
                </a:lnTo>
                <a:lnTo>
                  <a:pt x="751" y="685"/>
                </a:lnTo>
                <a:lnTo>
                  <a:pt x="693" y="765"/>
                </a:lnTo>
                <a:lnTo>
                  <a:pt x="642" y="848"/>
                </a:lnTo>
                <a:lnTo>
                  <a:pt x="594" y="930"/>
                </a:lnTo>
                <a:lnTo>
                  <a:pt x="551" y="1011"/>
                </a:lnTo>
                <a:lnTo>
                  <a:pt x="511" y="1091"/>
                </a:lnTo>
                <a:lnTo>
                  <a:pt x="476" y="1172"/>
                </a:lnTo>
                <a:lnTo>
                  <a:pt x="446" y="1251"/>
                </a:lnTo>
                <a:lnTo>
                  <a:pt x="401" y="1281"/>
                </a:lnTo>
                <a:lnTo>
                  <a:pt x="375" y="1300"/>
                </a:lnTo>
                <a:lnTo>
                  <a:pt x="348" y="1320"/>
                </a:lnTo>
                <a:lnTo>
                  <a:pt x="325" y="1339"/>
                </a:lnTo>
                <a:lnTo>
                  <a:pt x="304" y="1358"/>
                </a:lnTo>
                <a:lnTo>
                  <a:pt x="298" y="1337"/>
                </a:lnTo>
                <a:lnTo>
                  <a:pt x="290" y="1310"/>
                </a:lnTo>
                <a:lnTo>
                  <a:pt x="279" y="1276"/>
                </a:lnTo>
                <a:lnTo>
                  <a:pt x="263" y="1237"/>
                </a:lnTo>
                <a:lnTo>
                  <a:pt x="240" y="1178"/>
                </a:lnTo>
                <a:lnTo>
                  <a:pt x="221" y="1132"/>
                </a:lnTo>
                <a:lnTo>
                  <a:pt x="204" y="1088"/>
                </a:lnTo>
                <a:lnTo>
                  <a:pt x="186" y="1049"/>
                </a:lnTo>
                <a:lnTo>
                  <a:pt x="171" y="1013"/>
                </a:lnTo>
                <a:lnTo>
                  <a:pt x="156" y="982"/>
                </a:lnTo>
                <a:lnTo>
                  <a:pt x="140" y="953"/>
                </a:lnTo>
                <a:lnTo>
                  <a:pt x="125" y="928"/>
                </a:lnTo>
                <a:lnTo>
                  <a:pt x="111" y="907"/>
                </a:lnTo>
                <a:lnTo>
                  <a:pt x="100" y="890"/>
                </a:lnTo>
                <a:lnTo>
                  <a:pt x="86" y="873"/>
                </a:lnTo>
                <a:lnTo>
                  <a:pt x="71" y="859"/>
                </a:lnTo>
                <a:lnTo>
                  <a:pt x="58" y="848"/>
                </a:lnTo>
                <a:lnTo>
                  <a:pt x="44" y="838"/>
                </a:lnTo>
                <a:lnTo>
                  <a:pt x="29" y="832"/>
                </a:lnTo>
                <a:lnTo>
                  <a:pt x="15" y="827"/>
                </a:lnTo>
                <a:lnTo>
                  <a:pt x="0" y="825"/>
                </a:lnTo>
                <a:lnTo>
                  <a:pt x="19" y="806"/>
                </a:lnTo>
                <a:lnTo>
                  <a:pt x="38" y="790"/>
                </a:lnTo>
                <a:lnTo>
                  <a:pt x="58" y="777"/>
                </a:lnTo>
                <a:lnTo>
                  <a:pt x="77" y="765"/>
                </a:lnTo>
                <a:lnTo>
                  <a:pt x="94" y="758"/>
                </a:lnTo>
                <a:lnTo>
                  <a:pt x="109" y="752"/>
                </a:lnTo>
                <a:lnTo>
                  <a:pt x="127" y="748"/>
                </a:lnTo>
                <a:lnTo>
                  <a:pt x="142" y="746"/>
                </a:lnTo>
                <a:lnTo>
                  <a:pt x="163" y="750"/>
                </a:lnTo>
                <a:lnTo>
                  <a:pt x="184" y="761"/>
                </a:lnTo>
                <a:lnTo>
                  <a:pt x="207" y="779"/>
                </a:lnTo>
                <a:lnTo>
                  <a:pt x="231" y="806"/>
                </a:lnTo>
                <a:lnTo>
                  <a:pt x="254" y="838"/>
                </a:lnTo>
                <a:lnTo>
                  <a:pt x="277" y="878"/>
                </a:lnTo>
                <a:lnTo>
                  <a:pt x="302" y="924"/>
                </a:lnTo>
                <a:lnTo>
                  <a:pt x="327" y="980"/>
                </a:lnTo>
                <a:lnTo>
                  <a:pt x="363" y="1063"/>
                </a:lnTo>
                <a:lnTo>
                  <a:pt x="409" y="982"/>
                </a:lnTo>
                <a:lnTo>
                  <a:pt x="457" y="901"/>
                </a:lnTo>
                <a:lnTo>
                  <a:pt x="507" y="823"/>
                </a:lnTo>
                <a:lnTo>
                  <a:pt x="561" y="744"/>
                </a:lnTo>
                <a:lnTo>
                  <a:pt x="615" y="669"/>
                </a:lnTo>
                <a:lnTo>
                  <a:pt x="672" y="596"/>
                </a:lnTo>
                <a:lnTo>
                  <a:pt x="732" y="524"/>
                </a:lnTo>
                <a:lnTo>
                  <a:pt x="795" y="453"/>
                </a:lnTo>
                <a:lnTo>
                  <a:pt x="859" y="385"/>
                </a:lnTo>
                <a:lnTo>
                  <a:pt x="924" y="320"/>
                </a:lnTo>
                <a:lnTo>
                  <a:pt x="989" y="259"/>
                </a:lnTo>
                <a:lnTo>
                  <a:pt x="1055" y="199"/>
                </a:lnTo>
                <a:lnTo>
                  <a:pt x="1124" y="144"/>
                </a:lnTo>
                <a:lnTo>
                  <a:pt x="1191" y="92"/>
                </a:lnTo>
                <a:lnTo>
                  <a:pt x="1260" y="44"/>
                </a:lnTo>
                <a:lnTo>
                  <a:pt x="133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14" name="文本框 13"/>
          <p:cNvSpPr txBox="1"/>
          <p:nvPr/>
        </p:nvSpPr>
        <p:spPr>
          <a:xfrm>
            <a:off x="2702560" y="90805"/>
            <a:ext cx="3262433"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三、承载体和传递形式建设</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15" name="矩形 14"/>
          <p:cNvSpPr/>
          <p:nvPr/>
        </p:nvSpPr>
        <p:spPr>
          <a:xfrm>
            <a:off x="0" y="4714890"/>
            <a:ext cx="9186545" cy="42861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1928794" y="3857634"/>
            <a:ext cx="2990862" cy="338554"/>
          </a:xfrm>
          <a:prstGeom prst="rect">
            <a:avLst/>
          </a:prstGeom>
        </p:spPr>
        <p:txBody>
          <a:bodyPr wrap="square">
            <a:spAutoFit/>
          </a:bodyPr>
          <a:lstStyle/>
          <a:p>
            <a:pPr lvl="0" algn="ctr" rtl="0">
              <a:defRPr/>
            </a:pPr>
            <a:r>
              <a:rPr lang="zh-CN" altLang="en-US" sz="1600" smtClean="0">
                <a:solidFill>
                  <a:schemeClr val="tx1">
                    <a:lumMod val="75000"/>
                    <a:lumOff val="25000"/>
                  </a:schemeClr>
                </a:solidFill>
                <a:latin typeface="微软雅黑" panose="020B0503020204020204" pitchFamily="34" charset="-122"/>
                <a:ea typeface="微软雅黑" panose="020B0503020204020204" pitchFamily="34" charset="-122"/>
                <a:cs typeface="+mn-cs"/>
              </a:rPr>
              <a:t>学生感悟和心得体会</a:t>
            </a:r>
            <a:endPar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cs typeface="+mn-cs"/>
            </a:endParaRPr>
          </a:p>
        </p:txBody>
      </p:sp>
      <p:pic>
        <p:nvPicPr>
          <p:cNvPr id="17" name="Picture 10" descr="C:\Documents and Settings\Administrator\桌面\白色版.png"/>
          <p:cNvPicPr>
            <a:picLocks noChangeAspect="1"/>
          </p:cNvPicPr>
          <p:nvPr/>
        </p:nvPicPr>
        <p:blipFill>
          <a:blip r:embed="rId2" cstate="print"/>
          <a:stretch>
            <a:fillRect/>
          </a:stretch>
        </p:blipFill>
        <p:spPr>
          <a:xfrm>
            <a:off x="6561411" y="51411"/>
            <a:ext cx="2547094" cy="508689"/>
          </a:xfrm>
          <a:prstGeom prst="rect">
            <a:avLst/>
          </a:prstGeom>
          <a:noFill/>
          <a:ln w="9525">
            <a:noFill/>
          </a:ln>
        </p:spPr>
      </p:pic>
      <p:sp>
        <p:nvSpPr>
          <p:cNvPr id="18" name="矩形 17"/>
          <p:cNvSpPr/>
          <p:nvPr/>
        </p:nvSpPr>
        <p:spPr>
          <a:xfrm>
            <a:off x="10160" y="928676"/>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40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5</a:t>
            </a:r>
            <a:endPar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3" name="文本框 1"/>
          <p:cNvSpPr txBox="1"/>
          <p:nvPr/>
        </p:nvSpPr>
        <p:spPr>
          <a:xfrm>
            <a:off x="2702560" y="90805"/>
            <a:ext cx="3518912"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（三）承载体和传递形式建设</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pic>
        <p:nvPicPr>
          <p:cNvPr id="24" name="Picture 2" descr="D:\更换电脑\E\教研室资料\教研室照片\《心路》.jpg"/>
          <p:cNvPicPr>
            <a:picLocks noChangeAspect="1" noChangeArrowheads="1"/>
          </p:cNvPicPr>
          <p:nvPr/>
        </p:nvPicPr>
        <p:blipFill>
          <a:blip r:embed="rId3" cstate="print"/>
          <a:srcRect/>
          <a:stretch>
            <a:fillRect/>
          </a:stretch>
        </p:blipFill>
        <p:spPr bwMode="auto">
          <a:xfrm>
            <a:off x="857224" y="1959393"/>
            <a:ext cx="2168791" cy="1755366"/>
          </a:xfrm>
          <a:prstGeom prst="rect">
            <a:avLst/>
          </a:prstGeom>
          <a:noFill/>
          <a:ln>
            <a:solidFill>
              <a:srgbClr val="C00000"/>
            </a:solidFill>
          </a:ln>
        </p:spPr>
      </p:pic>
      <p:sp>
        <p:nvSpPr>
          <p:cNvPr id="19" name="矩形 18"/>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25" name="矩形 24"/>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6" name="文本框 1"/>
          <p:cNvSpPr txBox="1"/>
          <p:nvPr/>
        </p:nvSpPr>
        <p:spPr>
          <a:xfrm>
            <a:off x="5000628" y="99938"/>
            <a:ext cx="3005951"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（四）课程思政环境建设</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27" name="矩形 26"/>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08660" y="1707515"/>
            <a:ext cx="4608830" cy="139827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Picture 10" descr="mmexport1428391277474"/>
          <p:cNvPicPr>
            <a:picLocks noChangeAspect="1" noChangeArrowheads="1"/>
          </p:cNvPicPr>
          <p:nvPr/>
        </p:nvPicPr>
        <p:blipFill>
          <a:blip r:embed="rId1" cstate="print"/>
          <a:srcRect/>
          <a:stretch>
            <a:fillRect/>
          </a:stretch>
        </p:blipFill>
        <p:spPr bwMode="auto">
          <a:xfrm>
            <a:off x="6561152" y="748649"/>
            <a:ext cx="1738386" cy="1172021"/>
          </a:xfrm>
          <a:prstGeom prst="rect">
            <a:avLst/>
          </a:prstGeom>
          <a:noFill/>
          <a:ln w="9525">
            <a:noFill/>
            <a:miter lim="800000"/>
            <a:headEnd/>
            <a:tailEnd/>
          </a:ln>
        </p:spPr>
      </p:pic>
      <p:pic>
        <p:nvPicPr>
          <p:cNvPr id="9" name="Picture 11" descr="调整大小 感恩卡1"/>
          <p:cNvPicPr>
            <a:picLocks noChangeAspect="1" noChangeArrowheads="1"/>
          </p:cNvPicPr>
          <p:nvPr/>
        </p:nvPicPr>
        <p:blipFill>
          <a:blip r:embed="rId2" cstate="print"/>
          <a:srcRect/>
          <a:stretch>
            <a:fillRect/>
          </a:stretch>
        </p:blipFill>
        <p:spPr bwMode="auto">
          <a:xfrm>
            <a:off x="6786578" y="857238"/>
            <a:ext cx="1102671" cy="823799"/>
          </a:xfrm>
          <a:prstGeom prst="rect">
            <a:avLst/>
          </a:prstGeom>
          <a:noFill/>
          <a:ln w="9525">
            <a:noFill/>
            <a:miter lim="800000"/>
            <a:headEnd/>
            <a:tailEnd/>
          </a:ln>
        </p:spPr>
      </p:pic>
      <p:sp>
        <p:nvSpPr>
          <p:cNvPr id="20488" name="TextBox 11"/>
          <p:cNvSpPr txBox="1">
            <a:spLocks noChangeArrowheads="1"/>
          </p:cNvSpPr>
          <p:nvPr/>
        </p:nvSpPr>
        <p:spPr bwMode="auto">
          <a:xfrm>
            <a:off x="786765" y="1851670"/>
            <a:ext cx="4434840" cy="1123950"/>
          </a:xfrm>
          <a:prstGeom prst="rect">
            <a:avLst/>
          </a:prstGeom>
          <a:noFill/>
          <a:ln w="9525">
            <a:noFill/>
            <a:miter lim="800000"/>
          </a:ln>
        </p:spPr>
        <p:txBody>
          <a:bodyPr wrap="square">
            <a:spAutoFit/>
          </a:bodyPr>
          <a:lstStyle/>
          <a:p>
            <a:pPr>
              <a:lnSpc>
                <a:spcPct val="140000"/>
              </a:lnSpc>
              <a:spcBef>
                <a:spcPct val="50000"/>
              </a:spcBef>
            </a:pPr>
            <a:r>
              <a:rPr lang="zh-CN" altLang="en-US" sz="1600" dirty="0" smtClean="0">
                <a:solidFill>
                  <a:schemeClr val="bg1"/>
                </a:solidFill>
                <a:latin typeface="微软雅黑" panose="020B0503020204020204" pitchFamily="34" charset="-122"/>
                <a:ea typeface="微软雅黑" panose="020B0503020204020204" pitchFamily="34" charset="-122"/>
                <a:sym typeface="+mn-ea"/>
              </a:rPr>
              <a:t>    我</a:t>
            </a:r>
            <a:r>
              <a:rPr lang="zh-CN" altLang="en-US" sz="1600" dirty="0">
                <a:solidFill>
                  <a:schemeClr val="bg1"/>
                </a:solidFill>
                <a:latin typeface="微软雅黑" panose="020B0503020204020204" pitchFamily="34" charset="-122"/>
                <a:ea typeface="微软雅黑" panose="020B0503020204020204" pitchFamily="34" charset="-122"/>
                <a:sym typeface="+mn-ea"/>
              </a:rPr>
              <a:t>不知</a:t>
            </a:r>
            <a:r>
              <a:rPr lang="zh-CN" altLang="en-US" sz="1600" dirty="0" smtClean="0">
                <a:solidFill>
                  <a:schemeClr val="bg1"/>
                </a:solidFill>
                <a:latin typeface="微软雅黑" panose="020B0503020204020204" pitchFamily="34" charset="-122"/>
                <a:ea typeface="微软雅黑" panose="020B0503020204020204" pitchFamily="34" charset="-122"/>
                <a:sym typeface="+mn-ea"/>
              </a:rPr>
              <a:t>道您是</a:t>
            </a:r>
            <a:r>
              <a:rPr lang="zh-CN" altLang="en-US" sz="1600" dirty="0">
                <a:solidFill>
                  <a:schemeClr val="bg1"/>
                </a:solidFill>
                <a:latin typeface="微软雅黑" panose="020B0503020204020204" pitchFamily="34" charset="-122"/>
                <a:ea typeface="微软雅黑" panose="020B0503020204020204" pitchFamily="34" charset="-122"/>
                <a:sym typeface="+mn-ea"/>
              </a:rPr>
              <a:t>谁，</a:t>
            </a:r>
            <a:endParaRPr lang="zh-CN" altLang="en-US" sz="1600" dirty="0">
              <a:solidFill>
                <a:schemeClr val="bg1"/>
              </a:solidFill>
              <a:latin typeface="微软雅黑" panose="020B0503020204020204" pitchFamily="34" charset="-122"/>
              <a:ea typeface="微软雅黑" panose="020B0503020204020204" pitchFamily="34" charset="-122"/>
              <a:sym typeface="+mn-ea"/>
            </a:endParaRPr>
          </a:p>
          <a:p>
            <a:pPr>
              <a:lnSpc>
                <a:spcPct val="90000"/>
              </a:lnSpc>
              <a:spcBef>
                <a:spcPct val="50000"/>
              </a:spcBef>
            </a:pPr>
            <a:r>
              <a:rPr lang="zh-CN" altLang="en-US" sz="1600" dirty="0" smtClean="0">
                <a:solidFill>
                  <a:schemeClr val="bg1"/>
                </a:solidFill>
                <a:latin typeface="微软雅黑" panose="020B0503020204020204" pitchFamily="34" charset="-122"/>
                <a:ea typeface="微软雅黑" panose="020B0503020204020204" pitchFamily="34" charset="-122"/>
                <a:sym typeface="+mn-ea"/>
              </a:rPr>
              <a:t>    但</a:t>
            </a:r>
            <a:r>
              <a:rPr lang="zh-CN" altLang="en-US" sz="1600" dirty="0">
                <a:solidFill>
                  <a:schemeClr val="bg1"/>
                </a:solidFill>
                <a:latin typeface="微软雅黑" panose="020B0503020204020204" pitchFamily="34" charset="-122"/>
                <a:ea typeface="微软雅黑" panose="020B0503020204020204" pitchFamily="34" charset="-122"/>
                <a:sym typeface="+mn-ea"/>
              </a:rPr>
              <a:t>我知</a:t>
            </a:r>
            <a:r>
              <a:rPr lang="zh-CN" altLang="en-US" sz="1600" dirty="0" smtClean="0">
                <a:solidFill>
                  <a:schemeClr val="bg1"/>
                </a:solidFill>
                <a:latin typeface="微软雅黑" panose="020B0503020204020204" pitchFamily="34" charset="-122"/>
                <a:ea typeface="微软雅黑" panose="020B0503020204020204" pitchFamily="34" charset="-122"/>
                <a:sym typeface="+mn-ea"/>
              </a:rPr>
              <a:t>道您为</a:t>
            </a:r>
            <a:r>
              <a:rPr lang="zh-CN" altLang="en-US" sz="1600" dirty="0">
                <a:solidFill>
                  <a:schemeClr val="bg1"/>
                </a:solidFill>
                <a:latin typeface="微软雅黑" panose="020B0503020204020204" pitchFamily="34" charset="-122"/>
                <a:ea typeface="微软雅黑" panose="020B0503020204020204" pitchFamily="34" charset="-122"/>
                <a:sym typeface="+mn-ea"/>
              </a:rPr>
              <a:t>了谁，</a:t>
            </a:r>
            <a:endParaRPr lang="zh-CN" altLang="en-US" sz="1600" dirty="0">
              <a:solidFill>
                <a:schemeClr val="bg1"/>
              </a:solidFill>
              <a:latin typeface="微软雅黑" panose="020B0503020204020204" pitchFamily="34" charset="-122"/>
              <a:ea typeface="微软雅黑" panose="020B0503020204020204" pitchFamily="34" charset="-122"/>
              <a:sym typeface="+mn-ea"/>
            </a:endParaRPr>
          </a:p>
          <a:p>
            <a:pPr>
              <a:lnSpc>
                <a:spcPct val="90000"/>
              </a:lnSpc>
              <a:spcBef>
                <a:spcPct val="50000"/>
              </a:spcBef>
            </a:pPr>
            <a:r>
              <a:rPr lang="zh-CN" altLang="en-US" sz="1600" dirty="0" smtClean="0">
                <a:solidFill>
                  <a:schemeClr val="bg1"/>
                </a:solidFill>
                <a:latin typeface="微软雅黑" panose="020B0503020204020204" pitchFamily="34" charset="-122"/>
                <a:ea typeface="微软雅黑" panose="020B0503020204020204" pitchFamily="34" charset="-122"/>
                <a:sym typeface="+mn-ea"/>
              </a:rPr>
              <a:t>    您让</a:t>
            </a:r>
            <a:r>
              <a:rPr lang="zh-CN" altLang="en-US" sz="1600" dirty="0">
                <a:solidFill>
                  <a:schemeClr val="bg1"/>
                </a:solidFill>
                <a:latin typeface="微软雅黑" panose="020B0503020204020204" pitchFamily="34" charset="-122"/>
                <a:ea typeface="微软雅黑" panose="020B0503020204020204" pitchFamily="34" charset="-122"/>
                <a:sym typeface="+mn-ea"/>
              </a:rPr>
              <a:t>我们知道我们以</a:t>
            </a:r>
            <a:r>
              <a:rPr lang="zh-CN" altLang="en-US" sz="1600" dirty="0" smtClean="0">
                <a:solidFill>
                  <a:schemeClr val="bg1"/>
                </a:solidFill>
                <a:latin typeface="微软雅黑" panose="020B0503020204020204" pitchFamily="34" charset="-122"/>
                <a:ea typeface="微软雅黑" panose="020B0503020204020204" pitchFamily="34" charset="-122"/>
                <a:sym typeface="+mn-ea"/>
              </a:rPr>
              <a:t>后要为</a:t>
            </a:r>
            <a:r>
              <a:rPr lang="zh-CN" altLang="en-US" sz="1600" dirty="0">
                <a:solidFill>
                  <a:schemeClr val="bg1"/>
                </a:solidFill>
                <a:latin typeface="微软雅黑" panose="020B0503020204020204" pitchFamily="34" charset="-122"/>
                <a:ea typeface="微软雅黑" panose="020B0503020204020204" pitchFamily="34" charset="-122"/>
                <a:sym typeface="+mn-ea"/>
              </a:rPr>
              <a:t>了谁。</a:t>
            </a:r>
            <a:endParaRPr lang="zh-CN" altLang="en-US" sz="1200" dirty="0">
              <a:solidFill>
                <a:schemeClr val="bg1"/>
              </a:solidFill>
              <a:latin typeface="楷体" panose="02010609060101010101" pitchFamily="49" charset="-122"/>
              <a:ea typeface="楷体" panose="02010609060101010101" pitchFamily="49" charset="-122"/>
              <a:cs typeface="楷体_GB2312"/>
              <a:sym typeface="+mn-ea"/>
            </a:endParaRPr>
          </a:p>
        </p:txBody>
      </p:sp>
      <p:sp>
        <p:nvSpPr>
          <p:cNvPr id="10" name="矩形 9"/>
          <p:cNvSpPr/>
          <p:nvPr/>
        </p:nvSpPr>
        <p:spPr>
          <a:xfrm>
            <a:off x="785786" y="951865"/>
            <a:ext cx="4492313" cy="5683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dirty="0" smtClean="0">
                <a:ln>
                  <a:noFill/>
                </a:ln>
                <a:solidFill>
                  <a:srgbClr val="9D1F33"/>
                </a:solidFill>
                <a:effectLst/>
                <a:uLnTx/>
                <a:uFillTx/>
                <a:latin typeface="微软雅黑" panose="020B0503020204020204" pitchFamily="34" charset="-122"/>
                <a:ea typeface="微软雅黑" panose="020B0503020204020204" pitchFamily="34" charset="-122"/>
                <a:cs typeface="+mn-cs"/>
              </a:rPr>
              <a:t>学生感言</a:t>
            </a:r>
            <a:endParaRPr kumimoji="0" lang="zh-CN" altLang="zh-CN" sz="2000" b="1"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endParaRPr>
          </a:p>
        </p:txBody>
      </p:sp>
      <p:sp>
        <p:nvSpPr>
          <p:cNvPr id="16" name="文本框 1"/>
          <p:cNvSpPr txBox="1"/>
          <p:nvPr/>
        </p:nvSpPr>
        <p:spPr>
          <a:xfrm>
            <a:off x="3163475" y="90805"/>
            <a:ext cx="2492990"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rPr>
              <a:t>四、</a:t>
            </a:r>
            <a:r>
              <a:rPr lang="zh-CN" altLang="zh-CN" sz="2000" b="1" smtClean="0">
                <a:solidFill>
                  <a:schemeClr val="bg1"/>
                </a:solidFill>
                <a:latin typeface="微软雅黑" panose="020B0503020204020204" pitchFamily="34" charset="-122"/>
                <a:ea typeface="微软雅黑" panose="020B0503020204020204" pitchFamily="34" charset="-122"/>
              </a:rPr>
              <a:t>成效观察和研究</a:t>
            </a:r>
            <a:endParaRPr lang="zh-CN" altLang="zh-CN" sz="2000" b="1" dirty="0">
              <a:solidFill>
                <a:schemeClr val="bg1"/>
              </a:solidFill>
              <a:latin typeface="微软雅黑" panose="020B0503020204020204" pitchFamily="34" charset="-122"/>
              <a:ea typeface="微软雅黑" panose="020B0503020204020204" pitchFamily="34" charset="-122"/>
            </a:endParaRPr>
          </a:p>
        </p:txBody>
      </p:sp>
      <p:sp>
        <p:nvSpPr>
          <p:cNvPr id="17" name="矩形 16"/>
          <p:cNvSpPr/>
          <p:nvPr/>
        </p:nvSpPr>
        <p:spPr>
          <a:xfrm>
            <a:off x="0" y="4714890"/>
            <a:ext cx="9186545" cy="42861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18" name="矩形 17"/>
          <p:cNvSpPr/>
          <p:nvPr/>
        </p:nvSpPr>
        <p:spPr>
          <a:xfrm>
            <a:off x="683568" y="3221087"/>
            <a:ext cx="4608830" cy="648072"/>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TextBox 11"/>
          <p:cNvSpPr txBox="1">
            <a:spLocks noChangeArrowheads="1"/>
          </p:cNvSpPr>
          <p:nvPr/>
        </p:nvSpPr>
        <p:spPr bwMode="auto">
          <a:xfrm>
            <a:off x="1289288" y="3328111"/>
            <a:ext cx="4434840" cy="437043"/>
          </a:xfrm>
          <a:prstGeom prst="rect">
            <a:avLst/>
          </a:prstGeom>
          <a:noFill/>
          <a:ln w="9525">
            <a:noFill/>
            <a:miter lim="800000"/>
          </a:ln>
        </p:spPr>
        <p:txBody>
          <a:bodyPr wrap="square">
            <a:spAutoFit/>
          </a:bodyPr>
          <a:lstStyle/>
          <a:p>
            <a:pPr>
              <a:lnSpc>
                <a:spcPct val="140000"/>
              </a:lnSpc>
              <a:spcBef>
                <a:spcPct val="50000"/>
              </a:spcBef>
            </a:pPr>
            <a:r>
              <a:rPr lang="zh-CN" altLang="en-US" sz="1600" smtClean="0">
                <a:solidFill>
                  <a:schemeClr val="bg1"/>
                </a:solidFill>
                <a:latin typeface="微软雅黑" panose="020B0503020204020204" pitchFamily="34" charset="-122"/>
                <a:ea typeface="微软雅黑" panose="020B0503020204020204" pitchFamily="34" charset="-122"/>
                <a:sym typeface="+mn-ea"/>
              </a:rPr>
              <a:t>以汝</a:t>
            </a:r>
            <a:r>
              <a:rPr lang="zh-CN" altLang="en-US" sz="1600" dirty="0" smtClean="0">
                <a:solidFill>
                  <a:schemeClr val="bg1"/>
                </a:solidFill>
                <a:latin typeface="微软雅黑" panose="020B0503020204020204" pitchFamily="34" charset="-122"/>
                <a:ea typeface="微软雅黑" panose="020B0503020204020204" pitchFamily="34" charset="-122"/>
                <a:sym typeface="+mn-ea"/>
              </a:rPr>
              <a:t>秋叶之静美，唤吾夏花之绚烂                         </a:t>
            </a:r>
            <a:endParaRPr lang="zh-CN" altLang="en-US" sz="1200" dirty="0">
              <a:solidFill>
                <a:schemeClr val="bg1"/>
              </a:solidFill>
              <a:latin typeface="楷体" panose="02010609060101010101" pitchFamily="49" charset="-122"/>
              <a:ea typeface="楷体" panose="02010609060101010101" pitchFamily="49" charset="-122"/>
              <a:cs typeface="楷体_GB2312"/>
              <a:sym typeface="+mn-ea"/>
            </a:endParaRPr>
          </a:p>
        </p:txBody>
      </p:sp>
      <p:sp>
        <p:nvSpPr>
          <p:cNvPr id="25" name="矩形 24"/>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26" name="矩形 25"/>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7" name="文本框 1"/>
          <p:cNvSpPr txBox="1"/>
          <p:nvPr/>
        </p:nvSpPr>
        <p:spPr>
          <a:xfrm>
            <a:off x="5000628" y="99938"/>
            <a:ext cx="2749471"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（五）成效观察和研究</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28" name="矩形 27"/>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3" name="文本框 2"/>
          <p:cNvSpPr txBox="1"/>
          <p:nvPr/>
        </p:nvSpPr>
        <p:spPr>
          <a:xfrm>
            <a:off x="1918335" y="4093845"/>
            <a:ext cx="3176905" cy="337185"/>
          </a:xfrm>
          <a:prstGeom prst="rect">
            <a:avLst/>
          </a:prstGeom>
          <a:noFill/>
        </p:spPr>
        <p:txBody>
          <a:bodyPr wrap="none" rtlCol="0">
            <a:spAutoFit/>
          </a:bodyPr>
          <a:lstStyle/>
          <a:p>
            <a:pPr algn="l"/>
            <a:r>
              <a:rPr lang="zh-CN" altLang="en-US" sz="1600" b="1" dirty="0">
                <a:solidFill>
                  <a:schemeClr val="bg1"/>
                </a:solidFill>
                <a:latin typeface="微软雅黑" panose="020B0503020204020204" pitchFamily="34" charset="-122"/>
                <a:ea typeface="微软雅黑" panose="020B0503020204020204" pitchFamily="34" charset="-122"/>
                <a:sym typeface="+mn-ea"/>
              </a:rPr>
              <a:t> </a:t>
            </a:r>
            <a:r>
              <a:rPr lang="en-US" altLang="zh-CN" sz="1400" dirty="0">
                <a:solidFill>
                  <a:srgbClr val="C00000"/>
                </a:solidFill>
                <a:latin typeface="楷体" panose="02010609060101010101" pitchFamily="49" charset="-122"/>
                <a:ea typeface="楷体" panose="02010609060101010101" pitchFamily="49" charset="-122"/>
                <a:cs typeface="楷体_GB2312"/>
                <a:sym typeface="+mn-ea"/>
              </a:rPr>
              <a:t>—— </a:t>
            </a:r>
            <a:r>
              <a:rPr lang="zh-CN" altLang="en-US" sz="1400" dirty="0">
                <a:solidFill>
                  <a:srgbClr val="C00000"/>
                </a:solidFill>
                <a:latin typeface="楷体" panose="02010609060101010101" pitchFamily="49" charset="-122"/>
                <a:ea typeface="楷体" panose="02010609060101010101" pitchFamily="49" charset="-122"/>
                <a:cs typeface="楷体_GB2312"/>
                <a:sym typeface="+mn-ea"/>
              </a:rPr>
              <a:t>摘自学生实验报告中的心得体会</a:t>
            </a:r>
            <a:endParaRPr lang="zh-CN" altLang="en-US" sz="1400" dirty="0">
              <a:solidFill>
                <a:srgbClr val="C00000"/>
              </a:solidFill>
              <a:latin typeface="楷体" panose="02010609060101010101" pitchFamily="49" charset="-122"/>
              <a:ea typeface="楷体" panose="02010609060101010101" pitchFamily="49" charset="-122"/>
              <a:cs typeface="楷体_GB2312"/>
              <a:sym typeface="+mn-ea"/>
            </a:endParaRPr>
          </a:p>
        </p:txBody>
      </p:sp>
      <p:pic>
        <p:nvPicPr>
          <p:cNvPr id="30722" name="Picture 2" descr="C:\Users\Administrator\Desktop\发给天津中医大汪涛\调整大小 DSC_06262.jpg"/>
          <p:cNvPicPr>
            <a:picLocks noChangeAspect="1" noChangeArrowheads="1"/>
          </p:cNvPicPr>
          <p:nvPr/>
        </p:nvPicPr>
        <p:blipFill>
          <a:blip r:embed="rId3" cstate="print"/>
          <a:srcRect/>
          <a:stretch>
            <a:fillRect/>
          </a:stretch>
        </p:blipFill>
        <p:spPr bwMode="auto">
          <a:xfrm>
            <a:off x="6332855" y="2035810"/>
            <a:ext cx="1967230" cy="2324735"/>
          </a:xfrm>
          <a:prstGeom prst="rect">
            <a:avLst/>
          </a:prstGeom>
          <a:noFill/>
          <a:ln>
            <a:solidFill>
              <a:srgbClr val="9D1F33"/>
            </a:solidFill>
          </a:ln>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7"/>
          <p:cNvGrpSpPr/>
          <p:nvPr/>
        </p:nvGrpSpPr>
        <p:grpSpPr>
          <a:xfrm>
            <a:off x="0" y="951865"/>
            <a:ext cx="5317490" cy="568325"/>
            <a:chOff x="0" y="771525"/>
            <a:chExt cx="6156176" cy="720725"/>
          </a:xfrm>
        </p:grpSpPr>
        <p:sp>
          <p:nvSpPr>
            <p:cNvPr id="3" name="矩形 2"/>
            <p:cNvSpPr/>
            <p:nvPr/>
          </p:nvSpPr>
          <p:spPr>
            <a:xfrm>
              <a:off x="0" y="771525"/>
              <a:ext cx="720708" cy="72072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4" name="矩形 3"/>
            <p:cNvSpPr/>
            <p:nvPr/>
          </p:nvSpPr>
          <p:spPr>
            <a:xfrm>
              <a:off x="800081" y="771525"/>
              <a:ext cx="5356095" cy="7207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lang="zh-CN" altLang="en-US" sz="2000" b="1" smtClean="0">
                  <a:solidFill>
                    <a:srgbClr val="9D1F33"/>
                  </a:solidFill>
                  <a:latin typeface="微软雅黑" panose="020B0503020204020204" pitchFamily="34" charset="-122"/>
                  <a:ea typeface="微软雅黑" panose="020B0503020204020204" pitchFamily="34" charset="-122"/>
                </a:rPr>
                <a:t>研究的</a:t>
              </a:r>
              <a:r>
                <a:rPr kumimoji="0" lang="zh-CN" altLang="en-US" sz="2000" b="1" i="0" u="none" strike="noStrike" kern="1200" cap="none" spc="0" normalizeH="0" baseline="0" noProof="0" smtClean="0">
                  <a:ln>
                    <a:noFill/>
                  </a:ln>
                  <a:solidFill>
                    <a:srgbClr val="9D1F33"/>
                  </a:solidFill>
                  <a:effectLst/>
                  <a:uLnTx/>
                  <a:uFillTx/>
                  <a:latin typeface="微软雅黑" panose="020B0503020204020204" pitchFamily="34" charset="-122"/>
                  <a:ea typeface="微软雅黑" panose="020B0503020204020204" pitchFamily="34" charset="-122"/>
                  <a:cs typeface="+mn-cs"/>
                </a:rPr>
                <a:t>资料</a:t>
              </a:r>
              <a:endParaRPr kumimoji="0" lang="zh-CN" altLang="zh-CN" sz="2000" b="1"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endParaRPr>
            </a:p>
          </p:txBody>
        </p:sp>
      </p:grpSp>
      <p:grpSp>
        <p:nvGrpSpPr>
          <p:cNvPr id="5" name="组合 11"/>
          <p:cNvGrpSpPr/>
          <p:nvPr/>
        </p:nvGrpSpPr>
        <p:grpSpPr>
          <a:xfrm>
            <a:off x="1462383" y="1938772"/>
            <a:ext cx="6629401" cy="1633110"/>
            <a:chOff x="1688034" y="3219822"/>
            <a:chExt cx="5104547" cy="1656136"/>
          </a:xfrm>
        </p:grpSpPr>
        <p:sp>
          <p:nvSpPr>
            <p:cNvPr id="12" name="矩形 11"/>
            <p:cNvSpPr/>
            <p:nvPr/>
          </p:nvSpPr>
          <p:spPr>
            <a:xfrm>
              <a:off x="2340771" y="3266187"/>
              <a:ext cx="4451810" cy="341939"/>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实验报告心得体会</a:t>
              </a:r>
              <a:r>
                <a:rPr lang="zh-CN" altLang="zh-CN" sz="1600" dirty="0">
                  <a:solidFill>
                    <a:srgbClr val="9D1F33"/>
                  </a:solidFill>
                  <a:latin typeface="微软雅黑" panose="020B0503020204020204" pitchFamily="34" charset="-122"/>
                  <a:ea typeface="微软雅黑" panose="020B0503020204020204" pitchFamily="34" charset="-122"/>
                  <a:cs typeface="+mn-cs"/>
                </a:rPr>
                <a:t>涉及因</a:t>
              </a:r>
              <a:r>
                <a:rPr lang="zh-CN" altLang="zh-CN" sz="1600" dirty="0" smtClean="0">
                  <a:solidFill>
                    <a:srgbClr val="9D1F33"/>
                  </a:solidFill>
                  <a:latin typeface="微软雅黑" panose="020B0503020204020204" pitchFamily="34" charset="-122"/>
                  <a:ea typeface="微软雅黑" panose="020B0503020204020204" pitchFamily="34" charset="-122"/>
                  <a:cs typeface="+mn-cs"/>
                </a:rPr>
                <a:t>素</a:t>
              </a:r>
              <a:r>
                <a:rPr lang="zh-CN" altLang="en-US" sz="1600" dirty="0" smtClean="0">
                  <a:solidFill>
                    <a:srgbClr val="9D1F33"/>
                  </a:solidFill>
                  <a:latin typeface="微软雅黑" panose="020B0503020204020204" pitchFamily="34" charset="-122"/>
                  <a:ea typeface="微软雅黑" panose="020B0503020204020204" pitchFamily="34" charset="-122"/>
                  <a:cs typeface="+mn-cs"/>
                </a:rPr>
                <a:t>和人文情感</a:t>
              </a:r>
              <a:r>
                <a:rPr lang="zh-CN" altLang="zh-CN" sz="1600" dirty="0" smtClean="0">
                  <a:solidFill>
                    <a:srgbClr val="9D1F33"/>
                  </a:solidFill>
                  <a:latin typeface="微软雅黑" panose="020B0503020204020204" pitchFamily="34" charset="-122"/>
                  <a:ea typeface="微软雅黑" panose="020B0503020204020204" pitchFamily="34" charset="-122"/>
                  <a:cs typeface="+mn-cs"/>
                </a:rPr>
                <a:t>分</a:t>
              </a:r>
              <a:r>
                <a:rPr lang="zh-CN" altLang="zh-CN" sz="1600" dirty="0">
                  <a:solidFill>
                    <a:srgbClr val="9D1F33"/>
                  </a:solidFill>
                  <a:latin typeface="微软雅黑" panose="020B0503020204020204" pitchFamily="34" charset="-122"/>
                  <a:ea typeface="微软雅黑" panose="020B0503020204020204" pitchFamily="34" charset="-122"/>
                  <a:cs typeface="+mn-cs"/>
                </a:rPr>
                <a:t>析</a:t>
              </a:r>
              <a:r>
                <a:rPr kumimoji="0" lang="zh-CN" altLang="zh-CN"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（分类及汇总）</a:t>
              </a:r>
              <a:endParaRPr kumimoji="0" lang="zh-CN" altLang="zh-CN"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4" name="矩形 13"/>
            <p:cNvSpPr/>
            <p:nvPr/>
          </p:nvSpPr>
          <p:spPr>
            <a:xfrm>
              <a:off x="2348109" y="3876653"/>
              <a:ext cx="3416829" cy="341939"/>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课程评价中对德育</a:t>
              </a:r>
              <a:r>
                <a:rPr lang="zh-CN" altLang="zh-CN" sz="1600" dirty="0">
                  <a:solidFill>
                    <a:srgbClr val="9D1F33"/>
                  </a:solidFill>
                  <a:latin typeface="微软雅黑" panose="020B0503020204020204" pitchFamily="34" charset="-122"/>
                  <a:ea typeface="微软雅黑" panose="020B0503020204020204" pitchFamily="34" charset="-122"/>
                  <a:cs typeface="+mn-cs"/>
                </a:rPr>
                <a:t>认同性分析</a:t>
              </a:r>
              <a:r>
                <a:rPr kumimoji="0" lang="zh-CN" altLang="zh-CN"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（排序情况）</a:t>
              </a:r>
              <a:endParaRPr kumimoji="0" lang="zh-CN" altLang="zh-CN"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6" name="组合 10"/>
            <p:cNvGrpSpPr/>
            <p:nvPr/>
          </p:nvGrpSpPr>
          <p:grpSpPr>
            <a:xfrm>
              <a:off x="1688034" y="3219822"/>
              <a:ext cx="432000" cy="432000"/>
              <a:chOff x="1688034" y="3219822"/>
              <a:chExt cx="432000" cy="432000"/>
            </a:xfrm>
          </p:grpSpPr>
          <p:sp>
            <p:nvSpPr>
              <p:cNvPr id="31" name="矩形 30"/>
              <p:cNvSpPr/>
              <p:nvPr/>
            </p:nvSpPr>
            <p:spPr bwMode="auto">
              <a:xfrm>
                <a:off x="1688034" y="3219822"/>
                <a:ext cx="431778" cy="431898"/>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pic>
            <p:nvPicPr>
              <p:cNvPr id="16" name="Picture 4" descr="\\MAGNUM\Projects\Microsoft\Cloud Power FY12\Design\ICONS_PNG\Document_Secure.png"/>
              <p:cNvPicPr>
                <a:picLocks noChangeAspect="1"/>
              </p:cNvPicPr>
              <p:nvPr/>
            </p:nvPicPr>
            <p:blipFill>
              <a:blip r:embed="rId1" cstate="print">
                <a:lum bright="100000"/>
              </a:blip>
              <a:stretch>
                <a:fillRect/>
              </a:stretch>
            </p:blipFill>
            <p:spPr>
              <a:xfrm>
                <a:off x="1724190" y="3265134"/>
                <a:ext cx="369317" cy="369317"/>
              </a:xfrm>
              <a:prstGeom prst="rect">
                <a:avLst/>
              </a:prstGeom>
              <a:noFill/>
              <a:ln w="9525">
                <a:noFill/>
              </a:ln>
            </p:spPr>
          </p:pic>
        </p:grpSp>
        <p:grpSp>
          <p:nvGrpSpPr>
            <p:cNvPr id="7" name="组合 36"/>
            <p:cNvGrpSpPr/>
            <p:nvPr/>
          </p:nvGrpSpPr>
          <p:grpSpPr>
            <a:xfrm>
              <a:off x="1688034" y="3835999"/>
              <a:ext cx="432000" cy="432000"/>
              <a:chOff x="1688034" y="3219822"/>
              <a:chExt cx="432000" cy="432000"/>
            </a:xfrm>
          </p:grpSpPr>
          <p:sp>
            <p:nvSpPr>
              <p:cNvPr id="18" name="矩形 17"/>
              <p:cNvSpPr/>
              <p:nvPr/>
            </p:nvSpPr>
            <p:spPr bwMode="auto">
              <a:xfrm>
                <a:off x="1688034" y="3219734"/>
                <a:ext cx="431778" cy="431898"/>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pic>
            <p:nvPicPr>
              <p:cNvPr id="19" name="Picture 4" descr="\\MAGNUM\Projects\Microsoft\Cloud Power FY12\Design\ICONS_PNG\Document_Secure.png"/>
              <p:cNvPicPr>
                <a:picLocks noChangeAspect="1"/>
              </p:cNvPicPr>
              <p:nvPr/>
            </p:nvPicPr>
            <p:blipFill>
              <a:blip r:embed="rId1" cstate="print">
                <a:lum bright="100000"/>
              </a:blip>
              <a:stretch>
                <a:fillRect/>
              </a:stretch>
            </p:blipFill>
            <p:spPr>
              <a:xfrm>
                <a:off x="1724190" y="3265134"/>
                <a:ext cx="369317" cy="369317"/>
              </a:xfrm>
              <a:prstGeom prst="rect">
                <a:avLst/>
              </a:prstGeom>
              <a:noFill/>
              <a:ln w="9525">
                <a:noFill/>
              </a:ln>
            </p:spPr>
          </p:pic>
        </p:grpSp>
        <p:grpSp>
          <p:nvGrpSpPr>
            <p:cNvPr id="8" name="组合 39"/>
            <p:cNvGrpSpPr/>
            <p:nvPr/>
          </p:nvGrpSpPr>
          <p:grpSpPr>
            <a:xfrm>
              <a:off x="1688034" y="4443958"/>
              <a:ext cx="432000" cy="432000"/>
              <a:chOff x="1688034" y="3219822"/>
              <a:chExt cx="432000" cy="432000"/>
            </a:xfrm>
          </p:grpSpPr>
          <p:sp>
            <p:nvSpPr>
              <p:cNvPr id="41" name="矩形 40"/>
              <p:cNvSpPr/>
              <p:nvPr/>
            </p:nvSpPr>
            <p:spPr bwMode="auto">
              <a:xfrm>
                <a:off x="1688034" y="3219924"/>
                <a:ext cx="431778" cy="431898"/>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pic>
            <p:nvPicPr>
              <p:cNvPr id="21" name="Picture 4" descr="\\MAGNUM\Projects\Microsoft\Cloud Power FY12\Design\ICONS_PNG\Document_Secure.png"/>
              <p:cNvPicPr>
                <a:picLocks noChangeAspect="1"/>
              </p:cNvPicPr>
              <p:nvPr/>
            </p:nvPicPr>
            <p:blipFill>
              <a:blip r:embed="rId1" cstate="print">
                <a:lum bright="100000"/>
              </a:blip>
              <a:stretch>
                <a:fillRect/>
              </a:stretch>
            </p:blipFill>
            <p:spPr>
              <a:xfrm>
                <a:off x="1724190" y="3265134"/>
                <a:ext cx="369317" cy="369317"/>
              </a:xfrm>
              <a:prstGeom prst="rect">
                <a:avLst/>
              </a:prstGeom>
              <a:noFill/>
              <a:ln w="9525">
                <a:noFill/>
              </a:ln>
            </p:spPr>
          </p:pic>
        </p:grpSp>
      </p:grpSp>
      <p:pic>
        <p:nvPicPr>
          <p:cNvPr id="30" name="Picture 4" descr="\\MAGNUM\Projects\Microsoft\Cloud Power FY12\Design\ICONS_PNG\Document_Secure.png"/>
          <p:cNvPicPr>
            <a:picLocks noChangeAspect="1"/>
          </p:cNvPicPr>
          <p:nvPr/>
        </p:nvPicPr>
        <p:blipFill>
          <a:blip r:embed="rId1" cstate="print">
            <a:lum bright="100000"/>
          </a:blip>
          <a:stretch>
            <a:fillRect/>
          </a:stretch>
        </p:blipFill>
        <p:spPr>
          <a:xfrm>
            <a:off x="1464569" y="3716134"/>
            <a:ext cx="369336" cy="369234"/>
          </a:xfrm>
          <a:prstGeom prst="rect">
            <a:avLst/>
          </a:prstGeom>
          <a:noFill/>
          <a:ln w="9525">
            <a:noFill/>
          </a:ln>
        </p:spPr>
      </p:pic>
      <p:sp>
        <p:nvSpPr>
          <p:cNvPr id="32" name="矩形 31"/>
          <p:cNvSpPr/>
          <p:nvPr/>
        </p:nvSpPr>
        <p:spPr>
          <a:xfrm>
            <a:off x="2319639" y="3229413"/>
            <a:ext cx="2621280" cy="33718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学生在课程中的</a:t>
            </a:r>
            <a:r>
              <a:rPr kumimoji="0" lang="zh-CN" altLang="zh-CN" sz="1600"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rPr>
              <a:t>行为学观察</a:t>
            </a:r>
            <a:endParaRPr kumimoji="0" lang="zh-CN" altLang="zh-CN" sz="1600"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endParaRPr>
          </a:p>
        </p:txBody>
      </p:sp>
      <p:sp>
        <p:nvSpPr>
          <p:cNvPr id="35" name="矩形 34"/>
          <p:cNvSpPr/>
          <p:nvPr/>
        </p:nvSpPr>
        <p:spPr>
          <a:xfrm>
            <a:off x="0" y="4714908"/>
            <a:ext cx="9186545" cy="42861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36" name="文本框 1"/>
          <p:cNvSpPr txBox="1"/>
          <p:nvPr/>
        </p:nvSpPr>
        <p:spPr>
          <a:xfrm>
            <a:off x="3163475" y="90805"/>
            <a:ext cx="2492990"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rPr>
              <a:t>四、</a:t>
            </a:r>
            <a:r>
              <a:rPr lang="zh-CN" altLang="zh-CN" sz="2000" b="1" smtClean="0">
                <a:solidFill>
                  <a:schemeClr val="bg1"/>
                </a:solidFill>
                <a:latin typeface="微软雅黑" panose="020B0503020204020204" pitchFamily="34" charset="-122"/>
                <a:ea typeface="微软雅黑" panose="020B0503020204020204" pitchFamily="34" charset="-122"/>
              </a:rPr>
              <a:t>成效观察和研究</a:t>
            </a:r>
            <a:endParaRPr lang="zh-CN" altLang="zh-CN" sz="2000" b="1" dirty="0">
              <a:solidFill>
                <a:schemeClr val="bg1"/>
              </a:solidFill>
              <a:latin typeface="微软雅黑" panose="020B0503020204020204" pitchFamily="34" charset="-122"/>
              <a:ea typeface="微软雅黑" panose="020B0503020204020204" pitchFamily="34" charset="-122"/>
            </a:endParaRPr>
          </a:p>
        </p:txBody>
      </p:sp>
      <p:sp>
        <p:nvSpPr>
          <p:cNvPr id="38" name="矩形 37"/>
          <p:cNvSpPr/>
          <p:nvPr/>
        </p:nvSpPr>
        <p:spPr>
          <a:xfrm>
            <a:off x="0" y="929005"/>
            <a:ext cx="591374" cy="50482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lang="en-US" altLang="zh-CN" sz="4000" b="1" smtClean="0">
                <a:latin typeface="Arial Rounded MT Bold" panose="020F0704030504030204" pitchFamily="34" charset="0"/>
                <a:ea typeface="微软雅黑" panose="020B0503020204020204" pitchFamily="34" charset="-122"/>
              </a:rPr>
              <a:t>1</a:t>
            </a:r>
            <a:endParaRPr kumimoji="0" lang="zh-CN" alt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43" name="文本框 1"/>
          <p:cNvSpPr txBox="1"/>
          <p:nvPr/>
        </p:nvSpPr>
        <p:spPr>
          <a:xfrm>
            <a:off x="3163475" y="90805"/>
            <a:ext cx="2749471"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rPr>
              <a:t>（四）</a:t>
            </a:r>
            <a:r>
              <a:rPr lang="zh-CN" altLang="zh-CN" sz="2000" b="1" smtClean="0">
                <a:solidFill>
                  <a:schemeClr val="bg1"/>
                </a:solidFill>
                <a:latin typeface="微软雅黑" panose="020B0503020204020204" pitchFamily="34" charset="-122"/>
                <a:ea typeface="微软雅黑" panose="020B0503020204020204" pitchFamily="34" charset="-122"/>
              </a:rPr>
              <a:t>成效观察和研究</a:t>
            </a:r>
            <a:endParaRPr lang="zh-CN" altLang="zh-CN" sz="2000" b="1" dirty="0">
              <a:solidFill>
                <a:schemeClr val="bg1"/>
              </a:solidFill>
              <a:latin typeface="微软雅黑" panose="020B0503020204020204" pitchFamily="34" charset="-122"/>
              <a:ea typeface="微软雅黑" panose="020B0503020204020204" pitchFamily="34" charset="-122"/>
            </a:endParaRPr>
          </a:p>
        </p:txBody>
      </p:sp>
      <p:sp>
        <p:nvSpPr>
          <p:cNvPr id="37" name="矩形 36"/>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44" name="矩形 43"/>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45" name="文本框 1"/>
          <p:cNvSpPr txBox="1"/>
          <p:nvPr/>
        </p:nvSpPr>
        <p:spPr>
          <a:xfrm>
            <a:off x="5000628" y="99938"/>
            <a:ext cx="1774846"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（六）研    究</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
        <p:nvSpPr>
          <p:cNvPr id="46" name="矩形 45"/>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7"/>
          <p:cNvGrpSpPr/>
          <p:nvPr/>
        </p:nvGrpSpPr>
        <p:grpSpPr>
          <a:xfrm>
            <a:off x="0" y="951865"/>
            <a:ext cx="5317490" cy="568325"/>
            <a:chOff x="0" y="771525"/>
            <a:chExt cx="6156176" cy="720725"/>
          </a:xfrm>
        </p:grpSpPr>
        <p:sp>
          <p:nvSpPr>
            <p:cNvPr id="3" name="矩形 2"/>
            <p:cNvSpPr/>
            <p:nvPr/>
          </p:nvSpPr>
          <p:spPr>
            <a:xfrm>
              <a:off x="0" y="771525"/>
              <a:ext cx="720708" cy="72072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4" name="矩形 3"/>
            <p:cNvSpPr/>
            <p:nvPr/>
          </p:nvSpPr>
          <p:spPr>
            <a:xfrm>
              <a:off x="800081" y="771525"/>
              <a:ext cx="5356095" cy="7207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zh-CN" sz="2000" b="1" i="0" u="none" strike="noStrike" kern="1200" cap="none" spc="0" normalizeH="0" baseline="0" noProof="0" smtClean="0">
                  <a:ln>
                    <a:noFill/>
                  </a:ln>
                  <a:solidFill>
                    <a:srgbClr val="9D1F33"/>
                  </a:solidFill>
                  <a:effectLst/>
                  <a:uLnTx/>
                  <a:uFillTx/>
                  <a:latin typeface="微软雅黑" panose="020B0503020204020204" pitchFamily="34" charset="-122"/>
                  <a:ea typeface="微软雅黑" panose="020B0503020204020204" pitchFamily="34" charset="-122"/>
                  <a:cs typeface="+mn-cs"/>
                </a:rPr>
                <a:t>观</a:t>
              </a:r>
              <a:r>
                <a:rPr kumimoji="0" lang="zh-CN" altLang="zh-CN" sz="2000" b="1"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rPr>
                <a:t>察和</a:t>
              </a:r>
              <a:r>
                <a:rPr kumimoji="0" lang="zh-CN" altLang="zh-CN" sz="2000" b="1" i="0" u="none" strike="noStrike" kern="1200" cap="none" spc="0" normalizeH="0" baseline="0" noProof="0">
                  <a:ln>
                    <a:noFill/>
                  </a:ln>
                  <a:solidFill>
                    <a:srgbClr val="9D1F33"/>
                  </a:solidFill>
                  <a:effectLst/>
                  <a:uLnTx/>
                  <a:uFillTx/>
                  <a:latin typeface="微软雅黑" panose="020B0503020204020204" pitchFamily="34" charset="-122"/>
                  <a:ea typeface="微软雅黑" panose="020B0503020204020204" pitchFamily="34" charset="-122"/>
                  <a:cs typeface="+mn-cs"/>
                </a:rPr>
                <a:t>研</a:t>
              </a:r>
              <a:r>
                <a:rPr kumimoji="0" lang="zh-CN" altLang="zh-CN" sz="2000" b="1" i="0" u="none" strike="noStrike" kern="1200" cap="none" spc="0" normalizeH="0" baseline="0" noProof="0" smtClean="0">
                  <a:ln>
                    <a:noFill/>
                  </a:ln>
                  <a:solidFill>
                    <a:srgbClr val="9D1F33"/>
                  </a:solidFill>
                  <a:effectLst/>
                  <a:uLnTx/>
                  <a:uFillTx/>
                  <a:latin typeface="微软雅黑" panose="020B0503020204020204" pitchFamily="34" charset="-122"/>
                  <a:ea typeface="微软雅黑" panose="020B0503020204020204" pitchFamily="34" charset="-122"/>
                  <a:cs typeface="+mn-cs"/>
                </a:rPr>
                <a:t>究</a:t>
              </a:r>
              <a:r>
                <a:rPr kumimoji="0" lang="zh-CN" altLang="en-US" sz="2000" b="1" i="0" u="none" strike="noStrike" kern="1200" cap="none" spc="0" normalizeH="0" baseline="0" noProof="0" smtClean="0">
                  <a:ln>
                    <a:noFill/>
                  </a:ln>
                  <a:solidFill>
                    <a:srgbClr val="9D1F33"/>
                  </a:solidFill>
                  <a:effectLst/>
                  <a:uLnTx/>
                  <a:uFillTx/>
                  <a:latin typeface="微软雅黑" panose="020B0503020204020204" pitchFamily="34" charset="-122"/>
                  <a:ea typeface="微软雅黑" panose="020B0503020204020204" pitchFamily="34" charset="-122"/>
                  <a:cs typeface="+mn-cs"/>
                </a:rPr>
                <a:t>项目</a:t>
              </a:r>
              <a:endParaRPr kumimoji="0" lang="zh-CN" altLang="zh-CN" sz="2000" b="1"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endParaRPr>
            </a:p>
          </p:txBody>
        </p:sp>
      </p:grpSp>
      <p:grpSp>
        <p:nvGrpSpPr>
          <p:cNvPr id="10" name="组合 11"/>
          <p:cNvGrpSpPr/>
          <p:nvPr/>
        </p:nvGrpSpPr>
        <p:grpSpPr>
          <a:xfrm>
            <a:off x="1428728" y="1928808"/>
            <a:ext cx="6572770" cy="1655762"/>
            <a:chOff x="1688034" y="3219822"/>
            <a:chExt cx="6572429" cy="1656136"/>
          </a:xfrm>
        </p:grpSpPr>
        <p:sp>
          <p:nvSpPr>
            <p:cNvPr id="5" name="矩形 4"/>
            <p:cNvSpPr/>
            <p:nvPr/>
          </p:nvSpPr>
          <p:spPr>
            <a:xfrm>
              <a:off x="2330943" y="3291276"/>
              <a:ext cx="3671698" cy="338630"/>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课题实施的</a:t>
              </a:r>
              <a:r>
                <a:rPr kumimoji="0" lang="zh-CN" altLang="zh-CN" sz="1600"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rPr>
                <a:t>有</a:t>
              </a:r>
              <a:r>
                <a:rPr kumimoji="0" lang="zh-CN" altLang="zh-CN" sz="1600" i="0" u="none" strike="noStrike" kern="1200" cap="none" spc="0" normalizeH="0" baseline="0" noProof="0" dirty="0" smtClean="0">
                  <a:ln>
                    <a:noFill/>
                  </a:ln>
                  <a:solidFill>
                    <a:srgbClr val="9D1F33"/>
                  </a:solidFill>
                  <a:effectLst/>
                  <a:uLnTx/>
                  <a:uFillTx/>
                  <a:latin typeface="微软雅黑" panose="020B0503020204020204" pitchFamily="34" charset="-122"/>
                  <a:ea typeface="微软雅黑" panose="020B0503020204020204" pitchFamily="34" charset="-122"/>
                  <a:cs typeface="+mn-cs"/>
                </a:rPr>
                <a:t>效</a:t>
              </a:r>
              <a:r>
                <a:rPr kumimoji="0" lang="zh-CN" altLang="en-US" sz="1600" i="0" u="none" strike="noStrike" kern="1200" cap="none" spc="0" normalizeH="0" baseline="0" noProof="0" dirty="0" smtClean="0">
                  <a:ln>
                    <a:noFill/>
                  </a:ln>
                  <a:solidFill>
                    <a:srgbClr val="9D1F33"/>
                  </a:solidFill>
                  <a:effectLst/>
                  <a:uLnTx/>
                  <a:uFillTx/>
                  <a:latin typeface="微软雅黑" panose="020B0503020204020204" pitchFamily="34" charset="-122"/>
                  <a:ea typeface="微软雅黑" panose="020B0503020204020204" pitchFamily="34" charset="-122"/>
                  <a:cs typeface="+mn-cs"/>
                </a:rPr>
                <a:t>环节</a:t>
              </a:r>
              <a:r>
                <a:rPr kumimoji="0" lang="zh-CN" altLang="zh-CN" sz="1600" i="0" u="none" strike="noStrike" kern="1200" cap="none" spc="0" normalizeH="0" baseline="0" noProof="0" dirty="0" smtClean="0">
                  <a:ln>
                    <a:noFill/>
                  </a:ln>
                  <a:solidFill>
                    <a:srgbClr val="9D1F33"/>
                  </a:solidFill>
                  <a:effectLst/>
                  <a:uLnTx/>
                  <a:uFillTx/>
                  <a:latin typeface="微软雅黑" panose="020B0503020204020204" pitchFamily="34" charset="-122"/>
                  <a:ea typeface="微软雅黑" panose="020B0503020204020204" pitchFamily="34" charset="-122"/>
                  <a:cs typeface="+mn-cs"/>
                </a:rPr>
                <a:t>研</a:t>
              </a:r>
              <a:r>
                <a:rPr kumimoji="0" lang="zh-CN" altLang="zh-CN" sz="1600"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rPr>
                <a:t>究</a:t>
              </a:r>
              <a:endParaRPr kumimoji="0" lang="zh-CN" altLang="zh-CN" sz="1600"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endParaRPr>
            </a:p>
          </p:txBody>
        </p:sp>
        <p:sp>
          <p:nvSpPr>
            <p:cNvPr id="6" name="矩形 5"/>
            <p:cNvSpPr/>
            <p:nvPr/>
          </p:nvSpPr>
          <p:spPr>
            <a:xfrm>
              <a:off x="2340462" y="3867668"/>
              <a:ext cx="4967769" cy="33863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仪式理论</a:t>
              </a:r>
              <a:r>
                <a:rPr kumimoji="0" lang="zh-CN" altLang="zh-CN" sz="1600"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rPr>
                <a:t>-仪式行为-学生情感-学生行</a:t>
              </a:r>
              <a:r>
                <a:rPr kumimoji="0" lang="zh-CN" altLang="zh-CN" sz="1600"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为</a:t>
              </a:r>
              <a:r>
                <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cs typeface="+mn-cs"/>
                </a:rPr>
                <a:t>的相关性研究</a:t>
              </a:r>
              <a:endPar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p:txBody>
        </p:sp>
        <p:sp>
          <p:nvSpPr>
            <p:cNvPr id="7" name="矩形 6"/>
            <p:cNvSpPr/>
            <p:nvPr/>
          </p:nvSpPr>
          <p:spPr>
            <a:xfrm>
              <a:off x="2330943" y="4453183"/>
              <a:ext cx="5929520" cy="33863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专业课程与德育的</a:t>
              </a:r>
              <a:r>
                <a:rPr kumimoji="0" lang="zh-CN" altLang="zh-CN" sz="1600" i="0" u="none" strike="noStrike" kern="1200" cap="none" spc="0" normalizeH="0" baseline="0" noProof="0" dirty="0">
                  <a:ln>
                    <a:noFill/>
                  </a:ln>
                  <a:solidFill>
                    <a:srgbClr val="9D1F33"/>
                  </a:solidFill>
                  <a:effectLst/>
                  <a:uLnTx/>
                  <a:uFillTx/>
                  <a:latin typeface="微软雅黑" panose="020B0503020204020204" pitchFamily="34" charset="-122"/>
                  <a:ea typeface="微软雅黑" panose="020B0503020204020204" pitchFamily="34" charset="-122"/>
                  <a:cs typeface="+mn-cs"/>
                </a:rPr>
                <a:t>融合研究</a:t>
              </a:r>
              <a:r>
                <a:rPr kumimoji="0" lang="zh-CN" altLang="zh-CN" sz="1600"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（知识，情感</a:t>
              </a:r>
              <a:r>
                <a:rPr kumimoji="0" lang="zh-CN" altLang="zh-CN" sz="160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1600"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价值观，</a:t>
              </a:r>
              <a:r>
                <a:rPr lang="zh-CN"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cs typeface="+mn-cs"/>
                </a:rPr>
                <a:t>教</a:t>
              </a:r>
              <a:r>
                <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cs typeface="+mn-cs"/>
                </a:rPr>
                <a:t>学流程）</a:t>
              </a:r>
              <a:endPar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cs typeface="+mn-cs"/>
              </a:endParaRPr>
            </a:p>
          </p:txBody>
        </p:sp>
        <p:grpSp>
          <p:nvGrpSpPr>
            <p:cNvPr id="12" name="组合 10"/>
            <p:cNvGrpSpPr/>
            <p:nvPr/>
          </p:nvGrpSpPr>
          <p:grpSpPr>
            <a:xfrm>
              <a:off x="1688034" y="3219822"/>
              <a:ext cx="432000" cy="432000"/>
              <a:chOff x="1688034" y="3219822"/>
              <a:chExt cx="432000" cy="432000"/>
            </a:xfrm>
          </p:grpSpPr>
          <p:sp>
            <p:nvSpPr>
              <p:cNvPr id="8" name="矩形 7"/>
              <p:cNvSpPr/>
              <p:nvPr/>
            </p:nvSpPr>
            <p:spPr bwMode="auto">
              <a:xfrm>
                <a:off x="1688034" y="3219822"/>
                <a:ext cx="431778" cy="431898"/>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pic>
            <p:nvPicPr>
              <p:cNvPr id="28694" name="Picture 4" descr="\\MAGNUM\Projects\Microsoft\Cloud Power FY12\Design\ICONS_PNG\Document_Secure.png"/>
              <p:cNvPicPr>
                <a:picLocks noChangeAspect="1"/>
              </p:cNvPicPr>
              <p:nvPr/>
            </p:nvPicPr>
            <p:blipFill>
              <a:blip r:embed="rId1" cstate="print">
                <a:lum bright="100000"/>
              </a:blip>
              <a:stretch>
                <a:fillRect/>
              </a:stretch>
            </p:blipFill>
            <p:spPr>
              <a:xfrm>
                <a:off x="1724190" y="3265134"/>
                <a:ext cx="369317" cy="369317"/>
              </a:xfrm>
              <a:prstGeom prst="rect">
                <a:avLst/>
              </a:prstGeom>
              <a:noFill/>
              <a:ln w="9525">
                <a:noFill/>
              </a:ln>
            </p:spPr>
          </p:pic>
        </p:grpSp>
        <p:grpSp>
          <p:nvGrpSpPr>
            <p:cNvPr id="13" name="组合 36"/>
            <p:cNvGrpSpPr/>
            <p:nvPr/>
          </p:nvGrpSpPr>
          <p:grpSpPr>
            <a:xfrm>
              <a:off x="1688034" y="3835999"/>
              <a:ext cx="432000" cy="432000"/>
              <a:chOff x="1688034" y="3219822"/>
              <a:chExt cx="432000" cy="432000"/>
            </a:xfrm>
          </p:grpSpPr>
          <p:sp>
            <p:nvSpPr>
              <p:cNvPr id="38" name="矩形 37"/>
              <p:cNvSpPr/>
              <p:nvPr/>
            </p:nvSpPr>
            <p:spPr bwMode="auto">
              <a:xfrm>
                <a:off x="1688034" y="3219734"/>
                <a:ext cx="431778" cy="431898"/>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pic>
            <p:nvPicPr>
              <p:cNvPr id="28692" name="Picture 4" descr="\\MAGNUM\Projects\Microsoft\Cloud Power FY12\Design\ICONS_PNG\Document_Secure.png"/>
              <p:cNvPicPr>
                <a:picLocks noChangeAspect="1"/>
              </p:cNvPicPr>
              <p:nvPr/>
            </p:nvPicPr>
            <p:blipFill>
              <a:blip r:embed="rId1" cstate="print">
                <a:lum bright="100000"/>
              </a:blip>
              <a:stretch>
                <a:fillRect/>
              </a:stretch>
            </p:blipFill>
            <p:spPr>
              <a:xfrm>
                <a:off x="1724190" y="3265134"/>
                <a:ext cx="369317" cy="369317"/>
              </a:xfrm>
              <a:prstGeom prst="rect">
                <a:avLst/>
              </a:prstGeom>
              <a:noFill/>
              <a:ln w="9525">
                <a:noFill/>
              </a:ln>
            </p:spPr>
          </p:pic>
        </p:grpSp>
        <p:grpSp>
          <p:nvGrpSpPr>
            <p:cNvPr id="14" name="组合 39"/>
            <p:cNvGrpSpPr/>
            <p:nvPr/>
          </p:nvGrpSpPr>
          <p:grpSpPr>
            <a:xfrm>
              <a:off x="1688034" y="4443958"/>
              <a:ext cx="432000" cy="432000"/>
              <a:chOff x="1688034" y="3219822"/>
              <a:chExt cx="432000" cy="432000"/>
            </a:xfrm>
          </p:grpSpPr>
          <p:sp>
            <p:nvSpPr>
              <p:cNvPr id="9" name="矩形 8"/>
              <p:cNvSpPr/>
              <p:nvPr/>
            </p:nvSpPr>
            <p:spPr bwMode="auto">
              <a:xfrm>
                <a:off x="1688034" y="3219924"/>
                <a:ext cx="431778" cy="431898"/>
              </a:xfrm>
              <a:prstGeom prst="rect">
                <a:avLst/>
              </a:prstGeom>
              <a:solidFill>
                <a:srgbClr val="9D1F33"/>
              </a:solidFill>
              <a:ln w="285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chemeClr val="lt1"/>
                  </a:solidFill>
                  <a:effectLst/>
                  <a:uLnTx/>
                  <a:uFillTx/>
                  <a:latin typeface="+mn-lt"/>
                  <a:ea typeface="+mn-ea"/>
                  <a:cs typeface="+mn-cs"/>
                </a:endParaRPr>
              </a:p>
            </p:txBody>
          </p:sp>
          <p:pic>
            <p:nvPicPr>
              <p:cNvPr id="28690" name="Picture 4" descr="\\MAGNUM\Projects\Microsoft\Cloud Power FY12\Design\ICONS_PNG\Document_Secure.png"/>
              <p:cNvPicPr>
                <a:picLocks noChangeAspect="1"/>
              </p:cNvPicPr>
              <p:nvPr/>
            </p:nvPicPr>
            <p:blipFill>
              <a:blip r:embed="rId1" cstate="print">
                <a:lum bright="100000"/>
              </a:blip>
              <a:stretch>
                <a:fillRect/>
              </a:stretch>
            </p:blipFill>
            <p:spPr>
              <a:xfrm>
                <a:off x="1724190" y="3265134"/>
                <a:ext cx="369317" cy="369317"/>
              </a:xfrm>
              <a:prstGeom prst="rect">
                <a:avLst/>
              </a:prstGeom>
              <a:noFill/>
              <a:ln w="9525">
                <a:noFill/>
              </a:ln>
            </p:spPr>
          </p:pic>
        </p:grpSp>
      </p:grpSp>
      <p:pic>
        <p:nvPicPr>
          <p:cNvPr id="11" name="Picture 4" descr="\\MAGNUM\Projects\Microsoft\Cloud Power FY12\Design\ICONS_PNG\Document_Secure.png"/>
          <p:cNvPicPr>
            <a:picLocks noChangeAspect="1"/>
          </p:cNvPicPr>
          <p:nvPr/>
        </p:nvPicPr>
        <p:blipFill>
          <a:blip r:embed="rId1" cstate="print">
            <a:lum bright="100000"/>
          </a:blip>
          <a:stretch>
            <a:fillRect/>
          </a:stretch>
        </p:blipFill>
        <p:spPr>
          <a:xfrm>
            <a:off x="3237511" y="3841864"/>
            <a:ext cx="369336" cy="369234"/>
          </a:xfrm>
          <a:prstGeom prst="rect">
            <a:avLst/>
          </a:prstGeom>
          <a:noFill/>
          <a:ln w="9525">
            <a:noFill/>
          </a:ln>
        </p:spPr>
      </p:pic>
      <p:sp>
        <p:nvSpPr>
          <p:cNvPr id="28" name="矩形 27"/>
          <p:cNvSpPr/>
          <p:nvPr/>
        </p:nvSpPr>
        <p:spPr>
          <a:xfrm>
            <a:off x="0" y="4714890"/>
            <a:ext cx="9186545" cy="42861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30" name="文本框 1"/>
          <p:cNvSpPr txBox="1"/>
          <p:nvPr/>
        </p:nvSpPr>
        <p:spPr>
          <a:xfrm>
            <a:off x="3163475" y="90805"/>
            <a:ext cx="2749471"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rPr>
              <a:t>（四）</a:t>
            </a:r>
            <a:r>
              <a:rPr lang="zh-CN" altLang="zh-CN" sz="2000" b="1" smtClean="0">
                <a:solidFill>
                  <a:schemeClr val="bg1"/>
                </a:solidFill>
                <a:latin typeface="微软雅黑" panose="020B0503020204020204" pitchFamily="34" charset="-122"/>
                <a:ea typeface="微软雅黑" panose="020B0503020204020204" pitchFamily="34" charset="-122"/>
              </a:rPr>
              <a:t>成效观察和研究</a:t>
            </a:r>
            <a:endParaRPr lang="zh-CN" altLang="zh-CN" sz="2000" b="1" dirty="0">
              <a:solidFill>
                <a:schemeClr val="bg1"/>
              </a:solidFill>
              <a:latin typeface="微软雅黑" panose="020B0503020204020204" pitchFamily="34" charset="-122"/>
              <a:ea typeface="微软雅黑" panose="020B0503020204020204" pitchFamily="34" charset="-122"/>
            </a:endParaRPr>
          </a:p>
        </p:txBody>
      </p:sp>
      <p:sp>
        <p:nvSpPr>
          <p:cNvPr id="27" name="矩形 26"/>
          <p:cNvSpPr/>
          <p:nvPr/>
        </p:nvSpPr>
        <p:spPr>
          <a:xfrm>
            <a:off x="0" y="929005"/>
            <a:ext cx="591374" cy="50482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2</a:t>
            </a:r>
            <a:endParaRPr kumimoji="0" lang="zh-CN" alt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9" name="矩形 28"/>
          <p:cNvSpPr/>
          <p:nvPr/>
        </p:nvSpPr>
        <p:spPr bwMode="auto">
          <a:xfrm>
            <a:off x="250825" y="0"/>
            <a:ext cx="382111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三、实践过程、方法及成效</a:t>
            </a:r>
            <a:endParaRPr lang="zh-CN" altLang="en-US" sz="2000" b="1" dirty="0">
              <a:solidFill>
                <a:schemeClr val="bg1"/>
              </a:solidFill>
              <a:latin typeface="微软雅黑" panose="020B0503020204020204" pitchFamily="34" charset="-122"/>
              <a:ea typeface="微软雅黑" panose="020B0503020204020204" pitchFamily="34" charset="-122"/>
              <a:sym typeface="+mn-ea"/>
            </a:endParaRPr>
          </a:p>
        </p:txBody>
      </p:sp>
      <p:sp>
        <p:nvSpPr>
          <p:cNvPr id="31" name="矩形 30"/>
          <p:cNvSpPr/>
          <p:nvPr/>
        </p:nvSpPr>
        <p:spPr bwMode="auto">
          <a:xfrm>
            <a:off x="4214810" y="4763"/>
            <a:ext cx="492919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33" name="矩形 32"/>
          <p:cNvSpPr/>
          <p:nvPr/>
        </p:nvSpPr>
        <p:spPr bwMode="auto">
          <a:xfrm>
            <a:off x="0" y="0"/>
            <a:ext cx="144463"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6" name="文本框 1"/>
          <p:cNvSpPr txBox="1"/>
          <p:nvPr/>
        </p:nvSpPr>
        <p:spPr>
          <a:xfrm>
            <a:off x="5000628" y="99938"/>
            <a:ext cx="1774846"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sym typeface="+mn-ea"/>
              </a:rPr>
              <a:t>（六）研    究</a:t>
            </a:r>
            <a:endParaRPr lang="zh-CN" altLang="en-US" sz="2000" b="1" smtClean="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0" descr="C:\Documents and Settings\Administrator\桌面\白色版.png"/>
          <p:cNvPicPr>
            <a:picLocks noChangeAspect="1"/>
          </p:cNvPicPr>
          <p:nvPr/>
        </p:nvPicPr>
        <p:blipFill>
          <a:blip r:embed="rId1" cstate="print"/>
          <a:stretch>
            <a:fillRect/>
          </a:stretch>
        </p:blipFill>
        <p:spPr>
          <a:xfrm>
            <a:off x="6561411" y="51411"/>
            <a:ext cx="2547094" cy="508689"/>
          </a:xfrm>
          <a:prstGeom prst="rect">
            <a:avLst/>
          </a:prstGeom>
          <a:noFill/>
          <a:ln w="9525">
            <a:noFill/>
          </a:ln>
        </p:spPr>
      </p:pic>
      <p:sp>
        <p:nvSpPr>
          <p:cNvPr id="14" name="矩形 13"/>
          <p:cNvSpPr/>
          <p:nvPr/>
        </p:nvSpPr>
        <p:spPr>
          <a:xfrm>
            <a:off x="0" y="4643452"/>
            <a:ext cx="9186545" cy="500048"/>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18" name="文本框 1"/>
          <p:cNvSpPr txBox="1"/>
          <p:nvPr/>
        </p:nvSpPr>
        <p:spPr>
          <a:xfrm>
            <a:off x="2709057" y="90805"/>
            <a:ext cx="3005951" cy="400110"/>
          </a:xfrm>
          <a:prstGeom prst="rect">
            <a:avLst/>
          </a:prstGeom>
          <a:noFill/>
        </p:spPr>
        <p:txBody>
          <a:bodyPr wrap="none" rtlCol="0">
            <a:spAutoFit/>
          </a:bodyPr>
          <a:lstStyle/>
          <a:p>
            <a:pPr algn="ctr" rtl="0">
              <a:defRPr/>
            </a:pPr>
            <a:r>
              <a:rPr lang="zh-CN" altLang="en-US" sz="2000" b="1" smtClean="0">
                <a:solidFill>
                  <a:schemeClr val="bg1"/>
                </a:solidFill>
                <a:latin typeface="微软雅黑" panose="020B0503020204020204" pitchFamily="34" charset="-122"/>
                <a:ea typeface="微软雅黑" panose="020B0503020204020204" pitchFamily="34" charset="-122"/>
              </a:rPr>
              <a:t>做好</a:t>
            </a:r>
            <a:r>
              <a:rPr lang="en-US" altLang="zh-CN" sz="2000" b="1" smtClean="0">
                <a:solidFill>
                  <a:schemeClr val="bg1"/>
                </a:solidFill>
                <a:latin typeface="微软雅黑" panose="020B0503020204020204" pitchFamily="34" charset="-122"/>
                <a:ea typeface="微软雅黑" panose="020B0503020204020204" pitchFamily="34" charset="-122"/>
              </a:rPr>
              <a:t>“</a:t>
            </a:r>
            <a:r>
              <a:rPr lang="zh-CN" altLang="en-US" sz="2000" b="1" smtClean="0">
                <a:solidFill>
                  <a:schemeClr val="bg1"/>
                </a:solidFill>
                <a:latin typeface="微软雅黑" panose="020B0503020204020204" pitchFamily="34" charset="-122"/>
                <a:ea typeface="微软雅黑" panose="020B0503020204020204" pitchFamily="34" charset="-122"/>
              </a:rPr>
              <a:t>课程德育</a:t>
            </a:r>
            <a:r>
              <a:rPr lang="en-US" altLang="zh-CN" sz="2000" b="1" smtClean="0">
                <a:solidFill>
                  <a:schemeClr val="bg1"/>
                </a:solidFill>
                <a:latin typeface="微软雅黑" panose="020B0503020204020204" pitchFamily="34" charset="-122"/>
                <a:ea typeface="微软雅黑" panose="020B0503020204020204" pitchFamily="34" charset="-122"/>
              </a:rPr>
              <a:t>”</a:t>
            </a:r>
            <a:r>
              <a:rPr lang="zh-CN" altLang="en-US" sz="2000" b="1" smtClean="0">
                <a:solidFill>
                  <a:schemeClr val="bg1"/>
                </a:solidFill>
                <a:latin typeface="微软雅黑" panose="020B0503020204020204" pitchFamily="34" charset="-122"/>
                <a:ea typeface="微软雅黑" panose="020B0503020204020204" pitchFamily="34" charset="-122"/>
              </a:rPr>
              <a:t>的体会</a:t>
            </a:r>
            <a:endParaRPr lang="zh-CN" altLang="zh-CN" sz="2000" b="1" dirty="0">
              <a:solidFill>
                <a:schemeClr val="bg1"/>
              </a:solidFill>
              <a:latin typeface="微软雅黑" panose="020B0503020204020204" pitchFamily="34" charset="-122"/>
              <a:ea typeface="微软雅黑" panose="020B0503020204020204" pitchFamily="34" charset="-122"/>
            </a:endParaRPr>
          </a:p>
        </p:txBody>
      </p:sp>
      <p:sp>
        <p:nvSpPr>
          <p:cNvPr id="23" name="文本框 1"/>
          <p:cNvSpPr txBox="1"/>
          <p:nvPr/>
        </p:nvSpPr>
        <p:spPr>
          <a:xfrm>
            <a:off x="3163475" y="90805"/>
            <a:ext cx="2749471" cy="400110"/>
          </a:xfrm>
          <a:prstGeom prst="rect">
            <a:avLst/>
          </a:prstGeom>
          <a:noFill/>
        </p:spPr>
        <p:txBody>
          <a:bodyPr wrap="none" rtlCol="0">
            <a:spAutoFit/>
          </a:bodyPr>
          <a:lstStyle/>
          <a:p>
            <a:pPr lvl="0" algn="ctr" rtl="0">
              <a:defRPr/>
            </a:pPr>
            <a:r>
              <a:rPr lang="zh-CN" altLang="en-US" sz="2000" b="1" smtClean="0">
                <a:solidFill>
                  <a:schemeClr val="bg1"/>
                </a:solidFill>
                <a:latin typeface="微软雅黑" panose="020B0503020204020204" pitchFamily="34" charset="-122"/>
                <a:ea typeface="微软雅黑" panose="020B0503020204020204" pitchFamily="34" charset="-122"/>
              </a:rPr>
              <a:t>（四）</a:t>
            </a:r>
            <a:r>
              <a:rPr lang="zh-CN" altLang="zh-CN" sz="2000" b="1" smtClean="0">
                <a:solidFill>
                  <a:schemeClr val="bg1"/>
                </a:solidFill>
                <a:latin typeface="微软雅黑" panose="020B0503020204020204" pitchFamily="34" charset="-122"/>
                <a:ea typeface="微软雅黑" panose="020B0503020204020204" pitchFamily="34" charset="-122"/>
              </a:rPr>
              <a:t>成效观察和研究</a:t>
            </a:r>
            <a:endParaRPr lang="zh-CN" altLang="zh-CN" sz="2000" b="1"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570865" y="1577975"/>
            <a:ext cx="8001000" cy="182372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nSpc>
                <a:spcPts val="3000"/>
              </a:lnSpc>
              <a:buFont typeface="Arial" panose="020B0604020202020204" pitchFamily="34" charset="0"/>
            </a:pPr>
            <a:r>
              <a:rPr lang="en-US" altLang="zh-CN" sz="3600" b="1" dirty="0" smtClean="0">
                <a:solidFill>
                  <a:srgbClr val="9D1F33"/>
                </a:solidFill>
                <a:latin typeface="微软雅黑" panose="020B0503020204020204" pitchFamily="34" charset="-122"/>
                <a:ea typeface="微软雅黑" panose="020B0503020204020204" pitchFamily="34" charset="-122"/>
                <a:sym typeface="+mn-ea"/>
              </a:rPr>
              <a:t>  </a:t>
            </a:r>
            <a:endParaRPr lang="en-US" altLang="zh-CN" sz="3600" b="1" dirty="0" smtClean="0">
              <a:solidFill>
                <a:srgbClr val="9D1F33"/>
              </a:solidFill>
              <a:latin typeface="微软雅黑" panose="020B0503020204020204" pitchFamily="34" charset="-122"/>
              <a:ea typeface="微软雅黑" panose="020B0503020204020204" pitchFamily="34" charset="-122"/>
              <a:sym typeface="+mn-ea"/>
            </a:endParaRPr>
          </a:p>
          <a:p>
            <a:pPr marL="0" lvl="1" algn="ctr">
              <a:lnSpc>
                <a:spcPts val="3000"/>
              </a:lnSpc>
              <a:buFont typeface="Arial" panose="020B0604020202020204" pitchFamily="34" charset="0"/>
            </a:pPr>
            <a:r>
              <a:rPr lang="zh-CN" altLang="en-US" sz="3200" b="1" smtClean="0">
                <a:solidFill>
                  <a:srgbClr val="9D1F33"/>
                </a:solidFill>
                <a:latin typeface="微软雅黑" panose="020B0503020204020204" pitchFamily="34" charset="-122"/>
                <a:ea typeface="微软雅黑" panose="020B0503020204020204" pitchFamily="34" charset="-122"/>
                <a:sym typeface="+mn-ea"/>
              </a:rPr>
              <a:t>以</a:t>
            </a:r>
            <a:r>
              <a:rPr lang="zh-CN" altLang="en-US" sz="3200" b="1" dirty="0" smtClean="0">
                <a:solidFill>
                  <a:srgbClr val="9D1F33"/>
                </a:solidFill>
                <a:latin typeface="微软雅黑" panose="020B0503020204020204" pitchFamily="34" charset="-122"/>
                <a:ea typeface="微软雅黑" panose="020B0503020204020204" pitchFamily="34" charset="-122"/>
                <a:sym typeface="+mn-ea"/>
              </a:rPr>
              <a:t>汝秋叶之静美，唤吾夏花之</a:t>
            </a:r>
            <a:r>
              <a:rPr lang="zh-CN" altLang="en-US" sz="3200" b="1" smtClean="0">
                <a:solidFill>
                  <a:srgbClr val="9D1F33"/>
                </a:solidFill>
                <a:latin typeface="微软雅黑" panose="020B0503020204020204" pitchFamily="34" charset="-122"/>
                <a:ea typeface="微软雅黑" panose="020B0503020204020204" pitchFamily="34" charset="-122"/>
                <a:sym typeface="+mn-ea"/>
              </a:rPr>
              <a:t>绚烂</a:t>
            </a:r>
            <a:endParaRPr lang="en-US" altLang="zh-CN" sz="3200" b="1" smtClean="0">
              <a:solidFill>
                <a:srgbClr val="9D1F33"/>
              </a:solidFill>
              <a:latin typeface="微软雅黑" panose="020B0503020204020204" pitchFamily="34" charset="-122"/>
              <a:ea typeface="微软雅黑" panose="020B0503020204020204" pitchFamily="34" charset="-122"/>
              <a:sym typeface="+mn-ea"/>
            </a:endParaRPr>
          </a:p>
          <a:p>
            <a:pPr marL="0" lvl="1" algn="ctr">
              <a:lnSpc>
                <a:spcPts val="3000"/>
              </a:lnSpc>
              <a:buFont typeface="Arial" panose="020B0604020202020204" pitchFamily="34" charset="0"/>
            </a:pPr>
            <a:endParaRPr lang="zh-CN" altLang="en-US" sz="3600" b="1" dirty="0" smtClean="0">
              <a:solidFill>
                <a:srgbClr val="9D1F33"/>
              </a:solidFill>
              <a:latin typeface="微软雅黑" panose="020B0503020204020204" pitchFamily="34" charset="-122"/>
              <a:ea typeface="微软雅黑" panose="020B0503020204020204" pitchFamily="34" charset="-122"/>
              <a:sym typeface="+mn-ea"/>
            </a:endParaRPr>
          </a:p>
        </p:txBody>
      </p:sp>
      <p:sp>
        <p:nvSpPr>
          <p:cNvPr id="24" name="矩形 23"/>
          <p:cNvSpPr/>
          <p:nvPr/>
        </p:nvSpPr>
        <p:spPr bwMode="auto">
          <a:xfrm>
            <a:off x="0" y="5080"/>
            <a:ext cx="9144000"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ox(out)">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4786328"/>
            <a:ext cx="9186545" cy="357172"/>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bwMode="auto">
          <a:xfrm>
            <a:off x="0" y="4763"/>
            <a:ext cx="9144000" cy="709599"/>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14" name="矩形 13"/>
          <p:cNvSpPr/>
          <p:nvPr/>
        </p:nvSpPr>
        <p:spPr>
          <a:xfrm>
            <a:off x="1000100" y="1785615"/>
            <a:ext cx="7128792" cy="1071570"/>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rtl="0">
              <a:lnSpc>
                <a:spcPct val="150000"/>
              </a:lnSpc>
              <a:defRPr/>
            </a:pPr>
            <a:r>
              <a:rPr lang="zh-CN" altLang="en-US" sz="2400" smtClean="0">
                <a:solidFill>
                  <a:srgbClr val="000000">
                    <a:lumMod val="75000"/>
                    <a:lumOff val="25000"/>
                  </a:srgbClr>
                </a:solidFill>
                <a:latin typeface="微软雅黑" panose="020B0503020204020204" pitchFamily="34" charset="-122"/>
                <a:ea typeface="微软雅黑" panose="020B0503020204020204" pitchFamily="34" charset="-122"/>
              </a:rPr>
              <a:t>发掘</a:t>
            </a:r>
            <a:r>
              <a:rPr lang="zh-CN" altLang="en-US" sz="2400" smtClean="0">
                <a:solidFill>
                  <a:srgbClr val="C00000"/>
                </a:solidFill>
                <a:latin typeface="微软雅黑" panose="020B0503020204020204" pitchFamily="34" charset="-122"/>
                <a:ea typeface="微软雅黑" panose="020B0503020204020204" pitchFamily="34" charset="-122"/>
              </a:rPr>
              <a:t>课程体系</a:t>
            </a:r>
            <a:r>
              <a:rPr lang="zh-CN" altLang="en-US" sz="2400" smtClean="0">
                <a:solidFill>
                  <a:srgbClr val="000000">
                    <a:lumMod val="75000"/>
                    <a:lumOff val="25000"/>
                  </a:srgbClr>
                </a:solidFill>
                <a:latin typeface="微软雅黑" panose="020B0503020204020204" pitchFamily="34" charset="-122"/>
                <a:ea typeface="微软雅黑" panose="020B0503020204020204" pitchFamily="34" charset="-122"/>
              </a:rPr>
              <a:t>理论和知识中的</a:t>
            </a:r>
            <a:endParaRPr lang="en-US" altLang="zh-CN" sz="2400" smtClean="0">
              <a:solidFill>
                <a:srgbClr val="000000">
                  <a:lumMod val="75000"/>
                  <a:lumOff val="25000"/>
                </a:srgbClr>
              </a:solidFill>
              <a:latin typeface="微软雅黑" panose="020B0503020204020204" pitchFamily="34" charset="-122"/>
              <a:ea typeface="微软雅黑" panose="020B0503020204020204" pitchFamily="34" charset="-122"/>
            </a:endParaRPr>
          </a:p>
          <a:p>
            <a:pPr lvl="0" algn="ctr" rtl="0">
              <a:lnSpc>
                <a:spcPct val="150000"/>
              </a:lnSpc>
              <a:defRPr/>
            </a:pPr>
            <a:r>
              <a:rPr lang="zh-CN" altLang="en-US" sz="2400" smtClean="0">
                <a:solidFill>
                  <a:srgbClr val="000000">
                    <a:lumMod val="75000"/>
                    <a:lumOff val="25000"/>
                  </a:srgbClr>
                </a:solidFill>
                <a:latin typeface="微软雅黑" panose="020B0503020204020204" pitchFamily="34" charset="-122"/>
                <a:ea typeface="微软雅黑" panose="020B0503020204020204" pitchFamily="34" charset="-122"/>
              </a:rPr>
              <a:t>辩证唯物主义元素</a:t>
            </a:r>
            <a:endParaRPr lang="en-US" altLang="zh-CN" sz="2400" smtClean="0">
              <a:solidFill>
                <a:srgbClr val="000000">
                  <a:lumMod val="75000"/>
                  <a:lumOff val="25000"/>
                </a:srgbClr>
              </a:solidFill>
              <a:latin typeface="微软雅黑" panose="020B0503020204020204" pitchFamily="34" charset="-122"/>
              <a:ea typeface="微软雅黑" panose="020B0503020204020204" pitchFamily="34" charset="-122"/>
            </a:endParaRPr>
          </a:p>
        </p:txBody>
      </p:sp>
      <p:sp>
        <p:nvSpPr>
          <p:cNvPr id="16" name="矩形 15"/>
          <p:cNvSpPr/>
          <p:nvPr/>
        </p:nvSpPr>
        <p:spPr>
          <a:xfrm>
            <a:off x="1547664" y="3938384"/>
            <a:ext cx="6381922" cy="59245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smtClean="0">
                <a:solidFill>
                  <a:srgbClr val="9D1F33"/>
                </a:solidFill>
                <a:latin typeface="楷体" panose="02010609060101010101" pitchFamily="49" charset="-122"/>
                <a:ea typeface="楷体" panose="02010609060101010101" pitchFamily="49" charset="-122"/>
              </a:rPr>
              <a:t>对立与统一，现象与本质，认知，思维，逻辑</a:t>
            </a:r>
            <a:endParaRPr lang="zh-CN" altLang="en-US" sz="2000" b="1" dirty="0" smtClean="0">
              <a:solidFill>
                <a:srgbClr val="9D1F33"/>
              </a:solidFill>
              <a:latin typeface="楷体" panose="02010609060101010101" pitchFamily="49" charset="-122"/>
              <a:ea typeface="楷体" panose="02010609060101010101" pitchFamily="49" charset="-122"/>
            </a:endParaRPr>
          </a:p>
        </p:txBody>
      </p:sp>
      <p:sp>
        <p:nvSpPr>
          <p:cNvPr id="7" name="矩形 6"/>
          <p:cNvSpPr/>
          <p:nvPr/>
        </p:nvSpPr>
        <p:spPr>
          <a:xfrm>
            <a:off x="-36512" y="929311"/>
            <a:ext cx="575945" cy="57023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9" name="矩形 8"/>
          <p:cNvSpPr/>
          <p:nvPr/>
        </p:nvSpPr>
        <p:spPr>
          <a:xfrm>
            <a:off x="618808" y="928676"/>
            <a:ext cx="6096332" cy="57086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rtl="0">
              <a:defRPr/>
            </a:pPr>
            <a:r>
              <a:rPr lang="en-US" altLang="zh-CN" sz="2000" b="1" smtClean="0">
                <a:solidFill>
                  <a:srgbClr val="9D1F33"/>
                </a:solidFill>
                <a:latin typeface="微软雅黑" panose="020B0503020204020204" pitchFamily="34" charset="-122"/>
                <a:ea typeface="微软雅黑" panose="020B0503020204020204" pitchFamily="34" charset="-122"/>
              </a:rPr>
              <a:t>     </a:t>
            </a:r>
            <a:r>
              <a:rPr lang="en-US" altLang="zh-CN" sz="2400" b="1" smtClean="0">
                <a:solidFill>
                  <a:srgbClr val="9D1F33"/>
                </a:solidFill>
                <a:latin typeface="黑体" panose="02010609060101010101" pitchFamily="49" charset="-122"/>
                <a:ea typeface="黑体" panose="02010609060101010101" pitchFamily="49" charset="-122"/>
              </a:rPr>
              <a:t> </a:t>
            </a:r>
            <a:r>
              <a:rPr lang="zh-CN" altLang="en-US" sz="2000" b="1" smtClean="0">
                <a:solidFill>
                  <a:srgbClr val="9D1F33"/>
                </a:solidFill>
                <a:latin typeface="微软雅黑" panose="020B0503020204020204" pitchFamily="34" charset="-122"/>
                <a:ea typeface="微软雅黑" panose="020B0503020204020204" pitchFamily="34" charset="-122"/>
              </a:rPr>
              <a:t>模块二</a:t>
            </a:r>
            <a:endParaRPr lang="zh-CN" altLang="en-US" sz="2000" b="1" dirty="0">
              <a:solidFill>
                <a:srgbClr val="9D1F33"/>
              </a:solidFill>
              <a:latin typeface="微软雅黑" panose="020B0503020204020204" pitchFamily="34" charset="-122"/>
              <a:ea typeface="微软雅黑" panose="020B0503020204020204" pitchFamily="34" charset="-122"/>
            </a:endParaRPr>
          </a:p>
        </p:txBody>
      </p:sp>
      <p:sp>
        <p:nvSpPr>
          <p:cNvPr id="2" name="矩形 1"/>
          <p:cNvSpPr/>
          <p:nvPr/>
        </p:nvSpPr>
        <p:spPr>
          <a:xfrm>
            <a:off x="1530985" y="3204210"/>
            <a:ext cx="6398601" cy="44450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dirty="0" smtClean="0">
                <a:solidFill>
                  <a:srgbClr val="9D1F33"/>
                </a:solidFill>
                <a:latin typeface="楷体" panose="02010609060101010101" pitchFamily="49" charset="-122"/>
                <a:ea typeface="楷体" panose="02010609060101010101" pitchFamily="49" charset="-122"/>
              </a:rPr>
              <a:t>解构、解</a:t>
            </a:r>
            <a:r>
              <a:rPr lang="zh-CN" altLang="en-US" sz="2000" b="1" smtClean="0">
                <a:solidFill>
                  <a:srgbClr val="9D1F33"/>
                </a:solidFill>
                <a:latin typeface="楷体" panose="02010609060101010101" pitchFamily="49" charset="-122"/>
                <a:ea typeface="楷体" panose="02010609060101010101" pitchFamily="49" charset="-122"/>
              </a:rPr>
              <a:t>析、解读、解释。发掘、深化、提</a:t>
            </a:r>
            <a:r>
              <a:rPr lang="zh-CN" altLang="en-US" sz="2000" b="1" dirty="0" smtClean="0">
                <a:solidFill>
                  <a:srgbClr val="9D1F33"/>
                </a:solidFill>
                <a:latin typeface="楷体" panose="02010609060101010101" pitchFamily="49" charset="-122"/>
                <a:ea typeface="楷体" panose="02010609060101010101" pitchFamily="49" charset="-122"/>
              </a:rPr>
              <a:t>炼、升华</a:t>
            </a:r>
            <a:endParaRPr lang="zh-CN" altLang="en-US" sz="2000" b="1" dirty="0" smtClean="0">
              <a:solidFill>
                <a:srgbClr val="9D1F33"/>
              </a:solidFill>
              <a:latin typeface="楷体" panose="02010609060101010101" pitchFamily="49" charset="-122"/>
              <a:ea typeface="楷体" panose="02010609060101010101" pitchFamily="49"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linds(horizontal)">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2" grpId="0" bldLvl="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4857766"/>
            <a:ext cx="9186545" cy="285734"/>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bwMode="auto">
          <a:xfrm flipV="1">
            <a:off x="0" y="-40959"/>
            <a:ext cx="9144000" cy="25525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pic>
        <p:nvPicPr>
          <p:cNvPr id="84994" name="Picture 2" descr="G:\1演讲与报告\高校讲座\人体解剖学课程思政探索（院长班）\e5f15fd68badbbccca77662c4596f96.png"/>
          <p:cNvPicPr>
            <a:picLocks noChangeAspect="1" noChangeArrowheads="1"/>
          </p:cNvPicPr>
          <p:nvPr/>
        </p:nvPicPr>
        <p:blipFill>
          <a:blip r:embed="rId1"/>
          <a:srcRect/>
          <a:stretch>
            <a:fillRect/>
          </a:stretch>
        </p:blipFill>
        <p:spPr bwMode="auto">
          <a:xfrm>
            <a:off x="-14315" y="500049"/>
            <a:ext cx="9169118" cy="4143404"/>
          </a:xfrm>
          <a:prstGeom prst="rect">
            <a:avLst/>
          </a:prstGeom>
          <a:noFill/>
          <a:ln>
            <a:solidFill>
              <a:schemeClr val="accent2"/>
            </a:solidFill>
          </a:ln>
        </p:spPr>
      </p:pic>
      <p:cxnSp>
        <p:nvCxnSpPr>
          <p:cNvPr id="6" name="直接连接符 5"/>
          <p:cNvCxnSpPr/>
          <p:nvPr/>
        </p:nvCxnSpPr>
        <p:spPr>
          <a:xfrm>
            <a:off x="6572264" y="4500576"/>
            <a:ext cx="2357454"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2428860" y="3786196"/>
            <a:ext cx="178595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785786" y="4572014"/>
            <a:ext cx="1214446"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714348" y="3214692"/>
            <a:ext cx="2643206" cy="1588"/>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4357686" y="3214692"/>
            <a:ext cx="2928958"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G:\1演讲与报告\高校讲座\人体解剖学课程思政探索（院长班）\e5f15fd68badbbccca77662c4596f96.png"/>
          <p:cNvPicPr>
            <a:picLocks noChangeAspect="1" noChangeArrowheads="1"/>
          </p:cNvPicPr>
          <p:nvPr/>
        </p:nvPicPr>
        <p:blipFill>
          <a:blip r:embed="rId1"/>
          <a:srcRect/>
          <a:stretch>
            <a:fillRect/>
          </a:stretch>
        </p:blipFill>
        <p:spPr bwMode="auto">
          <a:xfrm>
            <a:off x="365125" y="669925"/>
            <a:ext cx="8413750" cy="3802063"/>
          </a:xfrm>
          <a:prstGeom prst="rect">
            <a:avLst/>
          </a:prstGeom>
          <a:noFill/>
        </p:spPr>
      </p:pic>
      <p:pic>
        <p:nvPicPr>
          <p:cNvPr id="84995" name="Picture 3" descr="G:\1演讲与报告\高校讲座\人体解剖学课程思政探索（院长班）\关节稳定与灵活.jpg"/>
          <p:cNvPicPr>
            <a:picLocks noChangeAspect="1" noChangeArrowheads="1"/>
          </p:cNvPicPr>
          <p:nvPr/>
        </p:nvPicPr>
        <p:blipFill>
          <a:blip r:embed="rId2"/>
          <a:srcRect/>
          <a:stretch>
            <a:fillRect/>
          </a:stretch>
        </p:blipFill>
        <p:spPr bwMode="auto">
          <a:xfrm>
            <a:off x="361950" y="266700"/>
            <a:ext cx="8420100" cy="4610100"/>
          </a:xfrm>
          <a:prstGeom prst="rect">
            <a:avLst/>
          </a:prstGeom>
          <a:noFill/>
        </p:spPr>
      </p:pic>
      <p:pic>
        <p:nvPicPr>
          <p:cNvPr id="84996" name="Picture 4" descr="G:\1演讲与报告\高校讲座\人体解剖学课程思政探索（院长班）\拮抗肌.jpg"/>
          <p:cNvPicPr>
            <a:picLocks noChangeAspect="1" noChangeArrowheads="1"/>
          </p:cNvPicPr>
          <p:nvPr/>
        </p:nvPicPr>
        <p:blipFill>
          <a:blip r:embed="rId3"/>
          <a:srcRect/>
          <a:stretch>
            <a:fillRect/>
          </a:stretch>
        </p:blipFill>
        <p:spPr bwMode="auto">
          <a:xfrm>
            <a:off x="347663" y="366713"/>
            <a:ext cx="8448675" cy="4410075"/>
          </a:xfrm>
          <a:prstGeom prst="rect">
            <a:avLst/>
          </a:prstGeom>
          <a:noFill/>
        </p:spPr>
      </p:pic>
      <p:pic>
        <p:nvPicPr>
          <p:cNvPr id="84997" name="Picture 5" descr="G:\1演讲与报告\高校讲座\人体解剖学课程思政探索（院长班）\1.jpg"/>
          <p:cNvPicPr>
            <a:picLocks noChangeAspect="1" noChangeArrowheads="1"/>
          </p:cNvPicPr>
          <p:nvPr/>
        </p:nvPicPr>
        <p:blipFill>
          <a:blip r:embed="rId4"/>
          <a:srcRect/>
          <a:stretch>
            <a:fillRect/>
          </a:stretch>
        </p:blipFill>
        <p:spPr bwMode="auto">
          <a:xfrm>
            <a:off x="323850" y="280988"/>
            <a:ext cx="8496300" cy="4581525"/>
          </a:xfrm>
          <a:prstGeom prst="rect">
            <a:avLst/>
          </a:prstGeom>
          <a:noFill/>
        </p:spPr>
      </p:pic>
      <p:pic>
        <p:nvPicPr>
          <p:cNvPr id="84998" name="Picture 6" descr="G:\1演讲与报告\高校讲座\人体解剖学课程思政探索（院长班）\2.jpg"/>
          <p:cNvPicPr>
            <a:picLocks noChangeAspect="1" noChangeArrowheads="1"/>
          </p:cNvPicPr>
          <p:nvPr/>
        </p:nvPicPr>
        <p:blipFill>
          <a:blip r:embed="rId5"/>
          <a:srcRect/>
          <a:stretch>
            <a:fillRect/>
          </a:stretch>
        </p:blipFill>
        <p:spPr bwMode="auto">
          <a:xfrm>
            <a:off x="-41042" y="257174"/>
            <a:ext cx="9185041" cy="4693933"/>
          </a:xfrm>
          <a:prstGeom prst="rect">
            <a:avLst/>
          </a:prstGeom>
          <a:noFill/>
          <a:ln w="12700">
            <a:solidFill>
              <a:schemeClr val="accent2"/>
            </a:solidFill>
          </a:ln>
        </p:spPr>
      </p:pic>
      <p:cxnSp>
        <p:nvCxnSpPr>
          <p:cNvPr id="7" name="直接连接符 6"/>
          <p:cNvCxnSpPr/>
          <p:nvPr/>
        </p:nvCxnSpPr>
        <p:spPr>
          <a:xfrm>
            <a:off x="1142976" y="3786196"/>
            <a:ext cx="1928826"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1785918" y="3571882"/>
            <a:ext cx="285752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714348" y="4714890"/>
            <a:ext cx="2428892"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785786" y="4929204"/>
            <a:ext cx="2643206"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G:\1演讲与报告\高校讲座\人体解剖学课程思政探索（院长班）\e5f15fd68badbbccca77662c4596f96.png"/>
          <p:cNvPicPr>
            <a:picLocks noChangeAspect="1" noChangeArrowheads="1"/>
          </p:cNvPicPr>
          <p:nvPr/>
        </p:nvPicPr>
        <p:blipFill>
          <a:blip r:embed="rId1"/>
          <a:srcRect/>
          <a:stretch>
            <a:fillRect/>
          </a:stretch>
        </p:blipFill>
        <p:spPr bwMode="auto">
          <a:xfrm>
            <a:off x="365125" y="669925"/>
            <a:ext cx="8413750" cy="3802063"/>
          </a:xfrm>
          <a:prstGeom prst="rect">
            <a:avLst/>
          </a:prstGeom>
          <a:noFill/>
        </p:spPr>
      </p:pic>
      <p:pic>
        <p:nvPicPr>
          <p:cNvPr id="84995" name="Picture 3" descr="G:\1演讲与报告\高校讲座\人体解剖学课程思政探索（院长班）\关节稳定与灵活.jpg"/>
          <p:cNvPicPr>
            <a:picLocks noChangeAspect="1" noChangeArrowheads="1"/>
          </p:cNvPicPr>
          <p:nvPr/>
        </p:nvPicPr>
        <p:blipFill>
          <a:blip r:embed="rId2"/>
          <a:srcRect/>
          <a:stretch>
            <a:fillRect/>
          </a:stretch>
        </p:blipFill>
        <p:spPr bwMode="auto">
          <a:xfrm>
            <a:off x="361950" y="266700"/>
            <a:ext cx="8420100" cy="4610100"/>
          </a:xfrm>
          <a:prstGeom prst="rect">
            <a:avLst/>
          </a:prstGeom>
          <a:noFill/>
        </p:spPr>
      </p:pic>
      <p:pic>
        <p:nvPicPr>
          <p:cNvPr id="84996" name="Picture 4" descr="G:\1演讲与报告\高校讲座\人体解剖学课程思政探索（院长班）\拮抗肌.jpg"/>
          <p:cNvPicPr>
            <a:picLocks noChangeAspect="1" noChangeArrowheads="1"/>
          </p:cNvPicPr>
          <p:nvPr/>
        </p:nvPicPr>
        <p:blipFill>
          <a:blip r:embed="rId3"/>
          <a:srcRect/>
          <a:stretch>
            <a:fillRect/>
          </a:stretch>
        </p:blipFill>
        <p:spPr bwMode="auto">
          <a:xfrm>
            <a:off x="347663" y="366713"/>
            <a:ext cx="8448675" cy="4410075"/>
          </a:xfrm>
          <a:prstGeom prst="rect">
            <a:avLst/>
          </a:prstGeom>
          <a:noFill/>
        </p:spPr>
      </p:pic>
      <p:pic>
        <p:nvPicPr>
          <p:cNvPr id="84997" name="Picture 5" descr="G:\1演讲与报告\高校讲座\人体解剖学课程思政探索（院长班）\1.jpg"/>
          <p:cNvPicPr>
            <a:picLocks noChangeAspect="1" noChangeArrowheads="1"/>
          </p:cNvPicPr>
          <p:nvPr/>
        </p:nvPicPr>
        <p:blipFill>
          <a:blip r:embed="rId4"/>
          <a:srcRect/>
          <a:stretch>
            <a:fillRect/>
          </a:stretch>
        </p:blipFill>
        <p:spPr bwMode="auto">
          <a:xfrm>
            <a:off x="-32" y="142858"/>
            <a:ext cx="9144032" cy="4892284"/>
          </a:xfrm>
          <a:prstGeom prst="rect">
            <a:avLst/>
          </a:prstGeom>
          <a:noFill/>
          <a:ln>
            <a:solidFill>
              <a:schemeClr val="accent2"/>
            </a:solidFill>
          </a:ln>
        </p:spPr>
      </p:pic>
      <p:cxnSp>
        <p:nvCxnSpPr>
          <p:cNvPr id="6" name="直接连接符 5"/>
          <p:cNvCxnSpPr/>
          <p:nvPr/>
        </p:nvCxnSpPr>
        <p:spPr>
          <a:xfrm>
            <a:off x="3714744" y="4214824"/>
            <a:ext cx="214314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357158" y="4429138"/>
            <a:ext cx="3714776"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6215074" y="4786328"/>
            <a:ext cx="1928826"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4786328"/>
            <a:ext cx="9186545" cy="357172"/>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a:solidFill>
                <a:schemeClr val="bg1"/>
              </a:solidFill>
              <a:latin typeface="微软雅黑" panose="020B0503020204020204" pitchFamily="34" charset="-122"/>
              <a:ea typeface="微软雅黑" panose="020B0503020204020204" pitchFamily="34" charset="-122"/>
            </a:endParaRPr>
          </a:p>
        </p:txBody>
      </p:sp>
      <p:sp>
        <p:nvSpPr>
          <p:cNvPr id="11" name="矩形 10"/>
          <p:cNvSpPr/>
          <p:nvPr/>
        </p:nvSpPr>
        <p:spPr>
          <a:xfrm>
            <a:off x="3003217" y="4774168"/>
            <a:ext cx="2316480" cy="306705"/>
          </a:xfrm>
          <a:prstGeom prst="rect">
            <a:avLst/>
          </a:prstGeom>
        </p:spPr>
        <p:txBody>
          <a:bodyPr wrap="none">
            <a:spAutoFit/>
          </a:bodyPr>
          <a:lstStyle/>
          <a:p>
            <a:r>
              <a:rPr lang="zh-CN" altLang="en-US" sz="1400" b="1" dirty="0">
                <a:solidFill>
                  <a:schemeClr val="bg1"/>
                </a:solidFill>
                <a:latin typeface="微软雅黑" panose="020B0503020204020204" pitchFamily="34" charset="-122"/>
                <a:ea typeface="微软雅黑" panose="020B0503020204020204" pitchFamily="34" charset="-122"/>
              </a:rPr>
              <a:t>“所有课堂都有育人功能”</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sp>
        <p:nvSpPr>
          <p:cNvPr id="18" name="矩形 17"/>
          <p:cNvSpPr/>
          <p:nvPr/>
        </p:nvSpPr>
        <p:spPr>
          <a:xfrm>
            <a:off x="1099068" y="71420"/>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
        <p:nvSpPr>
          <p:cNvPr id="19" name="矩形 18"/>
          <p:cNvSpPr/>
          <p:nvPr/>
        </p:nvSpPr>
        <p:spPr>
          <a:xfrm>
            <a:off x="10160" y="763898"/>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32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1</a:t>
            </a:r>
            <a:endParaRPr kumimoji="0" lang="en-US" sz="32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9" name="矩形 28"/>
          <p:cNvSpPr/>
          <p:nvPr/>
        </p:nvSpPr>
        <p:spPr>
          <a:xfrm>
            <a:off x="571472" y="99304"/>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
        <p:nvSpPr>
          <p:cNvPr id="2" name="矩形 1"/>
          <p:cNvSpPr/>
          <p:nvPr/>
        </p:nvSpPr>
        <p:spPr>
          <a:xfrm>
            <a:off x="642910" y="1500180"/>
            <a:ext cx="7632700" cy="164307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b="1" smtClean="0">
                <a:solidFill>
                  <a:schemeClr val="tx1"/>
                </a:solidFill>
              </a:rPr>
              <a:t>      </a:t>
            </a:r>
            <a:endParaRPr lang="en-US" altLang="zh-CN" b="1" smtClean="0">
              <a:solidFill>
                <a:schemeClr val="tx1"/>
              </a:solidFill>
            </a:endParaRPr>
          </a:p>
          <a:p>
            <a:r>
              <a:rPr lang="en-US" altLang="zh-CN" b="1" smtClean="0">
                <a:solidFill>
                  <a:schemeClr val="tx1"/>
                </a:solidFill>
              </a:rPr>
              <a:t>      </a:t>
            </a:r>
            <a:endParaRPr lang="en-US" altLang="zh-CN" b="1" smtClean="0">
              <a:solidFill>
                <a:schemeClr val="tx1"/>
              </a:solidFill>
            </a:endParaRPr>
          </a:p>
          <a:p>
            <a:r>
              <a:rPr lang="en-US" altLang="zh-CN" b="1" smtClean="0">
                <a:solidFill>
                  <a:schemeClr val="tx1"/>
                </a:solidFill>
              </a:rPr>
              <a:t>        </a:t>
            </a:r>
            <a:r>
              <a:rPr lang="zh-CN" altLang="en-US" b="1" smtClean="0">
                <a:solidFill>
                  <a:schemeClr val="tx1"/>
                </a:solidFill>
              </a:rPr>
              <a:t>教育部关于深化本科教育教学改革全面提高人才培养质量的意见</a:t>
            </a:r>
            <a:r>
              <a:rPr lang="zh-CN" altLang="en-US" smtClean="0">
                <a:solidFill>
                  <a:schemeClr val="tx1"/>
                </a:solidFill>
              </a:rPr>
              <a:t>                                   </a:t>
            </a:r>
            <a:endParaRPr lang="en-US" altLang="zh-CN" smtClean="0">
              <a:solidFill>
                <a:schemeClr val="tx1"/>
              </a:solidFill>
            </a:endParaRPr>
          </a:p>
          <a:p>
            <a:r>
              <a:rPr lang="en-US" altLang="zh-CN" smtClean="0">
                <a:solidFill>
                  <a:schemeClr val="tx1"/>
                </a:solidFill>
              </a:rPr>
              <a:t>                        </a:t>
            </a:r>
            <a:r>
              <a:rPr lang="zh-CN" altLang="en-US" smtClean="0">
                <a:solidFill>
                  <a:schemeClr val="tx1"/>
                </a:solidFill>
              </a:rPr>
              <a:t>  教高</a:t>
            </a:r>
            <a:r>
              <a:rPr lang="en-US" altLang="zh-CN" smtClean="0">
                <a:solidFill>
                  <a:schemeClr val="tx1"/>
                </a:solidFill>
              </a:rPr>
              <a:t>〔2019〕6</a:t>
            </a:r>
            <a:r>
              <a:rPr lang="zh-CN" altLang="en-US" smtClean="0">
                <a:solidFill>
                  <a:schemeClr val="tx1"/>
                </a:solidFill>
              </a:rPr>
              <a:t>号         </a:t>
            </a:r>
            <a:r>
              <a:rPr lang="en-US" altLang="zh-CN" smtClean="0">
                <a:solidFill>
                  <a:srgbClr val="FF0000"/>
                </a:solidFill>
              </a:rPr>
              <a:t>2019</a:t>
            </a:r>
            <a:r>
              <a:rPr lang="zh-CN" altLang="en-US" smtClean="0">
                <a:solidFill>
                  <a:srgbClr val="FF0000"/>
                </a:solidFill>
              </a:rPr>
              <a:t>年</a:t>
            </a:r>
            <a:r>
              <a:rPr lang="en-US" altLang="zh-CN" smtClean="0">
                <a:solidFill>
                  <a:srgbClr val="FF0000"/>
                </a:solidFill>
              </a:rPr>
              <a:t>9</a:t>
            </a:r>
            <a:r>
              <a:rPr lang="zh-CN" altLang="en-US" smtClean="0">
                <a:solidFill>
                  <a:srgbClr val="FF0000"/>
                </a:solidFill>
              </a:rPr>
              <a:t>月</a:t>
            </a:r>
            <a:r>
              <a:rPr lang="en-US" altLang="zh-CN" smtClean="0">
                <a:solidFill>
                  <a:srgbClr val="FF0000"/>
                </a:solidFill>
              </a:rPr>
              <a:t>29</a:t>
            </a:r>
            <a:r>
              <a:rPr lang="zh-CN" altLang="en-US" smtClean="0">
                <a:solidFill>
                  <a:srgbClr val="FF0000"/>
                </a:solidFill>
              </a:rPr>
              <a:t>日</a:t>
            </a:r>
            <a:r>
              <a:rPr lang="zh-CN" altLang="en-US" smtClean="0">
                <a:solidFill>
                  <a:srgbClr val="000000"/>
                </a:solidFill>
                <a:latin typeface="微软雅黑" panose="020B0503020204020204" pitchFamily="34" charset="-122"/>
                <a:ea typeface="微软雅黑" panose="020B0503020204020204" pitchFamily="34" charset="-122"/>
                <a:sym typeface="+mn-ea"/>
              </a:rPr>
              <a:t>        </a:t>
            </a:r>
            <a:endParaRPr lang="en-US" altLang="zh-CN" smtClean="0">
              <a:solidFill>
                <a:srgbClr val="000000"/>
              </a:solidFill>
              <a:latin typeface="微软雅黑" panose="020B0503020204020204" pitchFamily="34" charset="-122"/>
              <a:ea typeface="微软雅黑" panose="020B0503020204020204" pitchFamily="34" charset="-122"/>
              <a:sym typeface="+mn-ea"/>
            </a:endParaRPr>
          </a:p>
          <a:p>
            <a:pPr lvl="0">
              <a:lnSpc>
                <a:spcPct val="130000"/>
              </a:lnSpc>
            </a:pPr>
            <a:r>
              <a:rPr lang="en-US" altLang="zh-CN" smtClean="0">
                <a:solidFill>
                  <a:srgbClr val="9D1F33"/>
                </a:solidFill>
                <a:latin typeface="微软雅黑" panose="020B0503020204020204" pitchFamily="34" charset="-122"/>
                <a:ea typeface="微软雅黑" panose="020B0503020204020204" pitchFamily="34" charset="-122"/>
                <a:sym typeface="+mn-ea"/>
              </a:rPr>
              <a:t>       </a:t>
            </a:r>
            <a:r>
              <a:rPr lang="zh-CN" altLang="en-US" sz="1600" smtClean="0">
                <a:solidFill>
                  <a:srgbClr val="9D1F33"/>
                </a:solidFill>
                <a:latin typeface="微软雅黑" panose="020B0503020204020204" pitchFamily="34" charset="-122"/>
                <a:ea typeface="微软雅黑" panose="020B0503020204020204" pitchFamily="34" charset="-122"/>
                <a:sym typeface="+mn-ea"/>
              </a:rPr>
              <a:t>把</a:t>
            </a:r>
            <a:r>
              <a:rPr lang="zh-CN" altLang="en-US" sz="1600" dirty="0" smtClean="0">
                <a:solidFill>
                  <a:srgbClr val="9D1F33"/>
                </a:solidFill>
                <a:latin typeface="微软雅黑" panose="020B0503020204020204" pitchFamily="34" charset="-122"/>
                <a:ea typeface="微软雅黑" panose="020B0503020204020204" pitchFamily="34" charset="-122"/>
                <a:sym typeface="+mn-ea"/>
              </a:rPr>
              <a:t>课程思政建设作为落实立德树人根本任务的</a:t>
            </a:r>
            <a:r>
              <a:rPr lang="zh-CN" altLang="en-US" sz="1600" b="1" dirty="0" smtClean="0">
                <a:solidFill>
                  <a:srgbClr val="FF0000"/>
                </a:solidFill>
                <a:latin typeface="微软雅黑" panose="020B0503020204020204" pitchFamily="34" charset="-122"/>
                <a:ea typeface="微软雅黑" panose="020B0503020204020204" pitchFamily="34" charset="-122"/>
                <a:sym typeface="+mn-ea"/>
              </a:rPr>
              <a:t>关键环节</a:t>
            </a:r>
            <a:r>
              <a:rPr lang="zh-CN" altLang="en-US" sz="1600" dirty="0" smtClean="0">
                <a:solidFill>
                  <a:srgbClr val="000000"/>
                </a:solidFill>
                <a:latin typeface="微软雅黑" panose="020B0503020204020204" pitchFamily="34" charset="-122"/>
                <a:ea typeface="微软雅黑" panose="020B0503020204020204" pitchFamily="34" charset="-122"/>
                <a:sym typeface="+mn-ea"/>
              </a:rPr>
              <a:t>，坚持知识传授与价值引领相统一、显性教育与隐性教育相统一，充分发掘</a:t>
            </a:r>
            <a:r>
              <a:rPr lang="zh-CN" altLang="en-US" sz="1600" dirty="0" smtClean="0">
                <a:solidFill>
                  <a:srgbClr val="9D1F33"/>
                </a:solidFill>
                <a:latin typeface="微软雅黑" panose="020B0503020204020204" pitchFamily="34" charset="-122"/>
                <a:ea typeface="微软雅黑" panose="020B0503020204020204" pitchFamily="34" charset="-122"/>
                <a:sym typeface="+mn-ea"/>
              </a:rPr>
              <a:t>各类课程和教学方式</a:t>
            </a:r>
            <a:r>
              <a:rPr lang="zh-CN" altLang="en-US" sz="1600" dirty="0" smtClean="0">
                <a:solidFill>
                  <a:srgbClr val="000000"/>
                </a:solidFill>
                <a:latin typeface="微软雅黑" panose="020B0503020204020204" pitchFamily="34" charset="-122"/>
                <a:ea typeface="微软雅黑" panose="020B0503020204020204" pitchFamily="34" charset="-122"/>
                <a:sym typeface="+mn-ea"/>
              </a:rPr>
              <a:t>中蕴含的思想政治教育</a:t>
            </a:r>
            <a:r>
              <a:rPr lang="zh-CN" altLang="en-US" sz="1600" smtClean="0">
                <a:solidFill>
                  <a:srgbClr val="000000"/>
                </a:solidFill>
                <a:latin typeface="微软雅黑" panose="020B0503020204020204" pitchFamily="34" charset="-122"/>
                <a:ea typeface="微软雅黑" panose="020B0503020204020204" pitchFamily="34" charset="-122"/>
                <a:sym typeface="+mn-ea"/>
              </a:rPr>
              <a:t>资源。</a:t>
            </a:r>
            <a:endParaRPr lang="en-US" altLang="en-US" sz="1600" smtClean="0">
              <a:solidFill>
                <a:schemeClr val="tx1"/>
              </a:solidFill>
              <a:latin typeface="楷体" panose="02010609060101010101" pitchFamily="49" charset="-122"/>
              <a:ea typeface="楷体" panose="02010609060101010101" pitchFamily="49" charset="-122"/>
              <a:sym typeface="+mn-ea"/>
            </a:endParaRPr>
          </a:p>
          <a:p>
            <a:pPr lvl="0">
              <a:lnSpc>
                <a:spcPct val="130000"/>
              </a:lnSpc>
            </a:pPr>
            <a:r>
              <a:rPr lang="en-US" altLang="zh-CN" smtClean="0">
                <a:solidFill>
                  <a:schemeClr val="tx1"/>
                </a:solidFill>
              </a:rPr>
              <a:t>                                                     </a:t>
            </a:r>
            <a:endParaRPr lang="en-US" altLang="en-US" dirty="0">
              <a:solidFill>
                <a:schemeClr val="tx1"/>
              </a:solidFill>
              <a:latin typeface="楷体" panose="02010609060101010101" pitchFamily="49" charset="-122"/>
              <a:ea typeface="楷体" panose="02010609060101010101" pitchFamily="49" charset="-122"/>
              <a:sym typeface="+mn-ea"/>
            </a:endParaRPr>
          </a:p>
        </p:txBody>
      </p:sp>
      <p:grpSp>
        <p:nvGrpSpPr>
          <p:cNvPr id="3" name="组合 12"/>
          <p:cNvGrpSpPr/>
          <p:nvPr/>
        </p:nvGrpSpPr>
        <p:grpSpPr>
          <a:xfrm>
            <a:off x="0" y="0"/>
            <a:ext cx="9144000" cy="604838"/>
            <a:chOff x="0" y="0"/>
            <a:chExt cx="9143999" cy="605532"/>
          </a:xfrm>
        </p:grpSpPr>
        <p:sp>
          <p:nvSpPr>
            <p:cNvPr id="15" name="矩形 14"/>
            <p:cNvSpPr/>
            <p:nvPr/>
          </p:nvSpPr>
          <p:spPr bwMode="auto">
            <a:xfrm>
              <a:off x="0" y="0"/>
              <a:ext cx="144463"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16" name="矩形 15"/>
            <p:cNvSpPr/>
            <p:nvPr/>
          </p:nvSpPr>
          <p:spPr bwMode="auto">
            <a:xfrm>
              <a:off x="250825" y="0"/>
              <a:ext cx="2089150"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zh-CN"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7" name="矩形 16"/>
            <p:cNvSpPr/>
            <p:nvPr/>
          </p:nvSpPr>
          <p:spPr bwMode="auto">
            <a:xfrm>
              <a:off x="2439988" y="4768"/>
              <a:ext cx="6704011"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a:solidFill>
                    <a:schemeClr val="bg1"/>
                  </a:solidFill>
                  <a:latin typeface="微软雅黑" panose="020B0503020204020204" pitchFamily="34" charset="-122"/>
                  <a:ea typeface="微软雅黑" panose="020B0503020204020204" pitchFamily="34" charset="-122"/>
                </a:rPr>
                <a:t>课程思政的“概念与内涵”</a:t>
              </a:r>
              <a:endParaRPr lang="zh-CN" altLang="en-US" sz="2000" b="1">
                <a:solidFill>
                  <a:schemeClr val="bg1"/>
                </a:solidFill>
                <a:latin typeface="微软雅黑" panose="020B0503020204020204" pitchFamily="34" charset="-122"/>
                <a:ea typeface="微软雅黑" panose="020B0503020204020204" pitchFamily="34" charset="-122"/>
              </a:endParaRPr>
            </a:p>
          </p:txBody>
        </p:sp>
      </p:grpSp>
      <p:sp>
        <p:nvSpPr>
          <p:cNvPr id="5" name="矩形 4"/>
          <p:cNvSpPr/>
          <p:nvPr/>
        </p:nvSpPr>
        <p:spPr>
          <a:xfrm>
            <a:off x="1226068" y="198420"/>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
        <p:nvSpPr>
          <p:cNvPr id="14" name="矩形 13"/>
          <p:cNvSpPr/>
          <p:nvPr/>
        </p:nvSpPr>
        <p:spPr>
          <a:xfrm>
            <a:off x="728980" y="764540"/>
            <a:ext cx="5186680" cy="59118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sz="2000" b="1">
                <a:solidFill>
                  <a:srgbClr val="9D1F33"/>
                </a:solidFill>
                <a:latin typeface="微软雅黑" panose="020B0503020204020204" pitchFamily="34" charset="-122"/>
                <a:ea typeface="微软雅黑" panose="020B0503020204020204" pitchFamily="34" charset="-122"/>
              </a:rPr>
              <a:t>            </a:t>
            </a:r>
            <a:r>
              <a:rPr lang="zh-CN" altLang="en-US" sz="2000" b="1">
                <a:solidFill>
                  <a:srgbClr val="9D1F33"/>
                </a:solidFill>
                <a:latin typeface="微软雅黑" panose="020B0503020204020204" pitchFamily="34" charset="-122"/>
                <a:ea typeface="微软雅黑" panose="020B0503020204020204" pitchFamily="34" charset="-122"/>
                <a:sym typeface="+mn-ea"/>
              </a:rPr>
              <a:t>“课程思政”的提</a:t>
            </a:r>
            <a:r>
              <a:rPr lang="zh-CN" altLang="en-US" sz="2000" b="1" smtClean="0">
                <a:solidFill>
                  <a:srgbClr val="9D1F33"/>
                </a:solidFill>
                <a:latin typeface="微软雅黑" panose="020B0503020204020204" pitchFamily="34" charset="-122"/>
                <a:ea typeface="微软雅黑" panose="020B0503020204020204" pitchFamily="34" charset="-122"/>
                <a:sym typeface="+mn-ea"/>
              </a:rPr>
              <a:t>出和推进</a:t>
            </a:r>
            <a:endParaRPr lang="zh-CN" altLang="en-US" sz="2000" b="1">
              <a:solidFill>
                <a:srgbClr val="9D1F33"/>
              </a:solidFill>
              <a:latin typeface="微软雅黑" panose="020B0503020204020204" pitchFamily="34" charset="-122"/>
              <a:ea typeface="微软雅黑" panose="020B0503020204020204" pitchFamily="34" charset="-122"/>
            </a:endParaRPr>
          </a:p>
        </p:txBody>
      </p:sp>
      <p:sp>
        <p:nvSpPr>
          <p:cNvPr id="20" name="矩形 19"/>
          <p:cNvSpPr/>
          <p:nvPr/>
        </p:nvSpPr>
        <p:spPr>
          <a:xfrm>
            <a:off x="642910" y="3286130"/>
            <a:ext cx="7632700" cy="1357322"/>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b="1" smtClean="0">
                <a:solidFill>
                  <a:schemeClr val="tx1"/>
                </a:solidFill>
              </a:rPr>
              <a:t>      </a:t>
            </a:r>
            <a:endParaRPr lang="en-US" altLang="zh-CN" b="1" smtClean="0">
              <a:solidFill>
                <a:schemeClr val="tx1"/>
              </a:solidFill>
            </a:endParaRPr>
          </a:p>
          <a:p>
            <a:r>
              <a:rPr lang="en-US" altLang="zh-CN" b="1" smtClean="0">
                <a:solidFill>
                  <a:schemeClr val="tx1"/>
                </a:solidFill>
              </a:rPr>
              <a:t>      </a:t>
            </a:r>
            <a:endParaRPr lang="en-US" altLang="zh-CN" b="1" smtClean="0">
              <a:solidFill>
                <a:schemeClr val="tx1"/>
              </a:solidFill>
            </a:endParaRPr>
          </a:p>
          <a:p>
            <a:r>
              <a:rPr lang="en-US" altLang="zh-CN" b="1" smtClean="0">
                <a:solidFill>
                  <a:schemeClr val="tx1"/>
                </a:solidFill>
              </a:rPr>
              <a:t>                     </a:t>
            </a:r>
            <a:r>
              <a:rPr lang="zh-CN" altLang="en-US" b="1" smtClean="0">
                <a:solidFill>
                  <a:schemeClr val="tx1"/>
                </a:solidFill>
              </a:rPr>
              <a:t>教育部关于一流本科课程建设的实施意见</a:t>
            </a:r>
            <a:r>
              <a:rPr lang="zh-CN" altLang="en-US" smtClean="0">
                <a:solidFill>
                  <a:schemeClr val="tx1"/>
                </a:solidFill>
              </a:rPr>
              <a:t>                                   </a:t>
            </a:r>
            <a:endParaRPr lang="en-US" altLang="zh-CN" smtClean="0">
              <a:solidFill>
                <a:schemeClr val="tx1"/>
              </a:solidFill>
            </a:endParaRPr>
          </a:p>
          <a:p>
            <a:r>
              <a:rPr lang="en-US" altLang="zh-CN" smtClean="0">
                <a:solidFill>
                  <a:schemeClr val="tx1"/>
                </a:solidFill>
              </a:rPr>
              <a:t>                        </a:t>
            </a:r>
            <a:r>
              <a:rPr lang="zh-CN" altLang="en-US" smtClean="0">
                <a:solidFill>
                  <a:schemeClr val="tx1"/>
                </a:solidFill>
              </a:rPr>
              <a:t>  教高</a:t>
            </a:r>
            <a:r>
              <a:rPr lang="en-US" altLang="zh-CN" smtClean="0">
                <a:solidFill>
                  <a:schemeClr val="tx1"/>
                </a:solidFill>
              </a:rPr>
              <a:t>〔2019〕8</a:t>
            </a:r>
            <a:r>
              <a:rPr lang="zh-CN" altLang="en-US" smtClean="0">
                <a:solidFill>
                  <a:schemeClr val="tx1"/>
                </a:solidFill>
              </a:rPr>
              <a:t>号         </a:t>
            </a:r>
            <a:r>
              <a:rPr lang="en-US" altLang="zh-CN" smtClean="0">
                <a:solidFill>
                  <a:srgbClr val="FF0000"/>
                </a:solidFill>
              </a:rPr>
              <a:t>2019</a:t>
            </a:r>
            <a:r>
              <a:rPr lang="zh-CN" altLang="en-US" smtClean="0">
                <a:solidFill>
                  <a:srgbClr val="FF0000"/>
                </a:solidFill>
              </a:rPr>
              <a:t>年</a:t>
            </a:r>
            <a:r>
              <a:rPr lang="en-US" altLang="zh-CN" smtClean="0">
                <a:solidFill>
                  <a:srgbClr val="FF0000"/>
                </a:solidFill>
              </a:rPr>
              <a:t>10</a:t>
            </a:r>
            <a:r>
              <a:rPr lang="zh-CN" altLang="en-US" smtClean="0">
                <a:solidFill>
                  <a:srgbClr val="FF0000"/>
                </a:solidFill>
              </a:rPr>
              <a:t>月</a:t>
            </a:r>
            <a:r>
              <a:rPr lang="en-US" altLang="zh-CN" smtClean="0">
                <a:solidFill>
                  <a:srgbClr val="FF0000"/>
                </a:solidFill>
              </a:rPr>
              <a:t>24</a:t>
            </a:r>
            <a:r>
              <a:rPr lang="zh-CN" altLang="en-US" smtClean="0">
                <a:solidFill>
                  <a:srgbClr val="FF0000"/>
                </a:solidFill>
              </a:rPr>
              <a:t>日</a:t>
            </a:r>
            <a:r>
              <a:rPr lang="zh-CN" altLang="en-US" smtClean="0">
                <a:solidFill>
                  <a:srgbClr val="000000"/>
                </a:solidFill>
                <a:latin typeface="微软雅黑" panose="020B0503020204020204" pitchFamily="34" charset="-122"/>
                <a:ea typeface="微软雅黑" panose="020B0503020204020204" pitchFamily="34" charset="-122"/>
                <a:sym typeface="+mn-ea"/>
              </a:rPr>
              <a:t>        </a:t>
            </a:r>
            <a:endParaRPr lang="en-US" altLang="zh-CN" smtClean="0">
              <a:solidFill>
                <a:srgbClr val="000000"/>
              </a:solidFill>
              <a:latin typeface="微软雅黑" panose="020B0503020204020204" pitchFamily="34" charset="-122"/>
              <a:ea typeface="微软雅黑" panose="020B0503020204020204" pitchFamily="34" charset="-122"/>
              <a:sym typeface="+mn-ea"/>
            </a:endParaRPr>
          </a:p>
          <a:p>
            <a:pPr lvl="0">
              <a:lnSpc>
                <a:spcPct val="130000"/>
              </a:lnSpc>
            </a:pPr>
            <a:r>
              <a:rPr lang="en-US" altLang="zh-CN" smtClean="0">
                <a:solidFill>
                  <a:srgbClr val="9D1F33"/>
                </a:solidFill>
                <a:latin typeface="微软雅黑" panose="020B0503020204020204" pitchFamily="34" charset="-122"/>
                <a:ea typeface="微软雅黑" panose="020B0503020204020204" pitchFamily="34" charset="-122"/>
                <a:sym typeface="+mn-ea"/>
              </a:rPr>
              <a:t>       </a:t>
            </a:r>
            <a:r>
              <a:rPr lang="zh-CN" altLang="en-US" sz="1600" smtClean="0">
                <a:solidFill>
                  <a:srgbClr val="9D1F33"/>
                </a:solidFill>
                <a:latin typeface="微软雅黑" panose="020B0503020204020204" pitchFamily="34" charset="-122"/>
                <a:ea typeface="微软雅黑" panose="020B0503020204020204" pitchFamily="34" charset="-122"/>
                <a:sym typeface="+mn-ea"/>
              </a:rPr>
              <a:t>深入挖掘</a:t>
            </a:r>
            <a:r>
              <a:rPr lang="zh-CN" altLang="en-US" sz="1600" b="1" smtClean="0">
                <a:solidFill>
                  <a:srgbClr val="FF0000"/>
                </a:solidFill>
                <a:latin typeface="微软雅黑" panose="020B0503020204020204" pitchFamily="34" charset="-122"/>
                <a:ea typeface="微软雅黑" panose="020B0503020204020204" pitchFamily="34" charset="-122"/>
                <a:sym typeface="+mn-ea"/>
              </a:rPr>
              <a:t>各类课程和教学方式</a:t>
            </a:r>
            <a:r>
              <a:rPr lang="zh-CN" altLang="en-US" sz="1600" smtClean="0">
                <a:solidFill>
                  <a:srgbClr val="9D1F33"/>
                </a:solidFill>
                <a:latin typeface="微软雅黑" panose="020B0503020204020204" pitchFamily="34" charset="-122"/>
                <a:ea typeface="微软雅黑" panose="020B0503020204020204" pitchFamily="34" charset="-122"/>
                <a:sym typeface="+mn-ea"/>
              </a:rPr>
              <a:t>中蕴含的思想政治教育元素</a:t>
            </a:r>
            <a:r>
              <a:rPr lang="zh-CN" altLang="en-US" sz="1600" smtClean="0">
                <a:solidFill>
                  <a:schemeClr val="tx1"/>
                </a:solidFill>
                <a:latin typeface="微软雅黑" panose="020B0503020204020204" pitchFamily="34" charset="-122"/>
                <a:ea typeface="微软雅黑" panose="020B0503020204020204" pitchFamily="34" charset="-122"/>
                <a:sym typeface="+mn-ea"/>
              </a:rPr>
              <a:t>，建设适应新时代要求的一流本科课程。</a:t>
            </a:r>
            <a:endParaRPr lang="en-US" altLang="en-US" smtClean="0">
              <a:solidFill>
                <a:schemeClr val="tx1"/>
              </a:solidFill>
              <a:latin typeface="楷体" panose="02010609060101010101" pitchFamily="49" charset="-122"/>
              <a:ea typeface="楷体" panose="02010609060101010101" pitchFamily="49" charset="-122"/>
              <a:sym typeface="+mn-ea"/>
            </a:endParaRPr>
          </a:p>
          <a:p>
            <a:pPr lvl="0">
              <a:lnSpc>
                <a:spcPct val="130000"/>
              </a:lnSpc>
            </a:pPr>
            <a:r>
              <a:rPr lang="en-US" altLang="zh-CN" smtClean="0">
                <a:solidFill>
                  <a:schemeClr val="tx1"/>
                </a:solidFill>
              </a:rPr>
              <a:t>                                                     </a:t>
            </a:r>
            <a:endParaRPr lang="en-US" altLang="en-US" dirty="0">
              <a:solidFill>
                <a:schemeClr val="tx1"/>
              </a:solidFill>
              <a:latin typeface="楷体" panose="02010609060101010101" pitchFamily="49" charset="-122"/>
              <a:ea typeface="楷体" panose="02010609060101010101" pitchFamily="49" charset="-122"/>
              <a:sym typeface="+mn-ea"/>
            </a:endParaRP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5" name="Picture 3" descr="G:\1演讲与报告\高校讲座\人体解剖学课程思政探索（院长班）\关节稳定与灵活.jpg"/>
          <p:cNvPicPr>
            <a:picLocks noChangeAspect="1" noChangeArrowheads="1"/>
          </p:cNvPicPr>
          <p:nvPr/>
        </p:nvPicPr>
        <p:blipFill>
          <a:blip r:embed="rId1"/>
          <a:srcRect/>
          <a:stretch>
            <a:fillRect/>
          </a:stretch>
        </p:blipFill>
        <p:spPr bwMode="auto">
          <a:xfrm>
            <a:off x="178842" y="142876"/>
            <a:ext cx="8750876" cy="4857766"/>
          </a:xfrm>
          <a:prstGeom prst="rect">
            <a:avLst/>
          </a:prstGeom>
          <a:noFill/>
          <a:ln>
            <a:solidFill>
              <a:schemeClr val="accent2"/>
            </a:solidFill>
          </a:ln>
        </p:spPr>
      </p:pic>
      <p:cxnSp>
        <p:nvCxnSpPr>
          <p:cNvPr id="3" name="直接连接符 2"/>
          <p:cNvCxnSpPr/>
          <p:nvPr/>
        </p:nvCxnSpPr>
        <p:spPr>
          <a:xfrm>
            <a:off x="2714612" y="4999054"/>
            <a:ext cx="3786214"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a:off x="857224" y="2786064"/>
            <a:ext cx="1928826"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6643702" y="3286130"/>
            <a:ext cx="1000132"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6" name="Picture 4" descr="G:\1演讲与报告\高校讲座\人体解剖学课程思政探索（院长班）\拮抗肌.jpg"/>
          <p:cNvPicPr>
            <a:picLocks noChangeAspect="1" noChangeArrowheads="1"/>
          </p:cNvPicPr>
          <p:nvPr/>
        </p:nvPicPr>
        <p:blipFill>
          <a:blip r:embed="rId1"/>
          <a:srcRect/>
          <a:stretch>
            <a:fillRect/>
          </a:stretch>
        </p:blipFill>
        <p:spPr bwMode="auto">
          <a:xfrm>
            <a:off x="0" y="156180"/>
            <a:ext cx="9144000" cy="4773024"/>
          </a:xfrm>
          <a:prstGeom prst="rect">
            <a:avLst/>
          </a:prstGeom>
          <a:noFill/>
          <a:ln>
            <a:solidFill>
              <a:schemeClr val="accent2"/>
            </a:solidFill>
          </a:ln>
        </p:spPr>
      </p:pic>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4786328"/>
            <a:ext cx="9186545" cy="357172"/>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bwMode="auto">
          <a:xfrm>
            <a:off x="0" y="4763"/>
            <a:ext cx="9144000" cy="709599"/>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14" name="矩形 13"/>
          <p:cNvSpPr/>
          <p:nvPr/>
        </p:nvSpPr>
        <p:spPr>
          <a:xfrm>
            <a:off x="428596" y="1643056"/>
            <a:ext cx="8358246" cy="2143140"/>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rtl="0">
              <a:lnSpc>
                <a:spcPct val="150000"/>
              </a:lnSpc>
              <a:buFont typeface="Arial" panose="020B0604020202020204" pitchFamily="34" charset="0"/>
              <a:buChar char="•"/>
              <a:defRPr/>
            </a:pPr>
            <a:r>
              <a:rPr lang="zh-CN" altLang="en-US" smtClean="0">
                <a:solidFill>
                  <a:schemeClr val="tx1"/>
                </a:solidFill>
                <a:latin typeface="微软雅黑" panose="020B0503020204020204" pitchFamily="34" charset="-122"/>
                <a:ea typeface="微软雅黑" panose="020B0503020204020204" pitchFamily="34" charset="-122"/>
              </a:rPr>
              <a:t>  从</a:t>
            </a:r>
            <a:r>
              <a:rPr lang="zh-CN" altLang="en-US" smtClean="0">
                <a:solidFill>
                  <a:srgbClr val="FF0000"/>
                </a:solidFill>
                <a:latin typeface="微软雅黑" panose="020B0503020204020204" pitchFamily="34" charset="-122"/>
                <a:ea typeface="微软雅黑" panose="020B0503020204020204" pitchFamily="34" charset="-122"/>
              </a:rPr>
              <a:t>解析和诠释</a:t>
            </a:r>
            <a:r>
              <a:rPr lang="zh-CN" altLang="en-US" smtClean="0">
                <a:solidFill>
                  <a:schemeClr val="tx1"/>
                </a:solidFill>
                <a:latin typeface="微软雅黑" panose="020B0503020204020204" pitchFamily="34" charset="-122"/>
                <a:ea typeface="微软雅黑" panose="020B0503020204020204" pitchFamily="34" charset="-122"/>
              </a:rPr>
              <a:t>本学科的学术来源、进展、关联、内涵的过程中感悟认知规律</a:t>
            </a:r>
            <a:endParaRPr lang="en-US" altLang="zh-CN" smtClean="0">
              <a:solidFill>
                <a:schemeClr val="tx1"/>
              </a:solidFill>
              <a:latin typeface="微软雅黑" panose="020B0503020204020204" pitchFamily="34" charset="-122"/>
              <a:ea typeface="微软雅黑" panose="020B0503020204020204" pitchFamily="34" charset="-122"/>
            </a:endParaRPr>
          </a:p>
          <a:p>
            <a:pPr lvl="0" rtl="0">
              <a:lnSpc>
                <a:spcPct val="150000"/>
              </a:lnSpc>
              <a:buFont typeface="Arial" panose="020B0604020202020204" pitchFamily="34" charset="0"/>
              <a:buChar char="•"/>
              <a:defRPr/>
            </a:pPr>
            <a:r>
              <a:rPr lang="zh-CN" altLang="en-US" smtClean="0">
                <a:solidFill>
                  <a:schemeClr val="tx1"/>
                </a:solidFill>
                <a:latin typeface="微软雅黑" panose="020B0503020204020204" pitchFamily="34" charset="-122"/>
                <a:ea typeface="微软雅黑" panose="020B0503020204020204" pitchFamily="34" charset="-122"/>
              </a:rPr>
              <a:t>  </a:t>
            </a:r>
            <a:r>
              <a:rPr lang="zh-CN" altLang="en-US" smtClean="0">
                <a:solidFill>
                  <a:srgbClr val="FF0000"/>
                </a:solidFill>
                <a:latin typeface="微软雅黑" panose="020B0503020204020204" pitchFamily="34" charset="-122"/>
                <a:ea typeface="微软雅黑" panose="020B0503020204020204" pitchFamily="34" charset="-122"/>
              </a:rPr>
              <a:t>提出和解答问题</a:t>
            </a:r>
            <a:r>
              <a:rPr lang="zh-CN" altLang="en-US" smtClean="0">
                <a:solidFill>
                  <a:schemeClr val="tx1"/>
                </a:solidFill>
                <a:latin typeface="微软雅黑" panose="020B0503020204020204" pitchFamily="34" charset="-122"/>
                <a:ea typeface="微软雅黑" panose="020B0503020204020204" pitchFamily="34" charset="-122"/>
              </a:rPr>
              <a:t>的过程就是良好的思政教育机遇</a:t>
            </a:r>
            <a:endParaRPr lang="en-US" altLang="zh-CN" smtClean="0">
              <a:solidFill>
                <a:schemeClr val="tx1"/>
              </a:solidFill>
              <a:latin typeface="微软雅黑" panose="020B0503020204020204" pitchFamily="34" charset="-122"/>
              <a:ea typeface="微软雅黑" panose="020B0503020204020204" pitchFamily="34" charset="-122"/>
            </a:endParaRPr>
          </a:p>
          <a:p>
            <a:pPr lvl="0" rtl="0">
              <a:lnSpc>
                <a:spcPct val="150000"/>
              </a:lnSpc>
              <a:buFont typeface="Arial" panose="020B0604020202020204" pitchFamily="34" charset="0"/>
              <a:buChar char="•"/>
              <a:defRPr/>
            </a:pPr>
            <a:r>
              <a:rPr lang="en-US" altLang="zh-CN" smtClean="0">
                <a:solidFill>
                  <a:schemeClr val="tx1"/>
                </a:solidFill>
                <a:latin typeface="微软雅黑" panose="020B0503020204020204" pitchFamily="34" charset="-122"/>
                <a:ea typeface="微软雅黑" panose="020B0503020204020204" pitchFamily="34" charset="-122"/>
              </a:rPr>
              <a:t>  </a:t>
            </a:r>
            <a:r>
              <a:rPr lang="zh-CN" altLang="en-US" smtClean="0">
                <a:solidFill>
                  <a:schemeClr val="tx1"/>
                </a:solidFill>
                <a:latin typeface="微软雅黑" panose="020B0503020204020204" pitchFamily="34" charset="-122"/>
                <a:ea typeface="微软雅黑" panose="020B0503020204020204" pitchFamily="34" charset="-122"/>
              </a:rPr>
              <a:t>除了哲学观以外，还可以发掘、提炼出科学观、人文、逻辑、思维等思政线</a:t>
            </a:r>
            <a:endParaRPr lang="en-US" altLang="zh-CN" smtClean="0">
              <a:solidFill>
                <a:schemeClr val="tx1"/>
              </a:solidFill>
              <a:latin typeface="微软雅黑" panose="020B0503020204020204" pitchFamily="34" charset="-122"/>
              <a:ea typeface="微软雅黑" panose="020B0503020204020204" pitchFamily="34" charset="-122"/>
            </a:endParaRPr>
          </a:p>
          <a:p>
            <a:pPr lvl="0" rtl="0">
              <a:lnSpc>
                <a:spcPct val="150000"/>
              </a:lnSpc>
              <a:defRPr/>
            </a:pPr>
            <a:r>
              <a:rPr lang="en-US" altLang="zh-CN" smtClean="0">
                <a:solidFill>
                  <a:schemeClr val="tx1"/>
                </a:solidFill>
                <a:latin typeface="微软雅黑" panose="020B0503020204020204" pitchFamily="34" charset="-122"/>
                <a:ea typeface="微软雅黑" panose="020B0503020204020204" pitchFamily="34" charset="-122"/>
              </a:rPr>
              <a:t>                                                       </a:t>
            </a:r>
            <a:r>
              <a:rPr lang="en-US" altLang="zh-CN" sz="1600" smtClean="0">
                <a:solidFill>
                  <a:schemeClr val="tx1"/>
                </a:solidFill>
                <a:latin typeface="微软雅黑" panose="020B0503020204020204" pitchFamily="34" charset="-122"/>
                <a:ea typeface="微软雅黑" panose="020B0503020204020204" pitchFamily="34" charset="-122"/>
              </a:rPr>
              <a:t>——  </a:t>
            </a:r>
            <a:r>
              <a:rPr lang="zh-CN" altLang="en-US" b="1" smtClean="0">
                <a:solidFill>
                  <a:srgbClr val="FF0000"/>
                </a:solidFill>
                <a:latin typeface="微软雅黑" panose="020B0503020204020204" pitchFamily="34" charset="-122"/>
                <a:ea typeface="微软雅黑" panose="020B0503020204020204" pitchFamily="34" charset="-122"/>
              </a:rPr>
              <a:t>寻求解剖学之“道”        </a:t>
            </a:r>
            <a:endParaRPr lang="en-US" altLang="zh-CN" sz="2000" b="1" smtClean="0">
              <a:solidFill>
                <a:srgbClr val="FF0000"/>
              </a:solidFill>
              <a:latin typeface="微软雅黑" panose="020B0503020204020204" pitchFamily="34" charset="-122"/>
              <a:ea typeface="微软雅黑" panose="020B0503020204020204" pitchFamily="34" charset="-122"/>
            </a:endParaRPr>
          </a:p>
          <a:p>
            <a:pPr lvl="0" rtl="0">
              <a:lnSpc>
                <a:spcPct val="150000"/>
              </a:lnSpc>
              <a:defRPr/>
            </a:pPr>
            <a:r>
              <a:rPr lang="zh-CN" altLang="en-US" b="1" smtClean="0">
                <a:solidFill>
                  <a:srgbClr val="FF0000"/>
                </a:solidFill>
                <a:latin typeface="微软雅黑" panose="020B0503020204020204" pitchFamily="34" charset="-122"/>
                <a:ea typeface="微软雅黑" panose="020B0503020204020204" pitchFamily="34" charset="-122"/>
              </a:rPr>
              <a:t>       汤之味源于盐，教之魂源于道</a:t>
            </a:r>
            <a:endParaRPr lang="en-US" altLang="zh-CN" sz="1600" b="1" smtClean="0">
              <a:solidFill>
                <a:schemeClr val="tx1"/>
              </a:solidFill>
              <a:latin typeface="微软雅黑" panose="020B0503020204020204" pitchFamily="34" charset="-122"/>
              <a:ea typeface="微软雅黑" panose="020B0503020204020204" pitchFamily="34" charset="-122"/>
            </a:endParaRPr>
          </a:p>
        </p:txBody>
      </p:sp>
      <p:sp>
        <p:nvSpPr>
          <p:cNvPr id="16" name="矩形 15"/>
          <p:cNvSpPr/>
          <p:nvPr/>
        </p:nvSpPr>
        <p:spPr>
          <a:xfrm>
            <a:off x="642910" y="4071948"/>
            <a:ext cx="8001056" cy="449579"/>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mtClean="0">
                <a:solidFill>
                  <a:srgbClr val="9D1F33"/>
                </a:solidFill>
                <a:latin typeface="楷体" panose="02010609060101010101" pitchFamily="49" charset="-122"/>
                <a:ea typeface="楷体" panose="02010609060101010101" pitchFamily="49" charset="-122"/>
              </a:rPr>
              <a:t>对立与统一，量变与质变，现象与本质，内因与外因，感性认识与理性认识</a:t>
            </a:r>
            <a:endParaRPr lang="zh-CN" altLang="en-US" dirty="0" smtClean="0">
              <a:solidFill>
                <a:srgbClr val="9D1F33"/>
              </a:solidFill>
              <a:latin typeface="楷体" panose="02010609060101010101" pitchFamily="49" charset="-122"/>
              <a:ea typeface="楷体" panose="02010609060101010101" pitchFamily="49" charset="-122"/>
            </a:endParaRPr>
          </a:p>
        </p:txBody>
      </p:sp>
      <p:sp>
        <p:nvSpPr>
          <p:cNvPr id="7" name="矩形 6"/>
          <p:cNvSpPr/>
          <p:nvPr/>
        </p:nvSpPr>
        <p:spPr>
          <a:xfrm>
            <a:off x="-36512" y="929311"/>
            <a:ext cx="575945" cy="57023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8" name="矩形 7"/>
          <p:cNvSpPr/>
          <p:nvPr/>
        </p:nvSpPr>
        <p:spPr>
          <a:xfrm>
            <a:off x="618808" y="928676"/>
            <a:ext cx="6096332" cy="57086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rtl="0">
              <a:defRPr/>
            </a:pPr>
            <a:r>
              <a:rPr lang="en-US" altLang="zh-CN" sz="2000" b="1" smtClean="0">
                <a:solidFill>
                  <a:srgbClr val="9D1F33"/>
                </a:solidFill>
                <a:latin typeface="微软雅黑" panose="020B0503020204020204" pitchFamily="34" charset="-122"/>
                <a:ea typeface="微软雅黑" panose="020B0503020204020204" pitchFamily="34" charset="-122"/>
              </a:rPr>
              <a:t>     </a:t>
            </a:r>
            <a:r>
              <a:rPr lang="en-US" altLang="zh-CN" sz="2400" b="1" smtClean="0">
                <a:solidFill>
                  <a:srgbClr val="9D1F33"/>
                </a:solidFill>
                <a:latin typeface="黑体" panose="02010609060101010101" pitchFamily="49" charset="-122"/>
                <a:ea typeface="黑体" panose="02010609060101010101" pitchFamily="49" charset="-122"/>
              </a:rPr>
              <a:t> </a:t>
            </a:r>
            <a:r>
              <a:rPr lang="zh-CN" altLang="en-US" sz="2000" b="1" smtClean="0">
                <a:solidFill>
                  <a:srgbClr val="9D1F33"/>
                </a:solidFill>
                <a:latin typeface="微软雅黑" panose="020B0503020204020204" pitchFamily="34" charset="-122"/>
                <a:ea typeface="微软雅黑" panose="020B0503020204020204" pitchFamily="34" charset="-122"/>
              </a:rPr>
              <a:t>模块二</a:t>
            </a:r>
            <a:endParaRPr lang="zh-CN" altLang="en-US" sz="2000" b="1" dirty="0">
              <a:solidFill>
                <a:srgbClr val="9D1F33"/>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blinds(horizontal)">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blinds(horizontal)">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blinds(horizontal)">
                                      <p:cBhvr>
                                        <p:cTn id="17" dur="500"/>
                                        <p:tgtEl>
                                          <p:spTgt spid="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blinds(horizontal)">
                                      <p:cBhvr>
                                        <p:cTn id="22" dur="500"/>
                                        <p:tgtEl>
                                          <p:spTgt spid="1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4">
                                            <p:txEl>
                                              <p:pRg st="4" end="4"/>
                                            </p:txEl>
                                          </p:spTgt>
                                        </p:tgtEl>
                                        <p:attrNameLst>
                                          <p:attrName>style.visibility</p:attrName>
                                        </p:attrNameLst>
                                      </p:cBhvr>
                                      <p:to>
                                        <p:strVal val="visible"/>
                                      </p:to>
                                    </p:set>
                                    <p:animEffect transition="in" filter="blinds(horizontal)">
                                      <p:cBhvr>
                                        <p:cTn id="27" dur="500"/>
                                        <p:tgtEl>
                                          <p:spTgt spid="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4786328"/>
            <a:ext cx="9186545" cy="357172"/>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bwMode="auto">
          <a:xfrm>
            <a:off x="0" y="4763"/>
            <a:ext cx="9144000" cy="709599"/>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14" name="矩形 13"/>
          <p:cNvSpPr/>
          <p:nvPr/>
        </p:nvSpPr>
        <p:spPr>
          <a:xfrm>
            <a:off x="1000100" y="1714494"/>
            <a:ext cx="7429552" cy="1071570"/>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lnSpc>
                <a:spcPct val="150000"/>
              </a:lnSpc>
              <a:defRPr/>
            </a:pPr>
            <a:r>
              <a:rPr lang="zh-CN" altLang="en-US" sz="2800" smtClean="0">
                <a:solidFill>
                  <a:schemeClr val="tx1">
                    <a:lumMod val="75000"/>
                    <a:lumOff val="25000"/>
                  </a:schemeClr>
                </a:solidFill>
                <a:latin typeface="微软雅黑" panose="020B0503020204020204" pitchFamily="34" charset="-122"/>
                <a:ea typeface="微软雅黑" panose="020B0503020204020204" pitchFamily="34" charset="-122"/>
              </a:rPr>
              <a:t>利用</a:t>
            </a:r>
            <a:r>
              <a:rPr lang="zh-CN" altLang="en-US" sz="2800" b="1" smtClean="0">
                <a:solidFill>
                  <a:srgbClr val="C00000"/>
                </a:solidFill>
                <a:latin typeface="微软雅黑" panose="020B0503020204020204" pitchFamily="34" charset="-122"/>
                <a:ea typeface="微软雅黑" panose="020B0503020204020204" pitchFamily="34" charset="-122"/>
              </a:rPr>
              <a:t>实验课平台</a:t>
            </a:r>
            <a:r>
              <a:rPr lang="en-US" altLang="zh-CN" sz="2800" smtClean="0">
                <a:solidFill>
                  <a:srgbClr val="FF0000"/>
                </a:solidFill>
                <a:latin typeface="微软雅黑" panose="020B0503020204020204" pitchFamily="34" charset="-122"/>
                <a:ea typeface="微软雅黑" panose="020B0503020204020204" pitchFamily="34" charset="-122"/>
              </a:rPr>
              <a:t>-</a:t>
            </a:r>
            <a:r>
              <a:rPr lang="zh-CN" altLang="en-US" sz="2800" smtClean="0">
                <a:solidFill>
                  <a:srgbClr val="FF0000"/>
                </a:solidFill>
                <a:latin typeface="微软雅黑" panose="020B0503020204020204" pitchFamily="34" charset="-122"/>
                <a:ea typeface="微软雅黑" panose="020B0503020204020204" pitchFamily="34" charset="-122"/>
              </a:rPr>
              <a:t>实验报告</a:t>
            </a:r>
            <a:r>
              <a:rPr lang="en-US" altLang="zh-CN" sz="2800" smtClean="0">
                <a:solidFill>
                  <a:srgbClr val="FF0000"/>
                </a:solidFill>
                <a:latin typeface="微软雅黑" panose="020B0503020204020204" pitchFamily="34" charset="-122"/>
                <a:ea typeface="微软雅黑" panose="020B0503020204020204" pitchFamily="34" charset="-122"/>
              </a:rPr>
              <a:t>-</a:t>
            </a:r>
            <a:r>
              <a:rPr lang="zh-CN" altLang="en-US" sz="2800" smtClean="0">
                <a:solidFill>
                  <a:srgbClr val="FF0000"/>
                </a:solidFill>
                <a:latin typeface="微软雅黑" panose="020B0503020204020204" pitchFamily="34" charset="-122"/>
                <a:ea typeface="微软雅黑" panose="020B0503020204020204" pitchFamily="34" charset="-122"/>
              </a:rPr>
              <a:t>形成性评价</a:t>
            </a:r>
            <a:r>
              <a:rPr lang="en-US" altLang="zh-CN" sz="2800" smtClean="0">
                <a:solidFill>
                  <a:srgbClr val="FF0000"/>
                </a:solidFill>
                <a:latin typeface="微软雅黑" panose="020B0503020204020204" pitchFamily="34" charset="-122"/>
                <a:ea typeface="微软雅黑" panose="020B0503020204020204" pitchFamily="34" charset="-122"/>
              </a:rPr>
              <a:t>-</a:t>
            </a:r>
            <a:r>
              <a:rPr lang="zh-CN" altLang="en-US" sz="2800" smtClean="0">
                <a:solidFill>
                  <a:srgbClr val="FF0000"/>
                </a:solidFill>
                <a:latin typeface="微软雅黑" panose="020B0503020204020204" pitchFamily="34" charset="-122"/>
                <a:ea typeface="微软雅黑" panose="020B0503020204020204" pitchFamily="34" charset="-122"/>
              </a:rPr>
              <a:t>导向</a:t>
            </a:r>
            <a:endParaRPr lang="en-US" altLang="zh-CN" sz="2800" smtClean="0">
              <a:solidFill>
                <a:srgbClr val="FF0000"/>
              </a:solidFill>
              <a:latin typeface="微软雅黑" panose="020B0503020204020204" pitchFamily="34" charset="-122"/>
              <a:ea typeface="微软雅黑" panose="020B0503020204020204" pitchFamily="34" charset="-122"/>
            </a:endParaRPr>
          </a:p>
          <a:p>
            <a:pPr algn="ctr" rtl="0">
              <a:lnSpc>
                <a:spcPct val="150000"/>
              </a:lnSpc>
              <a:defRPr/>
            </a:pPr>
            <a:r>
              <a:rPr lang="zh-CN" altLang="en-US" sz="2800" smtClean="0">
                <a:solidFill>
                  <a:schemeClr val="tx1">
                    <a:lumMod val="75000"/>
                    <a:lumOff val="25000"/>
                  </a:schemeClr>
                </a:solidFill>
                <a:latin typeface="微软雅黑" panose="020B0503020204020204" pitchFamily="34" charset="-122"/>
                <a:ea typeface="微软雅黑" panose="020B0503020204020204" pitchFamily="34" charset="-122"/>
              </a:rPr>
              <a:t>进行科学观“训练”</a:t>
            </a:r>
            <a:endParaRPr lang="zh-CN" altLang="en-US" sz="2800" b="1" dirty="0">
              <a:solidFill>
                <a:srgbClr val="9D1F33"/>
              </a:solidFill>
              <a:latin typeface="微软雅黑" panose="020B0503020204020204" pitchFamily="34" charset="-122"/>
              <a:ea typeface="微软雅黑" panose="020B0503020204020204" pitchFamily="34" charset="-122"/>
            </a:endParaRPr>
          </a:p>
        </p:txBody>
      </p:sp>
      <p:sp>
        <p:nvSpPr>
          <p:cNvPr id="16" name="矩形 15"/>
          <p:cNvSpPr/>
          <p:nvPr/>
        </p:nvSpPr>
        <p:spPr>
          <a:xfrm>
            <a:off x="1547664" y="3507854"/>
            <a:ext cx="6048672" cy="59245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400" b="1" smtClean="0">
                <a:solidFill>
                  <a:srgbClr val="9D1F33"/>
                </a:solidFill>
                <a:latin typeface="楷体" panose="02010609060101010101" pitchFamily="49" charset="-122"/>
                <a:ea typeface="楷体" panose="02010609060101010101" pitchFamily="49" charset="-122"/>
              </a:rPr>
              <a:t>客观，细致，严谨，探索，创新</a:t>
            </a:r>
            <a:endParaRPr lang="zh-CN" altLang="en-US" sz="2400" b="1" dirty="0" smtClean="0">
              <a:solidFill>
                <a:srgbClr val="9D1F33"/>
              </a:solidFill>
              <a:latin typeface="楷体" panose="02010609060101010101" pitchFamily="49" charset="-122"/>
              <a:ea typeface="楷体" panose="02010609060101010101" pitchFamily="49" charset="-122"/>
            </a:endParaRPr>
          </a:p>
        </p:txBody>
      </p:sp>
      <p:sp>
        <p:nvSpPr>
          <p:cNvPr id="7" name="矩形 6"/>
          <p:cNvSpPr/>
          <p:nvPr/>
        </p:nvSpPr>
        <p:spPr>
          <a:xfrm>
            <a:off x="-36512" y="929311"/>
            <a:ext cx="575945" cy="57023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8" name="矩形 7"/>
          <p:cNvSpPr/>
          <p:nvPr/>
        </p:nvSpPr>
        <p:spPr>
          <a:xfrm>
            <a:off x="618808" y="928676"/>
            <a:ext cx="6096332" cy="57086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rtl="0">
              <a:defRPr/>
            </a:pPr>
            <a:r>
              <a:rPr lang="en-US" altLang="zh-CN" sz="2000" b="1" smtClean="0">
                <a:solidFill>
                  <a:srgbClr val="9D1F33"/>
                </a:solidFill>
                <a:latin typeface="微软雅黑" panose="020B0503020204020204" pitchFamily="34" charset="-122"/>
                <a:ea typeface="微软雅黑" panose="020B0503020204020204" pitchFamily="34" charset="-122"/>
              </a:rPr>
              <a:t>      </a:t>
            </a:r>
            <a:r>
              <a:rPr lang="zh-CN" altLang="en-US" sz="2000" b="1" smtClean="0">
                <a:solidFill>
                  <a:srgbClr val="9D1F33"/>
                </a:solidFill>
                <a:latin typeface="微软雅黑" panose="020B0503020204020204" pitchFamily="34" charset="-122"/>
                <a:ea typeface="微软雅黑" panose="020B0503020204020204" pitchFamily="34" charset="-122"/>
              </a:rPr>
              <a:t>模块三</a:t>
            </a:r>
            <a:endParaRPr lang="zh-CN" altLang="en-US" sz="2000" b="1" dirty="0">
              <a:solidFill>
                <a:srgbClr val="9D1F33"/>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4786328"/>
            <a:ext cx="9186545" cy="357172"/>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bwMode="auto">
          <a:xfrm>
            <a:off x="0" y="4763"/>
            <a:ext cx="9144000" cy="709599"/>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14" name="矩形 13"/>
          <p:cNvSpPr/>
          <p:nvPr/>
        </p:nvSpPr>
        <p:spPr>
          <a:xfrm>
            <a:off x="1142976" y="1714494"/>
            <a:ext cx="6643734" cy="2786082"/>
          </a:xfrm>
          <a:prstGeom prst="rect">
            <a:avLst/>
          </a:pr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lvl="0" indent="-457200">
              <a:lnSpc>
                <a:spcPct val="130000"/>
              </a:lnSpc>
              <a:buFont typeface="+mj-lt"/>
              <a:buAutoNum type="arabicPeriod"/>
            </a:pPr>
            <a:r>
              <a:rPr lang="zh-CN" altLang="en-US" smtClean="0">
                <a:solidFill>
                  <a:schemeClr val="tx1"/>
                </a:solidFill>
                <a:latin typeface="微软雅黑" panose="020B0503020204020204" pitchFamily="34" charset="-122"/>
                <a:ea typeface="微软雅黑" panose="020B0503020204020204" pitchFamily="34" charset="-122"/>
              </a:rPr>
              <a:t>实验课程整体设计（</a:t>
            </a:r>
            <a:r>
              <a:rPr lang="zh-CN" altLang="en-US" smtClean="0">
                <a:solidFill>
                  <a:schemeClr val="tx1"/>
                </a:solidFill>
                <a:latin typeface="微软雅黑" panose="020B0503020204020204" pitchFamily="34" charset="-122"/>
                <a:ea typeface="微软雅黑" panose="020B0503020204020204" pitchFamily="34" charset="-122"/>
                <a:hlinkClick r:id="rId1" action="ppaction://hlinkfile"/>
              </a:rPr>
              <a:t>教学流程</a:t>
            </a:r>
            <a:r>
              <a:rPr lang="zh-CN" altLang="en-US" smtClean="0">
                <a:solidFill>
                  <a:schemeClr val="tx1"/>
                </a:solidFill>
                <a:latin typeface="微软雅黑" panose="020B0503020204020204" pitchFamily="34" charset="-122"/>
                <a:ea typeface="微软雅黑" panose="020B0503020204020204" pitchFamily="34" charset="-122"/>
              </a:rPr>
              <a:t>）</a:t>
            </a:r>
            <a:endParaRPr lang="zh-CN" altLang="en-US" smtClean="0">
              <a:solidFill>
                <a:schemeClr val="tx1"/>
              </a:solidFill>
              <a:latin typeface="微软雅黑" panose="020B0503020204020204" pitchFamily="34" charset="-122"/>
              <a:ea typeface="微软雅黑" panose="020B0503020204020204" pitchFamily="34" charset="-122"/>
            </a:endParaRPr>
          </a:p>
          <a:p>
            <a:pPr marL="457200" lvl="0" indent="-457200">
              <a:lnSpc>
                <a:spcPct val="130000"/>
              </a:lnSpc>
              <a:buFont typeface="+mj-lt"/>
              <a:buAutoNum type="arabicPeriod"/>
            </a:pPr>
            <a:r>
              <a:rPr lang="zh-CN" altLang="en-US" smtClean="0">
                <a:solidFill>
                  <a:schemeClr val="tx1"/>
                </a:solidFill>
                <a:latin typeface="微软雅黑" panose="020B0503020204020204" pitchFamily="34" charset="-122"/>
                <a:ea typeface="微软雅黑" panose="020B0503020204020204" pitchFamily="34" charset="-122"/>
              </a:rPr>
              <a:t>实验报告模块的整体设计（</a:t>
            </a:r>
            <a:r>
              <a:rPr lang="zh-CN" altLang="en-US" smtClean="0">
                <a:solidFill>
                  <a:schemeClr val="tx1"/>
                </a:solidFill>
                <a:latin typeface="微软雅黑" panose="020B0503020204020204" pitchFamily="34" charset="-122"/>
                <a:ea typeface="微软雅黑" panose="020B0503020204020204" pitchFamily="34" charset="-122"/>
                <a:hlinkClick r:id="rId2" action="ppaction://hlinkfile"/>
              </a:rPr>
              <a:t>流程框图</a:t>
            </a:r>
            <a:r>
              <a:rPr lang="zh-CN" altLang="en-US" smtClean="0">
                <a:solidFill>
                  <a:schemeClr val="tx1"/>
                </a:solidFill>
                <a:latin typeface="微软雅黑" panose="020B0503020204020204" pitchFamily="34" charset="-122"/>
                <a:ea typeface="微软雅黑" panose="020B0503020204020204" pitchFamily="34" charset="-122"/>
              </a:rPr>
              <a:t>）</a:t>
            </a:r>
            <a:endParaRPr lang="zh-CN" altLang="en-US" smtClean="0">
              <a:solidFill>
                <a:schemeClr val="tx1"/>
              </a:solidFill>
              <a:latin typeface="微软雅黑" panose="020B0503020204020204" pitchFamily="34" charset="-122"/>
              <a:ea typeface="微软雅黑" panose="020B0503020204020204" pitchFamily="34" charset="-122"/>
            </a:endParaRPr>
          </a:p>
          <a:p>
            <a:pPr marL="457200" lvl="0" indent="-457200">
              <a:lnSpc>
                <a:spcPct val="130000"/>
              </a:lnSpc>
              <a:buFont typeface="+mj-lt"/>
              <a:buAutoNum type="arabicPeriod"/>
            </a:pPr>
            <a:r>
              <a:rPr lang="en-US" altLang="zh-CN" smtClean="0">
                <a:solidFill>
                  <a:schemeClr val="tx1"/>
                </a:solidFill>
                <a:latin typeface="微软雅黑" panose="020B0503020204020204" pitchFamily="34" charset="-122"/>
                <a:ea typeface="微软雅黑" panose="020B0503020204020204" pitchFamily="34" charset="-122"/>
              </a:rPr>
              <a:t>《</a:t>
            </a:r>
            <a:r>
              <a:rPr lang="zh-CN" altLang="en-US" smtClean="0">
                <a:solidFill>
                  <a:schemeClr val="tx1"/>
                </a:solidFill>
                <a:latin typeface="微软雅黑" panose="020B0503020204020204" pitchFamily="34" charset="-122"/>
                <a:ea typeface="微软雅黑" panose="020B0503020204020204" pitchFamily="34" charset="-122"/>
              </a:rPr>
              <a:t>局部解剖学</a:t>
            </a:r>
            <a:r>
              <a:rPr lang="en-US" altLang="zh-CN" smtClean="0">
                <a:solidFill>
                  <a:schemeClr val="tx1"/>
                </a:solidFill>
                <a:latin typeface="微软雅黑" panose="020B0503020204020204" pitchFamily="34" charset="-122"/>
                <a:ea typeface="微软雅黑" panose="020B0503020204020204" pitchFamily="34" charset="-122"/>
              </a:rPr>
              <a:t>》</a:t>
            </a:r>
            <a:r>
              <a:rPr lang="zh-CN" altLang="en-US" smtClean="0">
                <a:solidFill>
                  <a:schemeClr val="tx1"/>
                </a:solidFill>
                <a:latin typeface="微软雅黑" panose="020B0503020204020204" pitchFamily="34" charset="-122"/>
                <a:ea typeface="微软雅黑" panose="020B0503020204020204" pitchFamily="34" charset="-122"/>
              </a:rPr>
              <a:t>实验报告</a:t>
            </a:r>
            <a:r>
              <a:rPr lang="zh-CN" altLang="en-US" smtClean="0">
                <a:solidFill>
                  <a:schemeClr val="tx1"/>
                </a:solidFill>
                <a:latin typeface="微软雅黑" panose="020B0503020204020204" pitchFamily="34" charset="-122"/>
                <a:ea typeface="微软雅黑" panose="020B0503020204020204" pitchFamily="34" charset="-122"/>
                <a:hlinkClick r:id="rId3" action="ppaction://hlinkfile"/>
              </a:rPr>
              <a:t>书写指导</a:t>
            </a:r>
            <a:endParaRPr lang="zh-CN" altLang="en-US" smtClean="0">
              <a:solidFill>
                <a:schemeClr val="tx1"/>
              </a:solidFill>
              <a:latin typeface="微软雅黑" panose="020B0503020204020204" pitchFamily="34" charset="-122"/>
              <a:ea typeface="微软雅黑" panose="020B0503020204020204" pitchFamily="34" charset="-122"/>
            </a:endParaRPr>
          </a:p>
          <a:p>
            <a:pPr marL="457200" lvl="0" indent="-457200">
              <a:lnSpc>
                <a:spcPct val="130000"/>
              </a:lnSpc>
              <a:buFont typeface="+mj-lt"/>
              <a:buAutoNum type="arabicPeriod"/>
            </a:pPr>
            <a:r>
              <a:rPr lang="zh-CN" altLang="en-US" smtClean="0">
                <a:solidFill>
                  <a:schemeClr val="tx1"/>
                </a:solidFill>
                <a:latin typeface="微软雅黑" panose="020B0503020204020204" pitchFamily="34" charset="-122"/>
                <a:ea typeface="微软雅黑" panose="020B0503020204020204" pitchFamily="34" charset="-122"/>
              </a:rPr>
              <a:t>实验报告批改和点评</a:t>
            </a:r>
            <a:r>
              <a:rPr lang="zh-CN" altLang="en-US" smtClean="0">
                <a:solidFill>
                  <a:schemeClr val="tx1"/>
                </a:solidFill>
                <a:latin typeface="微软雅黑" panose="020B0503020204020204" pitchFamily="34" charset="-122"/>
                <a:ea typeface="微软雅黑" panose="020B0503020204020204" pitchFamily="34" charset="-122"/>
                <a:hlinkClick r:id="rId4" action="ppaction://hlinkfile"/>
              </a:rPr>
              <a:t>观察点</a:t>
            </a:r>
            <a:r>
              <a:rPr lang="zh-CN" altLang="en-US" smtClean="0">
                <a:solidFill>
                  <a:schemeClr val="tx1"/>
                </a:solidFill>
                <a:latin typeface="微软雅黑" panose="020B0503020204020204" pitchFamily="34" charset="-122"/>
                <a:ea typeface="微软雅黑" panose="020B0503020204020204" pitchFamily="34" charset="-122"/>
              </a:rPr>
              <a:t>（科学观训练导向）</a:t>
            </a:r>
            <a:endParaRPr lang="zh-CN" altLang="en-US" smtClean="0">
              <a:solidFill>
                <a:schemeClr val="tx1"/>
              </a:solidFill>
              <a:latin typeface="微软雅黑" panose="020B0503020204020204" pitchFamily="34" charset="-122"/>
              <a:ea typeface="微软雅黑" panose="020B0503020204020204" pitchFamily="34" charset="-122"/>
            </a:endParaRPr>
          </a:p>
          <a:p>
            <a:pPr marL="457200" lvl="0" indent="-457200">
              <a:lnSpc>
                <a:spcPct val="130000"/>
              </a:lnSpc>
              <a:buFont typeface="+mj-lt"/>
              <a:buAutoNum type="arabicPeriod"/>
            </a:pPr>
            <a:r>
              <a:rPr lang="zh-CN" altLang="en-US" smtClean="0">
                <a:solidFill>
                  <a:schemeClr val="tx1"/>
                </a:solidFill>
                <a:latin typeface="微软雅黑" panose="020B0503020204020204" pitchFamily="34" charset="-122"/>
                <a:ea typeface="微软雅黑" panose="020B0503020204020204" pitchFamily="34" charset="-122"/>
              </a:rPr>
              <a:t>实验报告批改与点评的</a:t>
            </a:r>
            <a:r>
              <a:rPr lang="zh-CN" altLang="en-US" smtClean="0">
                <a:solidFill>
                  <a:schemeClr val="tx1"/>
                </a:solidFill>
                <a:latin typeface="微软雅黑" panose="020B0503020204020204" pitchFamily="34" charset="-122"/>
                <a:ea typeface="微软雅黑" panose="020B0503020204020204" pitchFamily="34" charset="-122"/>
                <a:hlinkClick r:id="rId5" action="ppaction://hlinkfile"/>
              </a:rPr>
              <a:t>方法</a:t>
            </a:r>
            <a:r>
              <a:rPr lang="zh-CN" altLang="en-US" smtClean="0">
                <a:solidFill>
                  <a:schemeClr val="tx1"/>
                </a:solidFill>
                <a:latin typeface="微软雅黑" panose="020B0503020204020204" pitchFamily="34" charset="-122"/>
                <a:ea typeface="微软雅黑" panose="020B0503020204020204" pitchFamily="34" charset="-122"/>
              </a:rPr>
              <a:t>和</a:t>
            </a:r>
            <a:r>
              <a:rPr lang="zh-CN" altLang="en-US" smtClean="0">
                <a:solidFill>
                  <a:schemeClr val="tx1"/>
                </a:solidFill>
                <a:latin typeface="微软雅黑" panose="020B0503020204020204" pitchFamily="34" charset="-122"/>
                <a:ea typeface="微软雅黑" panose="020B0503020204020204" pitchFamily="34" charset="-122"/>
                <a:hlinkClick r:id="rId6" action="ppaction://hlinkfile"/>
              </a:rPr>
              <a:t>应用</a:t>
            </a:r>
            <a:r>
              <a:rPr lang="zh-CN" altLang="en-US" smtClean="0">
                <a:solidFill>
                  <a:schemeClr val="tx1"/>
                </a:solidFill>
                <a:latin typeface="微软雅黑" panose="020B0503020204020204" pitchFamily="34" charset="-122"/>
                <a:ea typeface="微软雅黑" panose="020B0503020204020204" pitchFamily="34" charset="-122"/>
              </a:rPr>
              <a:t>（个性化的形成性评价）</a:t>
            </a:r>
            <a:endParaRPr lang="zh-CN" altLang="en-US" smtClean="0">
              <a:solidFill>
                <a:schemeClr val="tx1"/>
              </a:solidFill>
              <a:latin typeface="微软雅黑" panose="020B0503020204020204" pitchFamily="34" charset="-122"/>
              <a:ea typeface="微软雅黑" panose="020B0503020204020204" pitchFamily="34" charset="-122"/>
            </a:endParaRPr>
          </a:p>
          <a:p>
            <a:pPr marL="457200" indent="-457200">
              <a:lnSpc>
                <a:spcPct val="130000"/>
              </a:lnSpc>
              <a:buFont typeface="+mj-lt"/>
              <a:buAutoNum type="arabicPeriod"/>
            </a:pPr>
            <a:r>
              <a:rPr lang="zh-CN" altLang="en-US" smtClean="0">
                <a:solidFill>
                  <a:schemeClr val="tx1"/>
                </a:solidFill>
                <a:latin typeface="微软雅黑" panose="020B0503020204020204" pitchFamily="34" charset="-122"/>
                <a:ea typeface="微软雅黑" panose="020B0503020204020204" pitchFamily="34" charset="-122"/>
              </a:rPr>
              <a:t>发给学生的</a:t>
            </a:r>
            <a:r>
              <a:rPr lang="zh-CN" altLang="en-US" smtClean="0">
                <a:solidFill>
                  <a:schemeClr val="tx1"/>
                </a:solidFill>
                <a:latin typeface="微软雅黑" panose="020B0503020204020204" pitchFamily="34" charset="-122"/>
                <a:ea typeface="微软雅黑" panose="020B0503020204020204" pitchFamily="34" charset="-122"/>
                <a:hlinkClick r:id="rId7" action="ppaction://hlinkfile"/>
              </a:rPr>
              <a:t>反馈表</a:t>
            </a:r>
            <a:endParaRPr lang="en-US" altLang="zh-CN" smtClean="0">
              <a:solidFill>
                <a:schemeClr val="tx1"/>
              </a:solidFill>
              <a:latin typeface="微软雅黑" panose="020B0503020204020204" pitchFamily="34" charset="-122"/>
              <a:ea typeface="微软雅黑" panose="020B0503020204020204" pitchFamily="34" charset="-122"/>
            </a:endParaRPr>
          </a:p>
          <a:p>
            <a:pPr marL="457200" lvl="0" indent="-457200">
              <a:lnSpc>
                <a:spcPct val="130000"/>
              </a:lnSpc>
              <a:buFont typeface="+mj-lt"/>
              <a:buAutoNum type="arabicPeriod"/>
            </a:pPr>
            <a:r>
              <a:rPr lang="zh-CN" altLang="en-US" smtClean="0">
                <a:solidFill>
                  <a:schemeClr val="tx1"/>
                </a:solidFill>
                <a:latin typeface="微软雅黑" panose="020B0503020204020204" pitchFamily="34" charset="-122"/>
                <a:ea typeface="微软雅黑" panose="020B0503020204020204" pitchFamily="34" charset="-122"/>
              </a:rPr>
              <a:t>反馈表的“量化”</a:t>
            </a:r>
            <a:r>
              <a:rPr lang="zh-CN" altLang="en-US" smtClean="0">
                <a:solidFill>
                  <a:schemeClr val="tx1"/>
                </a:solidFill>
                <a:latin typeface="微软雅黑" panose="020B0503020204020204" pitchFamily="34" charset="-122"/>
                <a:ea typeface="微软雅黑" panose="020B0503020204020204" pitchFamily="34" charset="-122"/>
                <a:hlinkClick r:id="rId8" action="ppaction://hlinkfile"/>
              </a:rPr>
              <a:t>依据</a:t>
            </a:r>
            <a:endParaRPr lang="zh-CN" altLang="en-US" dirty="0" smtClean="0">
              <a:solidFill>
                <a:schemeClr val="tx1"/>
              </a:solidFill>
              <a:latin typeface="微软雅黑" panose="020B0503020204020204" pitchFamily="34" charset="-122"/>
              <a:ea typeface="微软雅黑" panose="020B0503020204020204" pitchFamily="34" charset="-122"/>
            </a:endParaRPr>
          </a:p>
        </p:txBody>
      </p:sp>
      <p:sp>
        <p:nvSpPr>
          <p:cNvPr id="7" name="矩形 6"/>
          <p:cNvSpPr/>
          <p:nvPr/>
        </p:nvSpPr>
        <p:spPr>
          <a:xfrm>
            <a:off x="-36512" y="929311"/>
            <a:ext cx="575945" cy="57023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8" name="矩形 7"/>
          <p:cNvSpPr/>
          <p:nvPr/>
        </p:nvSpPr>
        <p:spPr>
          <a:xfrm>
            <a:off x="618808" y="928676"/>
            <a:ext cx="6953588" cy="57086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rtl="0">
              <a:defRPr/>
            </a:pPr>
            <a:r>
              <a:rPr lang="en-US" altLang="zh-CN" sz="2000" b="1" smtClean="0">
                <a:solidFill>
                  <a:srgbClr val="9D1F33"/>
                </a:solidFill>
                <a:latin typeface="微软雅黑" panose="020B0503020204020204" pitchFamily="34" charset="-122"/>
                <a:ea typeface="微软雅黑" panose="020B0503020204020204" pitchFamily="34" charset="-122"/>
              </a:rPr>
              <a:t>      </a:t>
            </a:r>
            <a:r>
              <a:rPr lang="zh-CN" altLang="en-US" sz="2000" b="1" smtClean="0">
                <a:solidFill>
                  <a:srgbClr val="9D1F33"/>
                </a:solidFill>
                <a:latin typeface="微软雅黑" panose="020B0503020204020204" pitchFamily="34" charset="-122"/>
                <a:ea typeface="微软雅黑" panose="020B0503020204020204" pitchFamily="34" charset="-122"/>
              </a:rPr>
              <a:t>模块三                 教学文件  </a:t>
            </a:r>
            <a:r>
              <a:rPr lang="zh-CN" altLang="en-US" b="1" smtClean="0">
                <a:solidFill>
                  <a:srgbClr val="9D1F33"/>
                </a:solidFill>
                <a:latin typeface="微软雅黑" panose="020B0503020204020204" pitchFamily="34" charset="-122"/>
                <a:ea typeface="微软雅黑" panose="020B0503020204020204" pitchFamily="34" charset="-122"/>
              </a:rPr>
              <a:t>（导向与管理）</a:t>
            </a:r>
            <a:endParaRPr lang="zh-CN" altLang="en-US" sz="2000" b="1" dirty="0">
              <a:solidFill>
                <a:srgbClr val="9D1F33"/>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4786328"/>
            <a:ext cx="9186545" cy="357172"/>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smtClean="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bwMode="auto">
          <a:xfrm>
            <a:off x="0" y="4763"/>
            <a:ext cx="9144000" cy="709599"/>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14" name="矩形 13"/>
          <p:cNvSpPr/>
          <p:nvPr/>
        </p:nvSpPr>
        <p:spPr>
          <a:xfrm>
            <a:off x="1142976" y="2071684"/>
            <a:ext cx="6643734" cy="2214578"/>
          </a:xfrm>
          <a:prstGeom prst="rect">
            <a:avLst/>
          </a:pr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nSpc>
                <a:spcPct val="150000"/>
              </a:lnSpc>
              <a:buFont typeface="Arial" panose="020B0604020202020204" pitchFamily="34" charset="0"/>
              <a:buChar char="•"/>
            </a:pPr>
            <a:r>
              <a:rPr lang="zh-CN" altLang="en-US" smtClean="0">
                <a:solidFill>
                  <a:schemeClr val="tx1"/>
                </a:solidFill>
                <a:latin typeface="微软雅黑" panose="020B0503020204020204" pitchFamily="34" charset="-122"/>
                <a:ea typeface="微软雅黑" panose="020B0503020204020204" pitchFamily="34" charset="-122"/>
              </a:rPr>
              <a:t>   专业课程思政内容的选择和融入路径</a:t>
            </a:r>
            <a:endParaRPr lang="zh-CN" altLang="en-US" smtClean="0">
              <a:solidFill>
                <a:schemeClr val="tx1"/>
              </a:solidFill>
              <a:latin typeface="微软雅黑" panose="020B0503020204020204" pitchFamily="34" charset="-122"/>
              <a:ea typeface="微软雅黑" panose="020B0503020204020204" pitchFamily="34" charset="-122"/>
            </a:endParaRPr>
          </a:p>
          <a:p>
            <a:pPr lvl="0">
              <a:lnSpc>
                <a:spcPct val="150000"/>
              </a:lnSpc>
              <a:buFont typeface="Arial" panose="020B0604020202020204" pitchFamily="34" charset="0"/>
              <a:buChar char="•"/>
            </a:pPr>
            <a:r>
              <a:rPr lang="zh-CN" altLang="en-US" smtClean="0">
                <a:solidFill>
                  <a:schemeClr val="tx1"/>
                </a:solidFill>
                <a:latin typeface="微软雅黑" panose="020B0503020204020204" pitchFamily="34" charset="-122"/>
                <a:ea typeface="微软雅黑" panose="020B0503020204020204" pitchFamily="34" charset="-122"/>
              </a:rPr>
              <a:t>   开展专业课程思政的方法</a:t>
            </a:r>
            <a:endParaRPr lang="en-US" altLang="zh-CN" smtClean="0">
              <a:solidFill>
                <a:schemeClr val="tx1"/>
              </a:solidFill>
              <a:latin typeface="微软雅黑" panose="020B0503020204020204" pitchFamily="34" charset="-122"/>
              <a:ea typeface="微软雅黑" panose="020B0503020204020204" pitchFamily="34" charset="-122"/>
            </a:endParaRPr>
          </a:p>
          <a:p>
            <a:pPr lvl="0">
              <a:lnSpc>
                <a:spcPct val="150000"/>
              </a:lnSpc>
              <a:buFont typeface="Arial" panose="020B0604020202020204" pitchFamily="34" charset="0"/>
              <a:buChar char="•"/>
            </a:pPr>
            <a:r>
              <a:rPr lang="zh-CN" altLang="en-US" smtClean="0">
                <a:solidFill>
                  <a:schemeClr val="tx1"/>
                </a:solidFill>
                <a:latin typeface="微软雅黑" panose="020B0503020204020204" pitchFamily="34" charset="-122"/>
                <a:ea typeface="微软雅黑" panose="020B0503020204020204" pitchFamily="34" charset="-122"/>
              </a:rPr>
              <a:t>   思政目标与专业课程的融合的“标准”</a:t>
            </a:r>
            <a:endParaRPr lang="zh-CN" altLang="en-US" smtClean="0">
              <a:solidFill>
                <a:schemeClr val="tx1"/>
              </a:solidFill>
              <a:latin typeface="微软雅黑" panose="020B0503020204020204" pitchFamily="34" charset="-122"/>
              <a:ea typeface="微软雅黑" panose="020B0503020204020204" pitchFamily="34" charset="-122"/>
            </a:endParaRPr>
          </a:p>
          <a:p>
            <a:pPr lvl="0">
              <a:lnSpc>
                <a:spcPct val="150000"/>
              </a:lnSpc>
              <a:buFont typeface="Arial" panose="020B0604020202020204" pitchFamily="34" charset="0"/>
              <a:buChar char="•"/>
            </a:pPr>
            <a:r>
              <a:rPr lang="zh-CN" altLang="en-US" smtClean="0">
                <a:solidFill>
                  <a:schemeClr val="tx1"/>
                </a:solidFill>
                <a:latin typeface="微软雅黑" panose="020B0503020204020204" pitchFamily="34" charset="-122"/>
                <a:ea typeface="微软雅黑" panose="020B0503020204020204" pitchFamily="34" charset="-122"/>
              </a:rPr>
              <a:t>    各级领导层面可以做的工作</a:t>
            </a:r>
            <a:endParaRPr lang="zh-CN" altLang="en-US">
              <a:solidFill>
                <a:schemeClr val="tx1"/>
              </a:solidFill>
            </a:endParaRPr>
          </a:p>
        </p:txBody>
      </p:sp>
      <p:sp>
        <p:nvSpPr>
          <p:cNvPr id="7" name="矩形 6"/>
          <p:cNvSpPr/>
          <p:nvPr/>
        </p:nvSpPr>
        <p:spPr>
          <a:xfrm>
            <a:off x="-36512" y="929311"/>
            <a:ext cx="575945" cy="570230"/>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40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8" name="矩形 7"/>
          <p:cNvSpPr/>
          <p:nvPr/>
        </p:nvSpPr>
        <p:spPr>
          <a:xfrm>
            <a:off x="618808" y="928676"/>
            <a:ext cx="6953588" cy="57086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rtl="0">
              <a:defRPr/>
            </a:pPr>
            <a:r>
              <a:rPr lang="en-US" altLang="zh-CN" sz="2000" b="1" smtClean="0">
                <a:solidFill>
                  <a:srgbClr val="9D1F33"/>
                </a:solidFill>
                <a:latin typeface="微软雅黑" panose="020B0503020204020204" pitchFamily="34" charset="-122"/>
                <a:ea typeface="微软雅黑" panose="020B0503020204020204" pitchFamily="34" charset="-122"/>
              </a:rPr>
              <a:t>                </a:t>
            </a:r>
            <a:r>
              <a:rPr lang="zh-CN" altLang="en-US" sz="2000" b="1" smtClean="0">
                <a:solidFill>
                  <a:srgbClr val="9D1F33"/>
                </a:solidFill>
                <a:latin typeface="微软雅黑" panose="020B0503020204020204" pitchFamily="34" charset="-122"/>
                <a:ea typeface="微软雅黑" panose="020B0503020204020204" pitchFamily="34" charset="-122"/>
              </a:rPr>
              <a:t>第二讲（预告）</a:t>
            </a:r>
            <a:endParaRPr lang="zh-CN" altLang="en-US" sz="2000" b="1" dirty="0">
              <a:solidFill>
                <a:srgbClr val="9D1F33"/>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4" name="直接连接符 73"/>
          <p:cNvCxnSpPr/>
          <p:nvPr/>
        </p:nvCxnSpPr>
        <p:spPr>
          <a:xfrm flipV="1">
            <a:off x="468313" y="1571618"/>
            <a:ext cx="6175389" cy="12707"/>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nvCxnSpPr>
        <p:spPr>
          <a:xfrm flipV="1">
            <a:off x="1619672" y="3143254"/>
            <a:ext cx="7024294" cy="570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9" name="矩形 78"/>
          <p:cNvSpPr/>
          <p:nvPr/>
        </p:nvSpPr>
        <p:spPr>
          <a:xfrm>
            <a:off x="7938" y="1276350"/>
            <a:ext cx="468313" cy="668338"/>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3400" b="0" i="0" u="none" strike="noStrike" kern="1200" cap="none" spc="0" normalizeH="0" baseline="0" noProof="0" dirty="0">
              <a:ln>
                <a:noFill/>
              </a:ln>
              <a:solidFill>
                <a:schemeClr val="lt1"/>
              </a:solidFill>
              <a:effectLst/>
              <a:uLnTx/>
              <a:uFillTx/>
              <a:latin typeface="Arial Black" panose="020B0A04020102020204" pitchFamily="34" charset="0"/>
              <a:ea typeface="+mn-ea"/>
              <a:cs typeface="+mn-cs"/>
            </a:endParaRPr>
          </a:p>
        </p:txBody>
      </p:sp>
      <p:sp>
        <p:nvSpPr>
          <p:cNvPr id="80" name="矩形 79"/>
          <p:cNvSpPr/>
          <p:nvPr/>
        </p:nvSpPr>
        <p:spPr>
          <a:xfrm>
            <a:off x="8718452" y="1276350"/>
            <a:ext cx="425547" cy="2509846"/>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3400" b="0" i="0" u="none" strike="noStrike" kern="1200" cap="none" spc="0" normalizeH="0" baseline="0" noProof="0" dirty="0">
              <a:ln>
                <a:noFill/>
              </a:ln>
              <a:solidFill>
                <a:schemeClr val="lt1"/>
              </a:solidFill>
              <a:effectLst/>
              <a:uLnTx/>
              <a:uFillTx/>
              <a:latin typeface="Arial Black" panose="020B0A04020102020204" pitchFamily="34" charset="0"/>
              <a:ea typeface="+mn-ea"/>
              <a:cs typeface="+mn-cs"/>
            </a:endParaRPr>
          </a:p>
        </p:txBody>
      </p:sp>
      <p:sp>
        <p:nvSpPr>
          <p:cNvPr id="37896" name="矩形 1"/>
          <p:cNvSpPr/>
          <p:nvPr/>
        </p:nvSpPr>
        <p:spPr>
          <a:xfrm>
            <a:off x="1714480" y="1928808"/>
            <a:ext cx="5681662" cy="825419"/>
          </a:xfrm>
          <a:prstGeom prst="rect">
            <a:avLst/>
          </a:prstGeom>
          <a:noFill/>
          <a:ln w="9525">
            <a:noFill/>
          </a:ln>
        </p:spPr>
        <p:txBody>
          <a:bodyPr>
            <a:spAutoFit/>
          </a:bodyPr>
          <a:lstStyle/>
          <a:p>
            <a:pPr lvl="0" algn="ctr">
              <a:lnSpc>
                <a:spcPct val="150000"/>
              </a:lnSpc>
            </a:pPr>
            <a:r>
              <a:rPr lang="zh-CN" altLang="en-US" sz="3600" b="1">
                <a:solidFill>
                  <a:srgbClr val="9D1F33"/>
                </a:solidFill>
                <a:latin typeface="微软雅黑" panose="020B0503020204020204" pitchFamily="34" charset="-122"/>
                <a:ea typeface="微软雅黑" panose="020B0503020204020204" pitchFamily="34" charset="-122"/>
              </a:rPr>
              <a:t>感     谢</a:t>
            </a:r>
            <a:endParaRPr lang="zh-CN" altLang="en-US" sz="3600" b="1" dirty="0">
              <a:solidFill>
                <a:srgbClr val="9D1F33"/>
              </a:solidFill>
              <a:latin typeface="微软雅黑" panose="020B0503020204020204" pitchFamily="34" charset="-122"/>
              <a:ea typeface="微软雅黑" panose="020B0503020204020204" pitchFamily="34" charset="-122"/>
            </a:endParaRPr>
          </a:p>
        </p:txBody>
      </p:sp>
      <p:sp>
        <p:nvSpPr>
          <p:cNvPr id="10" name="矩形 9"/>
          <p:cNvSpPr/>
          <p:nvPr/>
        </p:nvSpPr>
        <p:spPr>
          <a:xfrm>
            <a:off x="2357422" y="3429006"/>
            <a:ext cx="4371975" cy="368300"/>
          </a:xfrm>
          <a:prstGeom prst="rect">
            <a:avLst/>
          </a:prstGeom>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上海中医药</a:t>
            </a:r>
            <a:r>
              <a:rPr kumimoji="0" lang="zh-CN" altLang="en-US" b="1" i="0" u="none" strike="noStrike" kern="1200" cap="none" spc="0" normalizeH="0" baseline="0" noProof="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大</a:t>
            </a:r>
            <a:r>
              <a:rPr kumimoji="0" lang="zh-CN" altLang="en-US" b="1" i="0" u="none" strike="noStrike" kern="1200" cap="none" spc="0" normalizeH="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学   </a:t>
            </a:r>
            <a:r>
              <a:rPr lang="zh-CN" altLang="en-US" b="1" smtClean="0">
                <a:solidFill>
                  <a:schemeClr val="tx1">
                    <a:lumMod val="75000"/>
                    <a:lumOff val="25000"/>
                  </a:schemeClr>
                </a:solidFill>
                <a:latin typeface="微软雅黑" panose="020B0503020204020204" pitchFamily="34" charset="-122"/>
                <a:ea typeface="微软雅黑" panose="020B0503020204020204" pitchFamily="34" charset="-122"/>
                <a:cs typeface="+mn-cs"/>
              </a:rPr>
              <a:t>基础医学院</a:t>
            </a:r>
            <a:r>
              <a:rPr kumimoji="0" lang="zh-CN" altLang="en-US" b="1" i="0" u="none" strike="noStrike" kern="1200" cap="none" spc="0" normalizeH="0" baseline="0" noProof="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     </a:t>
            </a:r>
            <a:endParaRPr kumimoji="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sp>
        <p:nvSpPr>
          <p:cNvPr id="11" name="Text Box 10"/>
          <p:cNvSpPr txBox="1"/>
          <p:nvPr/>
        </p:nvSpPr>
        <p:spPr>
          <a:xfrm>
            <a:off x="2931213" y="3857634"/>
            <a:ext cx="3293110" cy="706755"/>
          </a:xfrm>
          <a:prstGeom prst="rect">
            <a:avLst/>
          </a:prstGeom>
          <a:noFill/>
          <a:ln w="9525">
            <a:noFill/>
          </a:ln>
        </p:spPr>
        <p:txBody>
          <a:bodyPr wrap="square">
            <a:spAutoFit/>
          </a:bodyPr>
          <a:lstStyle/>
          <a:p>
            <a:pPr lvl="0" algn="ctr" eaLnBrk="1" hangingPunct="1">
              <a:spcBef>
                <a:spcPct val="50000"/>
              </a:spcBef>
            </a:pPr>
            <a:r>
              <a:rPr lang="zh-CN" altLang="en-US" sz="1600" b="1" dirty="0">
                <a:latin typeface="楷体" panose="02010609060101010101" pitchFamily="49" charset="-122"/>
                <a:ea typeface="楷体" panose="02010609060101010101" pitchFamily="49" charset="-122"/>
              </a:rPr>
              <a:t>张</a:t>
            </a:r>
            <a:r>
              <a:rPr lang="zh-CN" altLang="en-US" sz="1600" b="1">
                <a:latin typeface="楷体" panose="02010609060101010101" pitchFamily="49" charset="-122"/>
                <a:ea typeface="楷体" panose="02010609060101010101" pitchFamily="49" charset="-122"/>
              </a:rPr>
              <a:t>黎</a:t>
            </a:r>
            <a:r>
              <a:rPr lang="zh-CN" altLang="en-US" sz="1600" b="1" smtClean="0">
                <a:latin typeface="楷体" panose="02010609060101010101" pitchFamily="49" charset="-122"/>
                <a:ea typeface="楷体" panose="02010609060101010101" pitchFamily="49" charset="-122"/>
              </a:rPr>
              <a:t>声</a:t>
            </a:r>
            <a:endParaRPr lang="en-US" altLang="zh-CN" sz="1600" b="1" smtClean="0">
              <a:latin typeface="楷体" panose="02010609060101010101" pitchFamily="49" charset="-122"/>
              <a:ea typeface="楷体" panose="02010609060101010101" pitchFamily="49" charset="-122"/>
            </a:endParaRPr>
          </a:p>
          <a:p>
            <a:pPr lvl="0" algn="ctr" eaLnBrk="1" hangingPunct="1">
              <a:spcBef>
                <a:spcPct val="50000"/>
              </a:spcBef>
            </a:pPr>
            <a:r>
              <a:rPr lang="en-US" altLang="zh-CN" sz="1600" b="1" smtClean="0">
                <a:latin typeface="楷体" panose="02010609060101010101" pitchFamily="49" charset="-122"/>
                <a:ea typeface="楷体" panose="02010609060101010101" pitchFamily="49" charset="-122"/>
              </a:rPr>
              <a:t>          </a:t>
            </a:r>
            <a:r>
              <a:rPr lang="en-US" altLang="zh-CN" sz="1400" b="1" smtClean="0">
                <a:latin typeface="楷体" panose="02010609060101010101" pitchFamily="49" charset="-122"/>
                <a:ea typeface="楷体" panose="02010609060101010101" pitchFamily="49" charset="-122"/>
              </a:rPr>
              <a:t>        </a:t>
            </a:r>
            <a:endParaRPr lang="en-US" altLang="zh-CN" sz="2400" b="1" dirty="0">
              <a:latin typeface="楷体" panose="02010609060101010101" pitchFamily="49" charset="-122"/>
              <a:ea typeface="楷体" panose="02010609060101010101" pitchFamily="49" charset="-122"/>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4786328"/>
            <a:ext cx="9186545" cy="357172"/>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a:solidFill>
                <a:schemeClr val="bg1"/>
              </a:solidFill>
              <a:latin typeface="微软雅黑" panose="020B0503020204020204" pitchFamily="34" charset="-122"/>
              <a:ea typeface="微软雅黑" panose="020B0503020204020204" pitchFamily="34" charset="-122"/>
            </a:endParaRPr>
          </a:p>
        </p:txBody>
      </p:sp>
      <p:sp>
        <p:nvSpPr>
          <p:cNvPr id="11" name="矩形 10"/>
          <p:cNvSpPr/>
          <p:nvPr/>
        </p:nvSpPr>
        <p:spPr>
          <a:xfrm>
            <a:off x="3003217" y="4774168"/>
            <a:ext cx="2316480" cy="306705"/>
          </a:xfrm>
          <a:prstGeom prst="rect">
            <a:avLst/>
          </a:prstGeom>
        </p:spPr>
        <p:txBody>
          <a:bodyPr wrap="none">
            <a:spAutoFit/>
          </a:bodyPr>
          <a:lstStyle/>
          <a:p>
            <a:r>
              <a:rPr lang="zh-CN" altLang="en-US" sz="1400" b="1" dirty="0">
                <a:solidFill>
                  <a:schemeClr val="bg1"/>
                </a:solidFill>
                <a:latin typeface="微软雅黑" panose="020B0503020204020204" pitchFamily="34" charset="-122"/>
                <a:ea typeface="微软雅黑" panose="020B0503020204020204" pitchFamily="34" charset="-122"/>
              </a:rPr>
              <a:t>“所有课堂都有育人功能”</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sp>
        <p:nvSpPr>
          <p:cNvPr id="18" name="矩形 17"/>
          <p:cNvSpPr/>
          <p:nvPr/>
        </p:nvSpPr>
        <p:spPr>
          <a:xfrm>
            <a:off x="1099068" y="71420"/>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
        <p:nvSpPr>
          <p:cNvPr id="19" name="矩形 18"/>
          <p:cNvSpPr/>
          <p:nvPr/>
        </p:nvSpPr>
        <p:spPr>
          <a:xfrm>
            <a:off x="10160" y="763898"/>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3200" b="1" i="0" u="none" strike="noStrike" kern="1200" cap="none" spc="0" normalizeH="0" baseline="0" noProof="0" smtClean="0">
                <a:ln>
                  <a:noFill/>
                </a:ln>
                <a:solidFill>
                  <a:schemeClr val="lt1"/>
                </a:solidFill>
                <a:effectLst/>
                <a:uLnTx/>
                <a:uFillTx/>
                <a:latin typeface="Arial Rounded MT Bold" panose="020F0704030504030204" pitchFamily="34" charset="0"/>
                <a:ea typeface="微软雅黑" panose="020B0503020204020204" pitchFamily="34" charset="-122"/>
                <a:cs typeface="+mn-cs"/>
              </a:rPr>
              <a:t>1</a:t>
            </a:r>
            <a:endParaRPr kumimoji="0" lang="en-US" sz="32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9" name="矩形 28"/>
          <p:cNvSpPr/>
          <p:nvPr/>
        </p:nvSpPr>
        <p:spPr>
          <a:xfrm>
            <a:off x="571472" y="99304"/>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
        <p:nvSpPr>
          <p:cNvPr id="2" name="矩形 1"/>
          <p:cNvSpPr/>
          <p:nvPr/>
        </p:nvSpPr>
        <p:spPr>
          <a:xfrm>
            <a:off x="0" y="1500180"/>
            <a:ext cx="9144000" cy="57150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zh-CN" sz="2000" b="1" smtClean="0">
                <a:solidFill>
                  <a:schemeClr val="tx1"/>
                </a:solidFill>
                <a:latin typeface="微软雅黑" panose="020B0503020204020204" pitchFamily="34" charset="-122"/>
                <a:ea typeface="微软雅黑" panose="020B0503020204020204" pitchFamily="34" charset="-122"/>
              </a:rPr>
              <a:t>《</a:t>
            </a:r>
            <a:r>
              <a:rPr lang="zh-CN" altLang="en-US" sz="2000" b="1" smtClean="0">
                <a:solidFill>
                  <a:schemeClr val="tx1"/>
                </a:solidFill>
                <a:latin typeface="微软雅黑" panose="020B0503020204020204" pitchFamily="34" charset="-122"/>
                <a:ea typeface="微软雅黑" panose="020B0503020204020204" pitchFamily="34" charset="-122"/>
              </a:rPr>
              <a:t>教育部高等教育司</a:t>
            </a:r>
            <a:r>
              <a:rPr lang="en-US" sz="2000" b="1" smtClean="0">
                <a:solidFill>
                  <a:schemeClr val="tx1"/>
                </a:solidFill>
                <a:latin typeface="微软雅黑" panose="020B0503020204020204" pitchFamily="34" charset="-122"/>
                <a:ea typeface="微软雅黑" panose="020B0503020204020204" pitchFamily="34" charset="-122"/>
              </a:rPr>
              <a:t>2020</a:t>
            </a:r>
            <a:r>
              <a:rPr lang="zh-CN" altLang="en-US" sz="2000" b="1" smtClean="0">
                <a:solidFill>
                  <a:schemeClr val="tx1"/>
                </a:solidFill>
                <a:latin typeface="微软雅黑" panose="020B0503020204020204" pitchFamily="34" charset="-122"/>
                <a:ea typeface="微软雅黑" panose="020B0503020204020204" pitchFamily="34" charset="-122"/>
              </a:rPr>
              <a:t>年工作要点</a:t>
            </a:r>
            <a:r>
              <a:rPr lang="en-US" altLang="zh-CN" sz="2000" b="1" smtClean="0">
                <a:solidFill>
                  <a:schemeClr val="tx1"/>
                </a:solidFill>
                <a:latin typeface="微软雅黑" panose="020B0503020204020204" pitchFamily="34" charset="-122"/>
                <a:ea typeface="微软雅黑" panose="020B0503020204020204" pitchFamily="34" charset="-122"/>
              </a:rPr>
              <a:t>》  </a:t>
            </a:r>
            <a:r>
              <a:rPr lang="zh-CN" altLang="en-US" sz="2000" b="1" smtClean="0">
                <a:solidFill>
                  <a:schemeClr val="tx1"/>
                </a:solidFill>
                <a:latin typeface="微软雅黑" panose="020B0503020204020204" pitchFamily="34" charset="-122"/>
                <a:ea typeface="微软雅黑" panose="020B0503020204020204" pitchFamily="34" charset="-122"/>
              </a:rPr>
              <a:t>高教司  </a:t>
            </a:r>
            <a:r>
              <a:rPr lang="zh-CN" altLang="en-US" sz="2000" b="1" smtClean="0">
                <a:solidFill>
                  <a:schemeClr val="tx1"/>
                </a:solidFill>
              </a:rPr>
              <a:t>（</a:t>
            </a:r>
            <a:r>
              <a:rPr lang="en-US" altLang="zh-CN" sz="2000" b="1" smtClean="0">
                <a:solidFill>
                  <a:schemeClr val="tx1"/>
                </a:solidFill>
              </a:rPr>
              <a:t>2020</a:t>
            </a:r>
            <a:r>
              <a:rPr lang="zh-CN" altLang="en-US" sz="2000" b="1" smtClean="0">
                <a:solidFill>
                  <a:schemeClr val="tx1"/>
                </a:solidFill>
              </a:rPr>
              <a:t>）</a:t>
            </a:r>
            <a:r>
              <a:rPr lang="en-US" altLang="zh-CN" sz="2000" b="1" smtClean="0">
                <a:solidFill>
                  <a:schemeClr val="tx1"/>
                </a:solidFill>
              </a:rPr>
              <a:t>1</a:t>
            </a:r>
            <a:r>
              <a:rPr lang="zh-CN" altLang="en-US" sz="2000" b="1" smtClean="0">
                <a:solidFill>
                  <a:schemeClr val="tx1"/>
                </a:solidFill>
              </a:rPr>
              <a:t>号</a:t>
            </a:r>
            <a:endParaRPr lang="en-US" altLang="zh-CN" sz="2000" b="1" smtClean="0">
              <a:solidFill>
                <a:schemeClr val="tx1"/>
              </a:solidFill>
              <a:latin typeface="微软雅黑" panose="020B0503020204020204" pitchFamily="34" charset="-122"/>
              <a:ea typeface="微软雅黑" panose="020B0503020204020204" pitchFamily="34" charset="-122"/>
            </a:endParaRPr>
          </a:p>
        </p:txBody>
      </p:sp>
      <p:grpSp>
        <p:nvGrpSpPr>
          <p:cNvPr id="3" name="组合 12"/>
          <p:cNvGrpSpPr/>
          <p:nvPr/>
        </p:nvGrpSpPr>
        <p:grpSpPr>
          <a:xfrm>
            <a:off x="0" y="0"/>
            <a:ext cx="9144000" cy="604838"/>
            <a:chOff x="0" y="0"/>
            <a:chExt cx="9143999" cy="605532"/>
          </a:xfrm>
        </p:grpSpPr>
        <p:sp>
          <p:nvSpPr>
            <p:cNvPr id="15" name="矩形 14"/>
            <p:cNvSpPr/>
            <p:nvPr/>
          </p:nvSpPr>
          <p:spPr bwMode="auto">
            <a:xfrm>
              <a:off x="0" y="0"/>
              <a:ext cx="144463"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16" name="矩形 15"/>
            <p:cNvSpPr/>
            <p:nvPr/>
          </p:nvSpPr>
          <p:spPr bwMode="auto">
            <a:xfrm>
              <a:off x="250825" y="0"/>
              <a:ext cx="2089150"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zh-CN"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7" name="矩形 16"/>
            <p:cNvSpPr/>
            <p:nvPr/>
          </p:nvSpPr>
          <p:spPr bwMode="auto">
            <a:xfrm>
              <a:off x="2439988" y="4768"/>
              <a:ext cx="6704011"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a:solidFill>
                    <a:schemeClr val="bg1"/>
                  </a:solidFill>
                  <a:latin typeface="微软雅黑" panose="020B0503020204020204" pitchFamily="34" charset="-122"/>
                  <a:ea typeface="微软雅黑" panose="020B0503020204020204" pitchFamily="34" charset="-122"/>
                </a:rPr>
                <a:t>课程思政的“概念与内涵”</a:t>
              </a:r>
              <a:endParaRPr lang="zh-CN" altLang="en-US" sz="2000" b="1">
                <a:solidFill>
                  <a:schemeClr val="bg1"/>
                </a:solidFill>
                <a:latin typeface="微软雅黑" panose="020B0503020204020204" pitchFamily="34" charset="-122"/>
                <a:ea typeface="微软雅黑" panose="020B0503020204020204" pitchFamily="34" charset="-122"/>
              </a:endParaRPr>
            </a:p>
          </p:txBody>
        </p:sp>
      </p:grpSp>
      <p:sp>
        <p:nvSpPr>
          <p:cNvPr id="5" name="矩形 4"/>
          <p:cNvSpPr/>
          <p:nvPr/>
        </p:nvSpPr>
        <p:spPr>
          <a:xfrm>
            <a:off x="1226068" y="198420"/>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
        <p:nvSpPr>
          <p:cNvPr id="14" name="矩形 13"/>
          <p:cNvSpPr/>
          <p:nvPr/>
        </p:nvSpPr>
        <p:spPr>
          <a:xfrm>
            <a:off x="728980" y="764540"/>
            <a:ext cx="5186680" cy="59118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sz="2000" b="1">
                <a:solidFill>
                  <a:srgbClr val="9D1F33"/>
                </a:solidFill>
                <a:latin typeface="微软雅黑" panose="020B0503020204020204" pitchFamily="34" charset="-122"/>
                <a:ea typeface="微软雅黑" panose="020B0503020204020204" pitchFamily="34" charset="-122"/>
              </a:rPr>
              <a:t>            </a:t>
            </a:r>
            <a:r>
              <a:rPr lang="zh-CN" altLang="en-US" sz="2000" b="1">
                <a:solidFill>
                  <a:srgbClr val="9D1F33"/>
                </a:solidFill>
                <a:latin typeface="微软雅黑" panose="020B0503020204020204" pitchFamily="34" charset="-122"/>
                <a:ea typeface="微软雅黑" panose="020B0503020204020204" pitchFamily="34" charset="-122"/>
                <a:sym typeface="+mn-ea"/>
              </a:rPr>
              <a:t>“课程思政”的提</a:t>
            </a:r>
            <a:r>
              <a:rPr lang="zh-CN" altLang="en-US" sz="2000" b="1" smtClean="0">
                <a:solidFill>
                  <a:srgbClr val="9D1F33"/>
                </a:solidFill>
                <a:latin typeface="微软雅黑" panose="020B0503020204020204" pitchFamily="34" charset="-122"/>
                <a:ea typeface="微软雅黑" panose="020B0503020204020204" pitchFamily="34" charset="-122"/>
                <a:sym typeface="+mn-ea"/>
              </a:rPr>
              <a:t>出和推进</a:t>
            </a:r>
            <a:endParaRPr lang="zh-CN" altLang="en-US" sz="2000" b="1">
              <a:solidFill>
                <a:srgbClr val="9D1F33"/>
              </a:solidFill>
              <a:latin typeface="微软雅黑" panose="020B0503020204020204" pitchFamily="34" charset="-122"/>
              <a:ea typeface="微软雅黑" panose="020B0503020204020204" pitchFamily="34" charset="-122"/>
            </a:endParaRPr>
          </a:p>
        </p:txBody>
      </p:sp>
      <p:sp>
        <p:nvSpPr>
          <p:cNvPr id="20" name="矩形 19"/>
          <p:cNvSpPr/>
          <p:nvPr/>
        </p:nvSpPr>
        <p:spPr>
          <a:xfrm>
            <a:off x="0" y="2214560"/>
            <a:ext cx="9144000" cy="257176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US" altLang="zh-CN" b="1" smtClean="0">
              <a:solidFill>
                <a:schemeClr val="tx1"/>
              </a:solidFill>
              <a:latin typeface="微软雅黑" panose="020B0503020204020204" pitchFamily="34" charset="-122"/>
              <a:ea typeface="微软雅黑" panose="020B0503020204020204" pitchFamily="34" charset="-122"/>
            </a:endParaRPr>
          </a:p>
          <a:p>
            <a:r>
              <a:rPr lang="zh-CN" altLang="en-US" b="1" smtClean="0">
                <a:solidFill>
                  <a:schemeClr val="tx1"/>
                </a:solidFill>
                <a:latin typeface="微软雅黑" panose="020B0503020204020204" pitchFamily="34" charset="-122"/>
                <a:ea typeface="微软雅黑" panose="020B0503020204020204" pitchFamily="34" charset="-122"/>
              </a:rPr>
              <a:t>      五、全面推进高校课程思政建设</a:t>
            </a:r>
            <a:br>
              <a:rPr lang="zh-CN" altLang="en-US" b="1" smtClean="0">
                <a:solidFill>
                  <a:schemeClr val="tx1"/>
                </a:solidFill>
                <a:latin typeface="微软雅黑" panose="020B0503020204020204" pitchFamily="34" charset="-122"/>
                <a:ea typeface="微软雅黑" panose="020B0503020204020204" pitchFamily="34" charset="-122"/>
              </a:rPr>
            </a:br>
            <a:r>
              <a:rPr lang="zh-CN" altLang="en-US" b="1" smtClean="0">
                <a:solidFill>
                  <a:schemeClr val="tx1"/>
                </a:solidFill>
                <a:latin typeface="微软雅黑" panose="020B0503020204020204" pitchFamily="34" charset="-122"/>
                <a:ea typeface="微软雅黑" panose="020B0503020204020204" pitchFamily="34" charset="-122"/>
              </a:rPr>
              <a:t>      </a:t>
            </a:r>
            <a:r>
              <a:rPr lang="zh-CN" altLang="en-US" smtClean="0">
                <a:solidFill>
                  <a:schemeClr val="tx1"/>
                </a:solidFill>
                <a:latin typeface="微软雅黑" panose="020B0503020204020204" pitchFamily="34" charset="-122"/>
                <a:ea typeface="微软雅黑" panose="020B0503020204020204" pitchFamily="34" charset="-122"/>
              </a:rPr>
              <a:t>充分发挥各类课程的育人功能，深入挖掘各门课程蕴含的思想政治教育内容，促进专业课与思想政治理论课同向同行，实现价值引领、知识教育、能力培养的有机统一。</a:t>
            </a:r>
            <a:endParaRPr lang="en-US" altLang="zh-CN" smtClean="0">
              <a:solidFill>
                <a:schemeClr val="tx1"/>
              </a:solidFill>
              <a:latin typeface="微软雅黑" panose="020B0503020204020204" pitchFamily="34" charset="-122"/>
              <a:ea typeface="微软雅黑" panose="020B0503020204020204" pitchFamily="34" charset="-122"/>
            </a:endParaRPr>
          </a:p>
          <a:p>
            <a:pPr>
              <a:buFont typeface="Arial" panose="020B0604020202020204" pitchFamily="34" charset="0"/>
              <a:buChar char="•"/>
            </a:pPr>
            <a:r>
              <a:rPr lang="zh-CN" altLang="en-US" smtClean="0">
                <a:solidFill>
                  <a:schemeClr val="tx1"/>
                </a:solidFill>
                <a:latin typeface="微软雅黑" panose="020B0503020204020204" pitchFamily="34" charset="-122"/>
                <a:ea typeface="微软雅黑" panose="020B0503020204020204" pitchFamily="34" charset="-122"/>
              </a:rPr>
              <a:t>  研制发布</a:t>
            </a:r>
            <a:r>
              <a:rPr lang="en-US" altLang="zh-CN" smtClean="0">
                <a:solidFill>
                  <a:schemeClr val="tx1"/>
                </a:solidFill>
                <a:latin typeface="微软雅黑" panose="020B0503020204020204" pitchFamily="34" charset="-122"/>
                <a:ea typeface="微软雅黑" panose="020B0503020204020204" pitchFamily="34" charset="-122"/>
              </a:rPr>
              <a:t>《</a:t>
            </a:r>
            <a:r>
              <a:rPr lang="zh-CN" altLang="en-US" smtClean="0">
                <a:solidFill>
                  <a:schemeClr val="tx1"/>
                </a:solidFill>
                <a:latin typeface="微软雅黑" panose="020B0503020204020204" pitchFamily="34" charset="-122"/>
                <a:ea typeface="微软雅黑" panose="020B0503020204020204" pitchFamily="34" charset="-122"/>
              </a:rPr>
              <a:t>高校课程思政建设指导纲要</a:t>
            </a:r>
            <a:r>
              <a:rPr lang="en-US" altLang="zh-CN" smtClean="0">
                <a:solidFill>
                  <a:schemeClr val="tx1"/>
                </a:solidFill>
                <a:latin typeface="微软雅黑" panose="020B0503020204020204" pitchFamily="34" charset="-122"/>
                <a:ea typeface="微软雅黑" panose="020B0503020204020204" pitchFamily="34" charset="-122"/>
              </a:rPr>
              <a:t>》</a:t>
            </a:r>
            <a:endParaRPr lang="en-US" altLang="zh-CN" smtClean="0">
              <a:solidFill>
                <a:schemeClr val="tx1"/>
              </a:solidFill>
              <a:latin typeface="微软雅黑" panose="020B0503020204020204" pitchFamily="34" charset="-122"/>
              <a:ea typeface="微软雅黑" panose="020B0503020204020204" pitchFamily="34" charset="-122"/>
            </a:endParaRPr>
          </a:p>
          <a:p>
            <a:pPr>
              <a:buFont typeface="Arial" panose="020B0604020202020204" pitchFamily="34" charset="0"/>
              <a:buChar char="•"/>
            </a:pPr>
            <a:r>
              <a:rPr lang="zh-CN" altLang="en-US" smtClean="0">
                <a:solidFill>
                  <a:schemeClr val="tx1"/>
                </a:solidFill>
                <a:latin typeface="微软雅黑" panose="020B0503020204020204" pitchFamily="34" charset="-122"/>
                <a:ea typeface="微软雅黑" panose="020B0503020204020204" pitchFamily="34" charset="-122"/>
              </a:rPr>
              <a:t>  召开全国高校课程思政建设工作推进会</a:t>
            </a:r>
            <a:endParaRPr lang="en-US" altLang="zh-CN" smtClean="0">
              <a:solidFill>
                <a:schemeClr val="tx1"/>
              </a:solidFill>
              <a:latin typeface="微软雅黑" panose="020B0503020204020204" pitchFamily="34" charset="-122"/>
              <a:ea typeface="微软雅黑" panose="020B0503020204020204" pitchFamily="34" charset="-122"/>
            </a:endParaRPr>
          </a:p>
          <a:p>
            <a:pPr>
              <a:buFont typeface="Arial" panose="020B0604020202020204" pitchFamily="34" charset="0"/>
              <a:buChar char="•"/>
            </a:pPr>
            <a:r>
              <a:rPr lang="zh-CN" altLang="en-US" smtClean="0">
                <a:solidFill>
                  <a:schemeClr val="tx1"/>
                </a:solidFill>
                <a:latin typeface="微软雅黑" panose="020B0503020204020204" pitchFamily="34" charset="-122"/>
                <a:ea typeface="微软雅黑" panose="020B0503020204020204" pitchFamily="34" charset="-122"/>
              </a:rPr>
              <a:t>  选树一批课程思政先行高校，打造课程思政建设典型</a:t>
            </a:r>
            <a:endParaRPr lang="en-US" altLang="zh-CN" smtClean="0">
              <a:solidFill>
                <a:schemeClr val="tx1"/>
              </a:solidFill>
              <a:latin typeface="微软雅黑" panose="020B0503020204020204" pitchFamily="34" charset="-122"/>
              <a:ea typeface="微软雅黑" panose="020B0503020204020204" pitchFamily="34" charset="-122"/>
            </a:endParaRPr>
          </a:p>
          <a:p>
            <a:pPr>
              <a:buFont typeface="Arial" panose="020B0604020202020204" pitchFamily="34" charset="0"/>
              <a:buChar char="•"/>
            </a:pPr>
            <a:r>
              <a:rPr lang="zh-CN" altLang="en-US" smtClean="0">
                <a:solidFill>
                  <a:schemeClr val="tx1"/>
                </a:solidFill>
                <a:latin typeface="微软雅黑" panose="020B0503020204020204" pitchFamily="34" charset="-122"/>
                <a:ea typeface="微软雅黑" panose="020B0503020204020204" pitchFamily="34" charset="-122"/>
              </a:rPr>
              <a:t>  推出一批课程思政示范课、教学名师和团队，建设一批课程思政教学研究示范中心</a:t>
            </a:r>
            <a:r>
              <a:rPr lang="en-US" altLang="zh-CN" smtClean="0">
                <a:solidFill>
                  <a:schemeClr val="tx1"/>
                </a:solidFill>
                <a:latin typeface="微软雅黑" panose="020B0503020204020204" pitchFamily="34" charset="-122"/>
                <a:ea typeface="微软雅黑" panose="020B0503020204020204" pitchFamily="34" charset="-122"/>
              </a:rPr>
              <a:t> </a:t>
            </a:r>
            <a:endParaRPr lang="en-US" altLang="zh-CN" smtClean="0">
              <a:solidFill>
                <a:schemeClr val="tx1"/>
              </a:solidFill>
              <a:latin typeface="微软雅黑" panose="020B0503020204020204" pitchFamily="34" charset="-122"/>
              <a:ea typeface="微软雅黑" panose="020B0503020204020204" pitchFamily="34" charset="-122"/>
            </a:endParaRPr>
          </a:p>
          <a:p>
            <a:pPr>
              <a:buFont typeface="Arial" panose="020B0604020202020204" pitchFamily="34" charset="0"/>
              <a:buChar char="•"/>
            </a:pPr>
            <a:r>
              <a:rPr lang="zh-CN" altLang="en-US" smtClean="0">
                <a:solidFill>
                  <a:schemeClr val="tx1"/>
                </a:solidFill>
                <a:latin typeface="微软雅黑" panose="020B0503020204020204" pitchFamily="34" charset="-122"/>
                <a:ea typeface="微软雅黑" panose="020B0503020204020204" pitchFamily="34" charset="-122"/>
              </a:rPr>
              <a:t>  及时总结提炼课程思政建设的新成果、新经验、新模式</a:t>
            </a:r>
            <a:endParaRPr lang="en-US" altLang="en-US" smtClean="0">
              <a:solidFill>
                <a:schemeClr val="tx1"/>
              </a:solidFill>
              <a:latin typeface="微软雅黑" panose="020B0503020204020204" pitchFamily="34" charset="-122"/>
              <a:ea typeface="微软雅黑" panose="020B0503020204020204" pitchFamily="34" charset="-122"/>
              <a:sym typeface="+mn-ea"/>
            </a:endParaRPr>
          </a:p>
          <a:p>
            <a:r>
              <a:rPr lang="en-US" altLang="zh-CN" smtClean="0">
                <a:solidFill>
                  <a:schemeClr val="tx1"/>
                </a:solidFill>
              </a:rPr>
              <a:t>                                                     </a:t>
            </a:r>
            <a:endParaRPr lang="en-US" altLang="en-US" dirty="0">
              <a:solidFill>
                <a:schemeClr val="tx1"/>
              </a:solidFill>
              <a:latin typeface="楷体" panose="02010609060101010101" pitchFamily="49" charset="-122"/>
              <a:ea typeface="楷体" panose="02010609060101010101" pitchFamily="49" charset="-122"/>
              <a:sym typeface="+mn-ea"/>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4786328"/>
            <a:ext cx="9186545" cy="357172"/>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a:solidFill>
                <a:schemeClr val="bg1"/>
              </a:solidFill>
              <a:latin typeface="微软雅黑" panose="020B0503020204020204" pitchFamily="34" charset="-122"/>
              <a:ea typeface="微软雅黑" panose="020B0503020204020204" pitchFamily="34" charset="-122"/>
            </a:endParaRPr>
          </a:p>
        </p:txBody>
      </p:sp>
      <p:sp>
        <p:nvSpPr>
          <p:cNvPr id="13" name="矩形 12"/>
          <p:cNvSpPr/>
          <p:nvPr/>
        </p:nvSpPr>
        <p:spPr>
          <a:xfrm>
            <a:off x="785786" y="863581"/>
            <a:ext cx="7632848" cy="50576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sz="2000" b="1" dirty="0">
                <a:solidFill>
                  <a:srgbClr val="9D1F33"/>
                </a:solidFill>
                <a:latin typeface="微软雅黑" panose="020B0503020204020204" pitchFamily="34" charset="-122"/>
                <a:ea typeface="微软雅黑" panose="020B0503020204020204" pitchFamily="34" charset="-122"/>
              </a:rPr>
              <a:t>“三位一体“教育体系                   上海经验</a:t>
            </a:r>
            <a:endParaRPr lang="en-US" altLang="zh-CN" sz="2000" b="1" dirty="0">
              <a:solidFill>
                <a:srgbClr val="9D1F33"/>
              </a:solidFill>
              <a:latin typeface="微软雅黑" panose="020B0503020204020204" pitchFamily="34" charset="-122"/>
              <a:ea typeface="微软雅黑" panose="020B0503020204020204" pitchFamily="34" charset="-122"/>
            </a:endParaRPr>
          </a:p>
        </p:txBody>
      </p:sp>
      <p:sp>
        <p:nvSpPr>
          <p:cNvPr id="14" name="矩形 13"/>
          <p:cNvSpPr/>
          <p:nvPr/>
        </p:nvSpPr>
        <p:spPr>
          <a:xfrm>
            <a:off x="755576" y="1571618"/>
            <a:ext cx="7632848" cy="121444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30000"/>
              </a:lnSpc>
            </a:pPr>
            <a:r>
              <a:rPr lang="zh-CN" altLang="en-US" sz="2000">
                <a:solidFill>
                  <a:schemeClr val="tx1"/>
                </a:solidFill>
                <a:latin typeface="微软雅黑" panose="020B0503020204020204" pitchFamily="34" charset="-122"/>
                <a:ea typeface="微软雅黑" panose="020B0503020204020204" pitchFamily="34" charset="-122"/>
              </a:rPr>
              <a:t>       </a:t>
            </a:r>
            <a:r>
              <a:rPr lang="zh-CN" altLang="en-US" smtClean="0">
                <a:solidFill>
                  <a:schemeClr val="tx1"/>
                </a:solidFill>
                <a:latin typeface="微软雅黑" panose="020B0503020204020204" pitchFamily="34" charset="-122"/>
                <a:ea typeface="微软雅黑" panose="020B0503020204020204" pitchFamily="34" charset="-122"/>
              </a:rPr>
              <a:t>思</a:t>
            </a:r>
            <a:r>
              <a:rPr lang="zh-CN" altLang="en-US" dirty="0">
                <a:solidFill>
                  <a:schemeClr val="tx1"/>
                </a:solidFill>
                <a:latin typeface="微软雅黑" panose="020B0503020204020204" pitchFamily="34" charset="-122"/>
                <a:ea typeface="微软雅黑" panose="020B0503020204020204" pitchFamily="34" charset="-122"/>
              </a:rPr>
              <a:t>政理论课 </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“中国系列”思政选修课程</a:t>
            </a:r>
            <a:endParaRPr lang="en-US" altLang="zh-CN" dirty="0">
              <a:solidFill>
                <a:schemeClr val="tx1"/>
              </a:solidFill>
              <a:latin typeface="微软雅黑" panose="020B0503020204020204" pitchFamily="34" charset="-122"/>
              <a:ea typeface="微软雅黑" panose="020B0503020204020204" pitchFamily="34" charset="-122"/>
            </a:endParaRPr>
          </a:p>
          <a:p>
            <a:pPr>
              <a:lnSpc>
                <a:spcPct val="130000"/>
              </a:lnSpc>
            </a:pPr>
            <a:r>
              <a:rPr lang="zh-CN" altLang="en-US" dirty="0">
                <a:solidFill>
                  <a:schemeClr val="tx1"/>
                </a:solidFill>
                <a:latin typeface="微软雅黑" panose="020B0503020204020204" pitchFamily="34" charset="-122"/>
                <a:ea typeface="微软雅黑" panose="020B0503020204020204" pitchFamily="34" charset="-122"/>
              </a:rPr>
              <a:t>        综合素养课 </a:t>
            </a:r>
            <a:r>
              <a:rPr lang="en-US" altLang="zh-CN" dirty="0">
                <a:solidFill>
                  <a:schemeClr val="tx1"/>
                </a:solidFill>
                <a:latin typeface="微软雅黑" panose="020B0503020204020204" pitchFamily="34" charset="-122"/>
                <a:ea typeface="微软雅黑" panose="020B0503020204020204" pitchFamily="34" charset="-122"/>
              </a:rPr>
              <a:t>—— </a:t>
            </a:r>
            <a:r>
              <a:rPr lang="zh-CN" altLang="en-US" dirty="0">
                <a:solidFill>
                  <a:schemeClr val="tx1"/>
                </a:solidFill>
                <a:latin typeface="微软雅黑" panose="020B0503020204020204" pitchFamily="34" charset="-122"/>
                <a:ea typeface="微软雅黑" panose="020B0503020204020204" pitchFamily="34" charset="-122"/>
              </a:rPr>
              <a:t>综合素养课程</a:t>
            </a:r>
            <a:endParaRPr lang="en-US" altLang="zh-CN" dirty="0">
              <a:solidFill>
                <a:schemeClr val="tx1"/>
              </a:solidFill>
              <a:latin typeface="微软雅黑" panose="020B0503020204020204" pitchFamily="34" charset="-122"/>
              <a:ea typeface="微软雅黑" panose="020B0503020204020204" pitchFamily="34" charset="-122"/>
            </a:endParaRPr>
          </a:p>
          <a:p>
            <a:pPr>
              <a:lnSpc>
                <a:spcPct val="130000"/>
              </a:lnSpc>
            </a:pPr>
            <a:r>
              <a:rPr lang="zh-CN" altLang="en-US" dirty="0">
                <a:solidFill>
                  <a:schemeClr val="tx1"/>
                </a:solidFill>
                <a:latin typeface="微软雅黑" panose="020B0503020204020204" pitchFamily="34" charset="-122"/>
                <a:ea typeface="微软雅黑" panose="020B0503020204020204" pitchFamily="34" charset="-122"/>
              </a:rPr>
              <a:t>        专业教育课 </a:t>
            </a:r>
            <a:r>
              <a:rPr lang="en-US" altLang="zh-CN" dirty="0">
                <a:solidFill>
                  <a:schemeClr val="tx1"/>
                </a:solidFill>
                <a:latin typeface="微软雅黑" panose="020B0503020204020204" pitchFamily="34" charset="-122"/>
                <a:ea typeface="微软雅黑" panose="020B0503020204020204" pitchFamily="34" charset="-122"/>
              </a:rPr>
              <a:t>—— </a:t>
            </a:r>
            <a:r>
              <a:rPr lang="zh-CN" altLang="en-US" dirty="0">
                <a:solidFill>
                  <a:srgbClr val="C00000"/>
                </a:solidFill>
                <a:latin typeface="微软雅黑" panose="020B0503020204020204" pitchFamily="34" charset="-122"/>
                <a:ea typeface="微软雅黑" panose="020B0503020204020204" pitchFamily="34" charset="-122"/>
              </a:rPr>
              <a:t>专业课程</a:t>
            </a:r>
            <a:r>
              <a:rPr lang="zh-CN" altLang="en-US">
                <a:solidFill>
                  <a:srgbClr val="C00000"/>
                </a:solidFill>
                <a:latin typeface="微软雅黑" panose="020B0503020204020204" pitchFamily="34" charset="-122"/>
                <a:ea typeface="微软雅黑" panose="020B0503020204020204" pitchFamily="34" charset="-122"/>
              </a:rPr>
              <a:t>思</a:t>
            </a:r>
            <a:r>
              <a:rPr lang="zh-CN" altLang="en-US" smtClean="0">
                <a:solidFill>
                  <a:srgbClr val="C00000"/>
                </a:solidFill>
                <a:latin typeface="微软雅黑" panose="020B0503020204020204" pitchFamily="34" charset="-122"/>
                <a:ea typeface="微软雅黑" panose="020B0503020204020204" pitchFamily="34" charset="-122"/>
              </a:rPr>
              <a:t>政</a:t>
            </a:r>
            <a:endParaRPr lang="zh-CN" altLang="en-US" dirty="0">
              <a:solidFill>
                <a:srgbClr val="C00000"/>
              </a:solidFill>
              <a:latin typeface="微软雅黑" panose="020B0503020204020204" pitchFamily="34" charset="-122"/>
              <a:ea typeface="微软雅黑" panose="020B0503020204020204" pitchFamily="34" charset="-122"/>
            </a:endParaRPr>
          </a:p>
        </p:txBody>
      </p:sp>
      <p:grpSp>
        <p:nvGrpSpPr>
          <p:cNvPr id="2" name="组合 12"/>
          <p:cNvGrpSpPr/>
          <p:nvPr/>
        </p:nvGrpSpPr>
        <p:grpSpPr>
          <a:xfrm>
            <a:off x="0" y="0"/>
            <a:ext cx="9144000" cy="604838"/>
            <a:chOff x="0" y="0"/>
            <a:chExt cx="9143999" cy="605532"/>
          </a:xfrm>
        </p:grpSpPr>
        <p:sp>
          <p:nvSpPr>
            <p:cNvPr id="15" name="矩形 14"/>
            <p:cNvSpPr/>
            <p:nvPr/>
          </p:nvSpPr>
          <p:spPr bwMode="auto">
            <a:xfrm>
              <a:off x="0" y="0"/>
              <a:ext cx="144463"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16" name="矩形 15"/>
            <p:cNvSpPr/>
            <p:nvPr/>
          </p:nvSpPr>
          <p:spPr bwMode="auto">
            <a:xfrm>
              <a:off x="250825" y="0"/>
              <a:ext cx="2089150"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zh-CN"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7" name="矩形 16"/>
            <p:cNvSpPr/>
            <p:nvPr/>
          </p:nvSpPr>
          <p:spPr bwMode="auto">
            <a:xfrm>
              <a:off x="2439988" y="4768"/>
              <a:ext cx="6704011"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a:solidFill>
                    <a:schemeClr val="bg1"/>
                  </a:solidFill>
                  <a:latin typeface="微软雅黑" panose="020B0503020204020204" pitchFamily="34" charset="-122"/>
                  <a:ea typeface="微软雅黑" panose="020B0503020204020204" pitchFamily="34" charset="-122"/>
                </a:rPr>
                <a:t>课程思政的“概念与内涵”</a:t>
              </a:r>
              <a:endParaRPr lang="zh-CN" altLang="en-US" sz="2000" b="1">
                <a:solidFill>
                  <a:schemeClr val="bg1"/>
                </a:solidFill>
                <a:latin typeface="微软雅黑" panose="020B0503020204020204" pitchFamily="34" charset="-122"/>
                <a:ea typeface="微软雅黑" panose="020B0503020204020204" pitchFamily="34" charset="-122"/>
              </a:endParaRPr>
            </a:p>
          </p:txBody>
        </p:sp>
      </p:grpSp>
      <p:sp>
        <p:nvSpPr>
          <p:cNvPr id="18" name="矩形 17"/>
          <p:cNvSpPr/>
          <p:nvPr/>
        </p:nvSpPr>
        <p:spPr>
          <a:xfrm>
            <a:off x="1099068" y="71420"/>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
        <p:nvSpPr>
          <p:cNvPr id="19" name="矩形 18"/>
          <p:cNvSpPr/>
          <p:nvPr/>
        </p:nvSpPr>
        <p:spPr>
          <a:xfrm>
            <a:off x="10160" y="836287"/>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3200" b="1" i="0" u="none" strike="noStrike" kern="1200" cap="none" spc="0" normalizeH="0" baseline="0" noProof="0">
                <a:ln>
                  <a:noFill/>
                </a:ln>
                <a:solidFill>
                  <a:schemeClr val="lt1"/>
                </a:solidFill>
                <a:effectLst/>
                <a:uLnTx/>
                <a:uFillTx/>
                <a:latin typeface="Arial Rounded MT Bold" panose="020F0704030504030204" pitchFamily="34" charset="0"/>
                <a:ea typeface="微软雅黑" panose="020B0503020204020204" pitchFamily="34" charset="-122"/>
                <a:cs typeface="+mn-cs"/>
              </a:rPr>
              <a:t>3</a:t>
            </a:r>
            <a:endParaRPr kumimoji="0" lang="en-US" sz="32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0" name="矩形 19"/>
          <p:cNvSpPr/>
          <p:nvPr/>
        </p:nvSpPr>
        <p:spPr>
          <a:xfrm>
            <a:off x="714375" y="3009265"/>
            <a:ext cx="7632700" cy="1562749"/>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30000"/>
              </a:lnSpc>
            </a:pPr>
            <a:r>
              <a:rPr lang="en-US" altLang="zh-CN" sz="2000" smtClean="0">
                <a:solidFill>
                  <a:schemeClr val="tx1"/>
                </a:solidFill>
                <a:latin typeface="微软雅黑" panose="020B0503020204020204" pitchFamily="34" charset="-122"/>
                <a:ea typeface="微软雅黑" panose="020B0503020204020204" pitchFamily="34" charset="-122"/>
                <a:sym typeface="+mn-ea"/>
              </a:rPr>
              <a:t>              2018. 7 </a:t>
            </a:r>
            <a:r>
              <a:rPr lang="zh-CN" altLang="en-US" sz="2000" smtClean="0">
                <a:solidFill>
                  <a:schemeClr val="tx1"/>
                </a:solidFill>
                <a:latin typeface="微软雅黑" panose="020B0503020204020204" pitchFamily="34" charset="-122"/>
                <a:ea typeface="微软雅黑" panose="020B0503020204020204" pitchFamily="34" charset="-122"/>
                <a:sym typeface="+mn-ea"/>
              </a:rPr>
              <a:t>的数据</a:t>
            </a:r>
            <a:endParaRPr lang="en-US" altLang="zh-CN" sz="2000" smtClean="0">
              <a:solidFill>
                <a:schemeClr val="tx1"/>
              </a:solidFill>
              <a:latin typeface="微软雅黑" panose="020B0503020204020204" pitchFamily="34" charset="-122"/>
              <a:ea typeface="微软雅黑" panose="020B0503020204020204" pitchFamily="34" charset="-122"/>
              <a:sym typeface="+mn-ea"/>
            </a:endParaRPr>
          </a:p>
          <a:p>
            <a:pPr>
              <a:lnSpc>
                <a:spcPct val="130000"/>
              </a:lnSpc>
              <a:buFont typeface="Arial" panose="020B0604020202020204" pitchFamily="34" charset="0"/>
              <a:buChar char="•"/>
            </a:pPr>
            <a:r>
              <a:rPr lang="zh-CN" altLang="en-US" sz="2000" smtClean="0">
                <a:solidFill>
                  <a:schemeClr val="tx1"/>
                </a:solidFill>
                <a:latin typeface="微软雅黑" panose="020B0503020204020204" pitchFamily="34" charset="-122"/>
                <a:ea typeface="微软雅黑" panose="020B0503020204020204" pitchFamily="34" charset="-122"/>
                <a:sym typeface="+mn-ea"/>
              </a:rPr>
              <a:t>     </a:t>
            </a:r>
            <a:r>
              <a:rPr lang="zh-CN" altLang="en-US" smtClean="0">
                <a:solidFill>
                  <a:schemeClr val="tx1"/>
                </a:solidFill>
                <a:latin typeface="微软雅黑" panose="020B0503020204020204" pitchFamily="34" charset="-122"/>
                <a:ea typeface="微软雅黑" panose="020B0503020204020204" pitchFamily="34" charset="-122"/>
                <a:sym typeface="+mn-ea"/>
              </a:rPr>
              <a:t>60 余门“中国系列”思政课选修课</a:t>
            </a:r>
            <a:endParaRPr lang="zh-CN" altLang="en-US" smtClean="0">
              <a:solidFill>
                <a:schemeClr val="tx1"/>
              </a:solidFill>
              <a:latin typeface="微软雅黑" panose="020B0503020204020204" pitchFamily="34" charset="-122"/>
              <a:ea typeface="微软雅黑" panose="020B0503020204020204" pitchFamily="34" charset="-122"/>
            </a:endParaRPr>
          </a:p>
          <a:p>
            <a:pPr>
              <a:lnSpc>
                <a:spcPct val="130000"/>
              </a:lnSpc>
              <a:buFont typeface="Arial" panose="020B0604020202020204" pitchFamily="34" charset="0"/>
              <a:buChar char="•"/>
            </a:pPr>
            <a:r>
              <a:rPr lang="zh-CN" altLang="en-US" smtClean="0">
                <a:solidFill>
                  <a:schemeClr val="tx1"/>
                </a:solidFill>
                <a:latin typeface="微软雅黑" panose="020B0503020204020204" pitchFamily="34" charset="-122"/>
                <a:ea typeface="微软雅黑" panose="020B0503020204020204" pitchFamily="34" charset="-122"/>
                <a:sym typeface="+mn-ea"/>
              </a:rPr>
              <a:t>  </a:t>
            </a:r>
            <a:r>
              <a:rPr lang="zh-CN" altLang="en-US" dirty="0">
                <a:solidFill>
                  <a:schemeClr val="tx1"/>
                </a:solidFill>
                <a:latin typeface="微软雅黑" panose="020B0503020204020204" pitchFamily="34" charset="-122"/>
                <a:ea typeface="微软雅黑" panose="020B0503020204020204" pitchFamily="34" charset="-122"/>
                <a:sym typeface="+mn-ea"/>
              </a:rPr>
              <a:t>1000 余门  综合素养课</a:t>
            </a:r>
            <a:endParaRPr lang="zh-CN" altLang="en-US" dirty="0">
              <a:solidFill>
                <a:schemeClr val="tx1"/>
              </a:solidFill>
              <a:latin typeface="微软雅黑" panose="020B0503020204020204" pitchFamily="34" charset="-122"/>
              <a:ea typeface="微软雅黑" panose="020B0503020204020204" pitchFamily="34" charset="-122"/>
            </a:endParaRPr>
          </a:p>
          <a:p>
            <a:pPr>
              <a:lnSpc>
                <a:spcPct val="130000"/>
              </a:lnSpc>
              <a:buFont typeface="Arial" panose="020B0604020202020204" pitchFamily="34" charset="0"/>
              <a:buChar char="•"/>
            </a:pPr>
            <a:r>
              <a:rPr lang="zh-CN" altLang="en-US" dirty="0">
                <a:solidFill>
                  <a:schemeClr val="tx1"/>
                </a:solidFill>
                <a:latin typeface="微软雅黑" panose="020B0503020204020204" pitchFamily="34" charset="-122"/>
                <a:ea typeface="微软雅黑" panose="020B0503020204020204" pitchFamily="34" charset="-122"/>
                <a:sym typeface="+mn-ea"/>
              </a:rPr>
              <a:t>  3000 余门  </a:t>
            </a:r>
            <a:r>
              <a:rPr lang="zh-CN" altLang="en-US" dirty="0">
                <a:solidFill>
                  <a:srgbClr val="C00000"/>
                </a:solidFill>
                <a:latin typeface="微软雅黑" panose="020B0503020204020204" pitchFamily="34" charset="-122"/>
                <a:ea typeface="微软雅黑" panose="020B0503020204020204" pitchFamily="34" charset="-122"/>
                <a:sym typeface="+mn-ea"/>
              </a:rPr>
              <a:t>专业“课程思</a:t>
            </a:r>
            <a:r>
              <a:rPr lang="zh-CN" altLang="en-US">
                <a:solidFill>
                  <a:srgbClr val="C00000"/>
                </a:solidFill>
                <a:latin typeface="微软雅黑" panose="020B0503020204020204" pitchFamily="34" charset="-122"/>
                <a:ea typeface="微软雅黑" panose="020B0503020204020204" pitchFamily="34" charset="-122"/>
                <a:sym typeface="+mn-ea"/>
              </a:rPr>
              <a:t>政</a:t>
            </a:r>
            <a:r>
              <a:rPr lang="zh-CN" altLang="en-US" smtClean="0">
                <a:solidFill>
                  <a:srgbClr val="C00000"/>
                </a:solidFill>
                <a:latin typeface="微软雅黑" panose="020B0503020204020204" pitchFamily="34" charset="-122"/>
                <a:ea typeface="微软雅黑" panose="020B0503020204020204" pitchFamily="34" charset="-122"/>
                <a:sym typeface="+mn-ea"/>
              </a:rPr>
              <a:t>”</a:t>
            </a:r>
            <a:endParaRPr lang="zh-CN" altLang="en-US" dirty="0">
              <a:solidFill>
                <a:srgbClr val="C00000"/>
              </a:solidFill>
              <a:latin typeface="微软雅黑" panose="020B0503020204020204" pitchFamily="34" charset="-122"/>
              <a:ea typeface="微软雅黑" panose="020B0503020204020204" pitchFamily="34" charset="-122"/>
              <a:sym typeface="+mn-ea"/>
            </a:endParaRPr>
          </a:p>
        </p:txBody>
      </p:sp>
      <p:sp>
        <p:nvSpPr>
          <p:cNvPr id="3" name="矩形 2"/>
          <p:cNvSpPr/>
          <p:nvPr/>
        </p:nvSpPr>
        <p:spPr>
          <a:xfrm>
            <a:off x="3003217" y="4774168"/>
            <a:ext cx="2316480" cy="306705"/>
          </a:xfrm>
          <a:prstGeom prst="rect">
            <a:avLst/>
          </a:prstGeom>
        </p:spPr>
        <p:txBody>
          <a:bodyPr wrap="none">
            <a:spAutoFit/>
          </a:bodyPr>
          <a:lstStyle/>
          <a:p>
            <a:r>
              <a:rPr lang="zh-CN" altLang="en-US" sz="1400" b="1" dirty="0">
                <a:solidFill>
                  <a:schemeClr val="bg1"/>
                </a:solidFill>
                <a:latin typeface="微软雅黑" panose="020B0503020204020204" pitchFamily="34" charset="-122"/>
                <a:ea typeface="微软雅黑" panose="020B0503020204020204" pitchFamily="34" charset="-122"/>
              </a:rPr>
              <a:t>“所有课堂都有育人功能”</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1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ox(in)">
                                      <p:cBhvr>
                                        <p:cTn id="12"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ldLvl="0" animBg="1"/>
      <p:bldP spid="20"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2"/>
          <p:cNvGrpSpPr/>
          <p:nvPr/>
        </p:nvGrpSpPr>
        <p:grpSpPr>
          <a:xfrm>
            <a:off x="0" y="0"/>
            <a:ext cx="2339975" cy="600075"/>
            <a:chOff x="0" y="0"/>
            <a:chExt cx="2339975" cy="600764"/>
          </a:xfrm>
        </p:grpSpPr>
        <p:sp>
          <p:nvSpPr>
            <p:cNvPr id="19" name="矩形 18"/>
            <p:cNvSpPr/>
            <p:nvPr/>
          </p:nvSpPr>
          <p:spPr bwMode="auto">
            <a:xfrm>
              <a:off x="0" y="0"/>
              <a:ext cx="144463"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20" name="矩形 19"/>
            <p:cNvSpPr/>
            <p:nvPr/>
          </p:nvSpPr>
          <p:spPr bwMode="auto">
            <a:xfrm>
              <a:off x="250825" y="0"/>
              <a:ext cx="2089150"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zh-CN"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sp>
        <p:nvSpPr>
          <p:cNvPr id="11" name="Text Box 2"/>
          <p:cNvSpPr txBox="1">
            <a:spLocks noChangeArrowheads="1"/>
          </p:cNvSpPr>
          <p:nvPr/>
        </p:nvSpPr>
        <p:spPr bwMode="auto">
          <a:xfrm>
            <a:off x="827088" y="692150"/>
            <a:ext cx="7705725" cy="400110"/>
          </a:xfrm>
          <a:prstGeom prst="rect">
            <a:avLst/>
          </a:prstGeom>
          <a:noFill/>
          <a:ln w="9525">
            <a:noFill/>
            <a:miter lim="800000"/>
          </a:ln>
        </p:spPr>
        <p:txBody>
          <a:bodyPr>
            <a:spAutoFit/>
          </a:bodyPr>
          <a:lstStyle/>
          <a:p>
            <a:pPr>
              <a:spcBef>
                <a:spcPct val="50000"/>
              </a:spcBef>
            </a:pPr>
            <a:endParaRPr lang="zh-CN" altLang="en-US" sz="2000" b="1" dirty="0">
              <a:solidFill>
                <a:srgbClr val="9D1F33"/>
              </a:solidFill>
              <a:latin typeface="微软雅黑" panose="020B0503020204020204" pitchFamily="34" charset="-122"/>
              <a:ea typeface="微软雅黑" panose="020B0503020204020204" pitchFamily="34" charset="-122"/>
              <a:cs typeface="+mn-cs"/>
            </a:endParaRPr>
          </a:p>
        </p:txBody>
      </p:sp>
      <p:sp>
        <p:nvSpPr>
          <p:cNvPr id="18" name="矩形 17"/>
          <p:cNvSpPr/>
          <p:nvPr/>
        </p:nvSpPr>
        <p:spPr>
          <a:xfrm>
            <a:off x="0" y="4786328"/>
            <a:ext cx="9186545" cy="357172"/>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a:solidFill>
                <a:schemeClr val="bg1"/>
              </a:solidFill>
              <a:latin typeface="微软雅黑" panose="020B0503020204020204" pitchFamily="34" charset="-122"/>
              <a:ea typeface="微软雅黑" panose="020B0503020204020204" pitchFamily="34" charset="-122"/>
            </a:endParaRPr>
          </a:p>
        </p:txBody>
      </p:sp>
      <p:sp>
        <p:nvSpPr>
          <p:cNvPr id="13" name="矩形 12"/>
          <p:cNvSpPr/>
          <p:nvPr/>
        </p:nvSpPr>
        <p:spPr>
          <a:xfrm>
            <a:off x="1099068" y="71420"/>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
        <p:nvSpPr>
          <p:cNvPr id="16" name="矩形 15"/>
          <p:cNvSpPr/>
          <p:nvPr/>
        </p:nvSpPr>
        <p:spPr bwMode="auto">
          <a:xfrm>
            <a:off x="2439988" y="4763"/>
            <a:ext cx="6704012" cy="600075"/>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a:solidFill>
                  <a:schemeClr val="bg1"/>
                </a:solidFill>
                <a:latin typeface="微软雅黑" panose="020B0503020204020204" pitchFamily="34" charset="-122"/>
                <a:ea typeface="微软雅黑" panose="020B0503020204020204" pitchFamily="34" charset="-122"/>
              </a:rPr>
              <a:t>课程思政的“概念与内涵”</a:t>
            </a:r>
            <a:endParaRPr lang="zh-CN" altLang="en-US" sz="2000" b="1">
              <a:solidFill>
                <a:schemeClr val="bg1"/>
              </a:solidFill>
              <a:latin typeface="微软雅黑" panose="020B0503020204020204" pitchFamily="34" charset="-122"/>
              <a:ea typeface="微软雅黑" panose="020B0503020204020204" pitchFamily="34" charset="-122"/>
            </a:endParaRPr>
          </a:p>
        </p:txBody>
      </p:sp>
      <p:pic>
        <p:nvPicPr>
          <p:cNvPr id="65537" name="Picture 1" descr="C:\Users\Administrator\Desktop\无标题.jpg"/>
          <p:cNvPicPr>
            <a:picLocks noChangeAspect="1" noChangeArrowheads="1"/>
          </p:cNvPicPr>
          <p:nvPr/>
        </p:nvPicPr>
        <p:blipFill>
          <a:blip r:embed="rId1"/>
          <a:srcRect/>
          <a:stretch>
            <a:fillRect/>
          </a:stretch>
        </p:blipFill>
        <p:spPr bwMode="auto">
          <a:xfrm>
            <a:off x="2564648" y="785800"/>
            <a:ext cx="5865004" cy="3786214"/>
          </a:xfrm>
          <a:prstGeom prst="rect">
            <a:avLst/>
          </a:prstGeom>
          <a:noFill/>
          <a:ln>
            <a:solidFill>
              <a:srgbClr val="9D1F33"/>
            </a:solidFill>
          </a:ln>
        </p:spPr>
      </p:pic>
      <p:sp>
        <p:nvSpPr>
          <p:cNvPr id="21" name="矩形 20"/>
          <p:cNvSpPr/>
          <p:nvPr/>
        </p:nvSpPr>
        <p:spPr>
          <a:xfrm>
            <a:off x="571472" y="785800"/>
            <a:ext cx="1714512" cy="3786214"/>
          </a:xfrm>
          <a:prstGeom prst="rect">
            <a:avLst/>
          </a:prstGeom>
          <a:solidFill>
            <a:schemeClr val="bg1"/>
          </a:solidFill>
          <a:ln>
            <a:solidFill>
              <a:srgbClr val="9D1F33"/>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30000"/>
              </a:lnSpc>
            </a:pPr>
            <a:r>
              <a:rPr lang="zh-CN" altLang="en-US" sz="2000">
                <a:solidFill>
                  <a:schemeClr val="tx1"/>
                </a:solidFill>
                <a:latin typeface="微软雅黑" panose="020B0503020204020204" pitchFamily="34" charset="-122"/>
                <a:ea typeface="微软雅黑" panose="020B0503020204020204" pitchFamily="34" charset="-122"/>
              </a:rPr>
              <a:t>“</a:t>
            </a:r>
            <a:r>
              <a:rPr lang="zh-CN" altLang="en-US" sz="2000" dirty="0">
                <a:solidFill>
                  <a:schemeClr val="tx1"/>
                </a:solidFill>
                <a:latin typeface="微软雅黑" panose="020B0503020204020204" pitchFamily="34" charset="-122"/>
                <a:ea typeface="微软雅黑" panose="020B0503020204020204" pitchFamily="34" charset="-122"/>
              </a:rPr>
              <a:t>中国系</a:t>
            </a:r>
            <a:r>
              <a:rPr lang="zh-CN" altLang="en-US" sz="2000">
                <a:solidFill>
                  <a:schemeClr val="tx1"/>
                </a:solidFill>
                <a:latin typeface="微软雅黑" panose="020B0503020204020204" pitchFamily="34" charset="-122"/>
                <a:ea typeface="微软雅黑" panose="020B0503020204020204" pitchFamily="34" charset="-122"/>
              </a:rPr>
              <a:t>列”  </a:t>
            </a:r>
            <a:endParaRPr lang="en-US" altLang="zh-CN" sz="2000">
              <a:solidFill>
                <a:schemeClr val="tx1"/>
              </a:solidFill>
              <a:latin typeface="微软雅黑" panose="020B0503020204020204" pitchFamily="34" charset="-122"/>
              <a:ea typeface="微软雅黑" panose="020B0503020204020204" pitchFamily="34" charset="-122"/>
            </a:endParaRPr>
          </a:p>
          <a:p>
            <a:pPr>
              <a:lnSpc>
                <a:spcPct val="130000"/>
              </a:lnSpc>
            </a:pPr>
            <a:r>
              <a:rPr lang="en-US" altLang="zh-CN" sz="2000">
                <a:solidFill>
                  <a:schemeClr val="tx1"/>
                </a:solidFill>
                <a:latin typeface="微软雅黑" panose="020B0503020204020204" pitchFamily="34" charset="-122"/>
                <a:ea typeface="微软雅黑" panose="020B0503020204020204" pitchFamily="34" charset="-122"/>
              </a:rPr>
              <a:t>  </a:t>
            </a:r>
            <a:r>
              <a:rPr lang="zh-CN" altLang="en-US" sz="2000">
                <a:solidFill>
                  <a:schemeClr val="tx1"/>
                </a:solidFill>
                <a:latin typeface="微软雅黑" panose="020B0503020204020204" pitchFamily="34" charset="-122"/>
                <a:ea typeface="微软雅黑" panose="020B0503020204020204" pitchFamily="34" charset="-122"/>
              </a:rPr>
              <a:t>思</a:t>
            </a:r>
            <a:r>
              <a:rPr lang="zh-CN" altLang="en-US" sz="2000" dirty="0">
                <a:solidFill>
                  <a:schemeClr val="tx1"/>
                </a:solidFill>
                <a:latin typeface="微软雅黑" panose="020B0503020204020204" pitchFamily="34" charset="-122"/>
                <a:ea typeface="微软雅黑" panose="020B0503020204020204" pitchFamily="34" charset="-122"/>
              </a:rPr>
              <a:t>政选</a:t>
            </a:r>
            <a:r>
              <a:rPr lang="zh-CN" altLang="en-US" sz="2000">
                <a:solidFill>
                  <a:schemeClr val="tx1"/>
                </a:solidFill>
                <a:latin typeface="微软雅黑" panose="020B0503020204020204" pitchFamily="34" charset="-122"/>
                <a:ea typeface="微软雅黑" panose="020B0503020204020204" pitchFamily="34" charset="-122"/>
              </a:rPr>
              <a:t>修课</a:t>
            </a:r>
            <a:endParaRPr lang="en-US" altLang="zh-CN" sz="2000"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0" y="4786328"/>
            <a:ext cx="9186545" cy="357172"/>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altLang="zh-CN" b="1">
              <a:solidFill>
                <a:schemeClr val="bg1"/>
              </a:solidFill>
              <a:latin typeface="微软雅黑" panose="020B0503020204020204" pitchFamily="34" charset="-122"/>
              <a:ea typeface="微软雅黑" panose="020B0503020204020204" pitchFamily="34" charset="-122"/>
            </a:endParaRPr>
          </a:p>
        </p:txBody>
      </p:sp>
      <p:sp>
        <p:nvSpPr>
          <p:cNvPr id="18" name="矩形 17"/>
          <p:cNvSpPr/>
          <p:nvPr/>
        </p:nvSpPr>
        <p:spPr>
          <a:xfrm>
            <a:off x="1099068" y="71420"/>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
        <p:nvSpPr>
          <p:cNvPr id="19" name="矩形 18"/>
          <p:cNvSpPr/>
          <p:nvPr/>
        </p:nvSpPr>
        <p:spPr>
          <a:xfrm>
            <a:off x="10160" y="763898"/>
            <a:ext cx="631825" cy="592455"/>
          </a:xfrm>
          <a:prstGeom prst="rect">
            <a:avLst/>
          </a:prstGeom>
          <a:solidFill>
            <a:srgbClr val="9D1F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3200" b="1" i="0" u="none" strike="noStrike" kern="1200" cap="none" spc="0" normalizeH="0" baseline="0" noProof="0">
                <a:ln>
                  <a:noFill/>
                </a:ln>
                <a:solidFill>
                  <a:schemeClr val="lt1"/>
                </a:solidFill>
                <a:effectLst/>
                <a:uLnTx/>
                <a:uFillTx/>
                <a:latin typeface="Arial Rounded MT Bold" panose="020F0704030504030204" pitchFamily="34" charset="0"/>
                <a:ea typeface="微软雅黑" panose="020B0503020204020204" pitchFamily="34" charset="-122"/>
                <a:cs typeface="+mn-cs"/>
              </a:rPr>
              <a:t>2</a:t>
            </a:r>
            <a:endParaRPr kumimoji="0" lang="en-US" sz="3200" b="1" i="0" u="none" strike="noStrike" kern="1200" cap="none" spc="0" normalizeH="0" baseline="0" noProof="0" dirty="0">
              <a:ln>
                <a:noFill/>
              </a:ln>
              <a:solidFill>
                <a:schemeClr val="lt1"/>
              </a:solidFill>
              <a:effectLst/>
              <a:uLnTx/>
              <a:uFillTx/>
              <a:latin typeface="Arial Rounded MT Bold" panose="020F0704030504030204" pitchFamily="34" charset="0"/>
              <a:ea typeface="微软雅黑" panose="020B0503020204020204" pitchFamily="34" charset="-122"/>
              <a:cs typeface="+mn-cs"/>
            </a:endParaRPr>
          </a:p>
        </p:txBody>
      </p:sp>
      <p:sp>
        <p:nvSpPr>
          <p:cNvPr id="29" name="矩形 28"/>
          <p:cNvSpPr/>
          <p:nvPr/>
        </p:nvSpPr>
        <p:spPr>
          <a:xfrm>
            <a:off x="571472" y="99304"/>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
        <p:nvSpPr>
          <p:cNvPr id="58" name="矩形 57"/>
          <p:cNvSpPr/>
          <p:nvPr/>
        </p:nvSpPr>
        <p:spPr>
          <a:xfrm>
            <a:off x="728980" y="764540"/>
            <a:ext cx="5186680" cy="59118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sz="2000" b="1">
                <a:solidFill>
                  <a:srgbClr val="9D1F33"/>
                </a:solidFill>
                <a:latin typeface="微软雅黑" panose="020B0503020204020204" pitchFamily="34" charset="-122"/>
                <a:ea typeface="微软雅黑" panose="020B0503020204020204" pitchFamily="34" charset="-122"/>
              </a:rPr>
              <a:t>            </a:t>
            </a:r>
            <a:r>
              <a:rPr lang="zh-CN" altLang="en-US" sz="2000" b="1">
                <a:solidFill>
                  <a:srgbClr val="9D1F33"/>
                </a:solidFill>
                <a:latin typeface="微软雅黑" panose="020B0503020204020204" pitchFamily="34" charset="-122"/>
                <a:ea typeface="微软雅黑" panose="020B0503020204020204" pitchFamily="34" charset="-122"/>
                <a:sym typeface="+mn-ea"/>
              </a:rPr>
              <a:t>什么是“课程思政”</a:t>
            </a:r>
            <a:endParaRPr lang="zh-CN" altLang="en-US" sz="2000" b="1">
              <a:solidFill>
                <a:srgbClr val="9D1F33"/>
              </a:solidFill>
              <a:latin typeface="微软雅黑" panose="020B0503020204020204" pitchFamily="34" charset="-122"/>
              <a:ea typeface="微软雅黑" panose="020B0503020204020204" pitchFamily="34" charset="-122"/>
            </a:endParaRPr>
          </a:p>
        </p:txBody>
      </p:sp>
      <p:sp>
        <p:nvSpPr>
          <p:cNvPr id="3" name="矩形 2"/>
          <p:cNvSpPr/>
          <p:nvPr/>
        </p:nvSpPr>
        <p:spPr>
          <a:xfrm>
            <a:off x="755650" y="1643380"/>
            <a:ext cx="7632700" cy="619125"/>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nSpc>
                <a:spcPct val="130000"/>
              </a:lnSpc>
            </a:pPr>
            <a:r>
              <a:rPr lang="zh-CN" altLang="en-US">
                <a:solidFill>
                  <a:srgbClr val="000000"/>
                </a:solidFill>
                <a:latin typeface="微软雅黑" panose="020B0503020204020204" pitchFamily="34" charset="-122"/>
                <a:ea typeface="微软雅黑" panose="020B0503020204020204" pitchFamily="34" charset="-122"/>
                <a:sym typeface="+mn-ea"/>
              </a:rPr>
              <a:t>“为谁培养人、培养什么样的人、怎样培养人”</a:t>
            </a:r>
            <a:endParaRPr lang="zh-CN" altLang="en-US" dirty="0">
              <a:solidFill>
                <a:srgbClr val="000000"/>
              </a:solidFill>
              <a:latin typeface="微软雅黑" panose="020B0503020204020204" pitchFamily="34" charset="-122"/>
              <a:ea typeface="微软雅黑" panose="020B0503020204020204" pitchFamily="34" charset="-122"/>
              <a:sym typeface="+mn-ea"/>
            </a:endParaRPr>
          </a:p>
        </p:txBody>
      </p:sp>
      <p:sp>
        <p:nvSpPr>
          <p:cNvPr id="2" name="矩形 1"/>
          <p:cNvSpPr/>
          <p:nvPr/>
        </p:nvSpPr>
        <p:spPr>
          <a:xfrm>
            <a:off x="739140" y="2487930"/>
            <a:ext cx="7632700" cy="192405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nSpc>
                <a:spcPct val="130000"/>
              </a:lnSpc>
            </a:pPr>
            <a:r>
              <a:rPr lang="zh-CN" altLang="en-US">
                <a:solidFill>
                  <a:srgbClr val="000000"/>
                </a:solidFill>
                <a:latin typeface="微软雅黑" panose="020B0503020204020204" pitchFamily="34" charset="-122"/>
                <a:ea typeface="微软雅黑" panose="020B0503020204020204" pitchFamily="34" charset="-122"/>
                <a:sym typeface="+mn-ea"/>
              </a:rPr>
              <a:t>“要把</a:t>
            </a:r>
            <a:r>
              <a:rPr lang="zh-CN" altLang="en-US">
                <a:solidFill>
                  <a:srgbClr val="C00000"/>
                </a:solidFill>
                <a:latin typeface="微软雅黑" panose="020B0503020204020204" pitchFamily="34" charset="-122"/>
                <a:ea typeface="微软雅黑" panose="020B0503020204020204" pitchFamily="34" charset="-122"/>
                <a:sym typeface="+mn-ea"/>
              </a:rPr>
              <a:t>做人做事的道理、把社会主义核心价值观的要求、把实现民族复兴的理想和责任</a:t>
            </a:r>
            <a:r>
              <a:rPr lang="zh-CN" altLang="en-US">
                <a:solidFill>
                  <a:srgbClr val="000000"/>
                </a:solidFill>
                <a:latin typeface="微软雅黑" panose="020B0503020204020204" pitchFamily="34" charset="-122"/>
                <a:ea typeface="微软雅黑" panose="020B0503020204020204" pitchFamily="34" charset="-122"/>
                <a:sym typeface="+mn-ea"/>
              </a:rPr>
              <a:t>融入各类课程教学之中，使各类课程与思想政治理论课同向同行，形成协同效应”。</a:t>
            </a:r>
            <a:endParaRPr lang="en-US" altLang="zh-CN" sz="2000">
              <a:solidFill>
                <a:srgbClr val="000000"/>
              </a:solidFill>
              <a:latin typeface="微软雅黑" panose="020B0503020204020204" pitchFamily="34" charset="-122"/>
              <a:ea typeface="微软雅黑" panose="020B0503020204020204" pitchFamily="34" charset="-122"/>
              <a:cs typeface="+mn-cs"/>
            </a:endParaRPr>
          </a:p>
          <a:p>
            <a:pPr lvl="0">
              <a:lnSpc>
                <a:spcPct val="130000"/>
              </a:lnSpc>
            </a:pPr>
            <a:r>
              <a:rPr lang="en-US" altLang="zh-CN" sz="2000">
                <a:solidFill>
                  <a:srgbClr val="000000"/>
                </a:solidFill>
                <a:latin typeface="楷体" panose="02010609060101010101" pitchFamily="49" charset="-122"/>
                <a:ea typeface="楷体" panose="02010609060101010101" pitchFamily="49" charset="-122"/>
                <a:sym typeface="+mn-ea"/>
              </a:rPr>
              <a:t>          </a:t>
            </a:r>
            <a:r>
              <a:rPr lang="en-US" altLang="zh-CN">
                <a:solidFill>
                  <a:srgbClr val="000000"/>
                </a:solidFill>
                <a:latin typeface="楷体" panose="02010609060101010101" pitchFamily="49" charset="-122"/>
                <a:ea typeface="楷体" panose="02010609060101010101" pitchFamily="49" charset="-122"/>
                <a:sym typeface="+mn-ea"/>
              </a:rPr>
              <a:t>——</a:t>
            </a:r>
            <a:r>
              <a:rPr lang="zh-CN" altLang="en-US">
                <a:solidFill>
                  <a:srgbClr val="000000"/>
                </a:solidFill>
                <a:latin typeface="楷体" panose="02010609060101010101" pitchFamily="49" charset="-122"/>
                <a:ea typeface="楷体" panose="02010609060101010101" pitchFamily="49" charset="-122"/>
                <a:sym typeface="+mn-ea"/>
              </a:rPr>
              <a:t>习近平在全国高校思想政治工作会议上的讲话 </a:t>
            </a:r>
            <a:r>
              <a:rPr lang="en-US" altLang="en-US">
                <a:solidFill>
                  <a:srgbClr val="000000"/>
                </a:solidFill>
                <a:latin typeface="楷体" panose="02010609060101010101" pitchFamily="49" charset="-122"/>
                <a:ea typeface="楷体" panose="02010609060101010101" pitchFamily="49" charset="-122"/>
                <a:sym typeface="+mn-ea"/>
              </a:rPr>
              <a:t>2016.12</a:t>
            </a:r>
            <a:endParaRPr lang="en-US" altLang="en-US" dirty="0">
              <a:solidFill>
                <a:srgbClr val="000000"/>
              </a:solidFill>
              <a:latin typeface="楷体" panose="02010609060101010101" pitchFamily="49" charset="-122"/>
              <a:ea typeface="楷体" panose="02010609060101010101" pitchFamily="49" charset="-122"/>
              <a:sym typeface="+mn-ea"/>
            </a:endParaRPr>
          </a:p>
        </p:txBody>
      </p:sp>
      <p:sp>
        <p:nvSpPr>
          <p:cNvPr id="4" name="矩形 3"/>
          <p:cNvSpPr/>
          <p:nvPr/>
        </p:nvSpPr>
        <p:spPr>
          <a:xfrm>
            <a:off x="3003217" y="4774168"/>
            <a:ext cx="2316480" cy="306705"/>
          </a:xfrm>
          <a:prstGeom prst="rect">
            <a:avLst/>
          </a:prstGeom>
        </p:spPr>
        <p:txBody>
          <a:bodyPr wrap="none">
            <a:spAutoFit/>
          </a:bodyPr>
          <a:lstStyle/>
          <a:p>
            <a:r>
              <a:rPr lang="zh-CN" altLang="en-US" sz="1400" b="1" dirty="0">
                <a:solidFill>
                  <a:schemeClr val="bg1"/>
                </a:solidFill>
                <a:latin typeface="微软雅黑" panose="020B0503020204020204" pitchFamily="34" charset="-122"/>
                <a:ea typeface="微软雅黑" panose="020B0503020204020204" pitchFamily="34" charset="-122"/>
              </a:rPr>
              <a:t>“所有课堂都有育人功能”</a:t>
            </a:r>
            <a:endParaRPr lang="zh-CN" altLang="en-US" sz="1400" b="1" dirty="0">
              <a:solidFill>
                <a:schemeClr val="bg1"/>
              </a:solidFill>
              <a:latin typeface="微软雅黑" panose="020B0503020204020204" pitchFamily="34" charset="-122"/>
              <a:ea typeface="微软雅黑" panose="020B0503020204020204" pitchFamily="34" charset="-122"/>
            </a:endParaRPr>
          </a:p>
        </p:txBody>
      </p:sp>
      <p:grpSp>
        <p:nvGrpSpPr>
          <p:cNvPr id="5" name="组合 12"/>
          <p:cNvGrpSpPr/>
          <p:nvPr/>
        </p:nvGrpSpPr>
        <p:grpSpPr>
          <a:xfrm>
            <a:off x="0" y="0"/>
            <a:ext cx="9144000" cy="604838"/>
            <a:chOff x="0" y="0"/>
            <a:chExt cx="9143999" cy="605532"/>
          </a:xfrm>
        </p:grpSpPr>
        <p:sp>
          <p:nvSpPr>
            <p:cNvPr id="15" name="矩形 14"/>
            <p:cNvSpPr/>
            <p:nvPr/>
          </p:nvSpPr>
          <p:spPr bwMode="auto">
            <a:xfrm>
              <a:off x="0" y="0"/>
              <a:ext cx="144463"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2600" b="1" i="0" u="none" strike="noStrike" kern="1200" cap="none" spc="0" normalizeH="0" baseline="0" noProof="0" dirty="0">
                <a:ln>
                  <a:noFill/>
                </a:ln>
                <a:solidFill>
                  <a:schemeClr val="lt1"/>
                </a:solidFill>
                <a:effectLst/>
                <a:uLnTx/>
                <a:uFillTx/>
                <a:latin typeface="Arial Rounded MT Bold" panose="020F0704030504030204" pitchFamily="34" charset="0"/>
                <a:ea typeface="+mn-ea"/>
                <a:cs typeface="+mn-cs"/>
              </a:endParaRPr>
            </a:p>
          </p:txBody>
        </p:sp>
        <p:sp>
          <p:nvSpPr>
            <p:cNvPr id="16" name="矩形 15"/>
            <p:cNvSpPr/>
            <p:nvPr/>
          </p:nvSpPr>
          <p:spPr bwMode="auto">
            <a:xfrm>
              <a:off x="250825" y="0"/>
              <a:ext cx="2089150"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zh-CN"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7" name="矩形 16"/>
            <p:cNvSpPr/>
            <p:nvPr/>
          </p:nvSpPr>
          <p:spPr bwMode="auto">
            <a:xfrm>
              <a:off x="2439988" y="4768"/>
              <a:ext cx="6704011" cy="600764"/>
            </a:xfrm>
            <a:prstGeom prst="rect">
              <a:avLst/>
            </a:prstGeom>
            <a:solidFill>
              <a:srgbClr val="9D1F33"/>
            </a:solidFill>
            <a:ln>
              <a:solidFill>
                <a:srgbClr val="9D1F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r>
                <a:rPr lang="zh-CN" altLang="en-US" sz="2000" b="1">
                  <a:solidFill>
                    <a:schemeClr val="bg1"/>
                  </a:solidFill>
                  <a:latin typeface="微软雅黑" panose="020B0503020204020204" pitchFamily="34" charset="-122"/>
                  <a:ea typeface="微软雅黑" panose="020B0503020204020204" pitchFamily="34" charset="-122"/>
                </a:rPr>
                <a:t>课程思政的“概念与内涵”</a:t>
              </a:r>
              <a:endParaRPr lang="zh-CN" altLang="en-US" sz="2000" b="1">
                <a:solidFill>
                  <a:schemeClr val="bg1"/>
                </a:solidFill>
                <a:latin typeface="微软雅黑" panose="020B0503020204020204" pitchFamily="34" charset="-122"/>
                <a:ea typeface="微软雅黑" panose="020B0503020204020204" pitchFamily="34" charset="-122"/>
              </a:endParaRPr>
            </a:p>
          </p:txBody>
        </p:sp>
      </p:grpSp>
      <p:sp>
        <p:nvSpPr>
          <p:cNvPr id="6" name="矩形 5"/>
          <p:cNvSpPr/>
          <p:nvPr/>
        </p:nvSpPr>
        <p:spPr>
          <a:xfrm>
            <a:off x="1226068" y="198420"/>
            <a:ext cx="441146" cy="400110"/>
          </a:xfrm>
          <a:prstGeom prst="rect">
            <a:avLst/>
          </a:prstGeom>
        </p:spPr>
        <p:txBody>
          <a:bodyPr wrap="none">
            <a:spAutoFit/>
          </a:bodyPr>
          <a:lstStyle/>
          <a:p>
            <a:pPr lvl="0" algn="dist" rtl="0">
              <a:defRPr/>
            </a:pPr>
            <a:r>
              <a:rPr lang="zh-CN" altLang="en-US" sz="2000" b="1" dirty="0">
                <a:solidFill>
                  <a:schemeClr val="lt1"/>
                </a:solidFill>
                <a:latin typeface="微软雅黑" panose="020B0503020204020204" pitchFamily="34" charset="-122"/>
                <a:ea typeface="微软雅黑" panose="020B0503020204020204" pitchFamily="34" charset="-122"/>
                <a:cs typeface="+mn-cs"/>
              </a:rPr>
              <a:t>一</a:t>
            </a:r>
            <a:endParaRPr lang="zh-CN" altLang="en-US" sz="2000" b="1" dirty="0">
              <a:solidFill>
                <a:schemeClr val="lt1"/>
              </a:solidFill>
              <a:latin typeface="微软雅黑" panose="020B0503020204020204" pitchFamily="34" charset="-122"/>
              <a:ea typeface="微软雅黑" panose="020B0503020204020204" pitchFamily="34" charset="-122"/>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2" grpId="0" bldLvl="0" animBg="1"/>
    </p:bldLst>
  </p:timing>
</p:sld>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6736</Words>
  <Application>WPS 演示</Application>
  <PresentationFormat>全屏显示(16:9)</PresentationFormat>
  <Paragraphs>822</Paragraphs>
  <Slides>56</Slides>
  <Notes>55</Notes>
  <HiddenSlides>0</HiddenSlides>
  <MMClips>0</MMClips>
  <ScaleCrop>false</ScaleCrop>
  <HeadingPairs>
    <vt:vector size="8" baseType="variant">
      <vt:variant>
        <vt:lpstr>已用的字体</vt:lpstr>
      </vt:variant>
      <vt:variant>
        <vt:i4>14</vt:i4>
      </vt:variant>
      <vt:variant>
        <vt:lpstr>主题</vt:lpstr>
      </vt:variant>
      <vt:variant>
        <vt:i4>1</vt:i4>
      </vt:variant>
      <vt:variant>
        <vt:lpstr>嵌入 OLE 服务器</vt:lpstr>
      </vt:variant>
      <vt:variant>
        <vt:i4>1</vt:i4>
      </vt:variant>
      <vt:variant>
        <vt:lpstr>幻灯片标题</vt:lpstr>
      </vt:variant>
      <vt:variant>
        <vt:i4>56</vt:i4>
      </vt:variant>
    </vt:vector>
  </HeadingPairs>
  <TitlesOfParts>
    <vt:vector size="72" baseType="lpstr">
      <vt:lpstr>Arial</vt:lpstr>
      <vt:lpstr>宋体</vt:lpstr>
      <vt:lpstr>Wingdings</vt:lpstr>
      <vt:lpstr>Arial Black</vt:lpstr>
      <vt:lpstr>微软雅黑</vt:lpstr>
      <vt:lpstr>Arial Rounded MT Bold</vt:lpstr>
      <vt:lpstr>楷体</vt:lpstr>
      <vt:lpstr>Arial Unicode MS</vt:lpstr>
      <vt:lpstr>Calibri</vt:lpstr>
      <vt:lpstr>黑体</vt:lpstr>
      <vt:lpstr>楷体_GB2312</vt:lpstr>
      <vt:lpstr>新宋体</vt:lpstr>
      <vt:lpstr>楷体_GB2312</vt:lpstr>
      <vt:lpstr>楷体_GB2312</vt:lpstr>
      <vt:lpstr>默认设计模板</vt:lpstr>
      <vt:lpstr>Word.Document.8</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我有一个梦                           ——中医学生的中医梦</dc:title>
  <dc:creator>陈立铭</dc:creator>
  <cp:lastModifiedBy>韩波</cp:lastModifiedBy>
  <cp:revision>676</cp:revision>
  <cp:lastPrinted>2016-03-31T00:12:00Z</cp:lastPrinted>
  <dcterms:created xsi:type="dcterms:W3CDTF">2015-12-21T12:14:00Z</dcterms:created>
  <dcterms:modified xsi:type="dcterms:W3CDTF">2020-02-25T08:32:50Z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2052-11.1.0.9339</vt:lpwstr>
  </property>
</Properties>
</file>